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</p:sldMasterIdLst>
  <p:notesMasterIdLst>
    <p:notesMasterId r:id="rId115"/>
  </p:notesMasterIdLst>
  <p:handoutMasterIdLst>
    <p:handoutMasterId r:id="rId116"/>
  </p:handoutMasterIdLst>
  <p:sldIdLst>
    <p:sldId id="349" r:id="rId13"/>
    <p:sldId id="257" r:id="rId14"/>
    <p:sldId id="258" r:id="rId15"/>
    <p:sldId id="259" r:id="rId16"/>
    <p:sldId id="262" r:id="rId17"/>
    <p:sldId id="263" r:id="rId18"/>
    <p:sldId id="359" r:id="rId19"/>
    <p:sldId id="360" r:id="rId20"/>
    <p:sldId id="376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58" r:id="rId34"/>
    <p:sldId id="278" r:id="rId35"/>
    <p:sldId id="374" r:id="rId36"/>
    <p:sldId id="382" r:id="rId37"/>
    <p:sldId id="383" r:id="rId38"/>
    <p:sldId id="375" r:id="rId39"/>
    <p:sldId id="377" r:id="rId40"/>
    <p:sldId id="274" r:id="rId41"/>
    <p:sldId id="275" r:id="rId42"/>
    <p:sldId id="276" r:id="rId43"/>
    <p:sldId id="277" r:id="rId44"/>
    <p:sldId id="378" r:id="rId45"/>
    <p:sldId id="280" r:id="rId46"/>
    <p:sldId id="281" r:id="rId47"/>
    <p:sldId id="282" r:id="rId48"/>
    <p:sldId id="288" r:id="rId49"/>
    <p:sldId id="289" r:id="rId50"/>
    <p:sldId id="379" r:id="rId51"/>
    <p:sldId id="353" r:id="rId52"/>
    <p:sldId id="354" r:id="rId53"/>
    <p:sldId id="355" r:id="rId54"/>
    <p:sldId id="356" r:id="rId55"/>
    <p:sldId id="380" r:id="rId56"/>
    <p:sldId id="293" r:id="rId57"/>
    <p:sldId id="381" r:id="rId58"/>
    <p:sldId id="295" r:id="rId59"/>
    <p:sldId id="296" r:id="rId60"/>
    <p:sldId id="297" r:id="rId61"/>
    <p:sldId id="298" r:id="rId62"/>
    <p:sldId id="357" r:id="rId63"/>
    <p:sldId id="384" r:id="rId64"/>
    <p:sldId id="300" r:id="rId65"/>
    <p:sldId id="260" r:id="rId66"/>
    <p:sldId id="261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33" r:id="rId100"/>
    <p:sldId id="334" r:id="rId101"/>
    <p:sldId id="335" r:id="rId102"/>
    <p:sldId id="336" r:id="rId103"/>
    <p:sldId id="337" r:id="rId104"/>
    <p:sldId id="338" r:id="rId105"/>
    <p:sldId id="339" r:id="rId106"/>
    <p:sldId id="340" r:id="rId107"/>
    <p:sldId id="341" r:id="rId108"/>
    <p:sldId id="342" r:id="rId109"/>
    <p:sldId id="343" r:id="rId110"/>
    <p:sldId id="344" r:id="rId111"/>
    <p:sldId id="345" r:id="rId112"/>
    <p:sldId id="347" r:id="rId113"/>
    <p:sldId id="348" r:id="rId114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>
      <p:cViewPr varScale="1">
        <p:scale>
          <a:sx n="137" d="100"/>
          <a:sy n="137" d="100"/>
        </p:scale>
        <p:origin x="69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presProps" Target="presProps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viewProps" Target="viewProp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311D5BE-B788-082E-B443-0662D0EEF8F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2CEBBB1-D7F8-40A8-8DB0-282535EE031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D8BCF71-1AAA-8BC3-CE8F-AA22BA01A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1F8CABD-DE63-102F-FC67-67A59930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62E44DE-19AB-8793-0D14-AA08F5A3E3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A1A3C08-6889-4292-92E7-8B8FC65977A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31F470B-3362-044E-3C32-EF1EDCD0D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726E30C-EA02-2879-6AD1-428BE3B8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0747958-447C-35BB-E84B-970D62B1932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0455C2-2253-490F-9A98-2516E451781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209CE65-2708-5C11-0181-B40B105BF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7BFFE44-AF26-5812-85EF-E4EE4A4CB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BFE1651-B5B7-054E-8DF8-A8953FA78C8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B168531-49DE-4B7F-891D-43D226D895C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2E38F3A-57DD-AB79-6CB3-C4D0D2C87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D12C189-F38C-09EC-9D39-45E5C1E57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A9C4C92-0D3D-8AB1-931B-C67081942C7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B3677D-515C-4C5D-BCFA-705FD6C2410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2B463C2-9979-A078-DBC8-29C93273F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10DDF7B-AF1C-83BB-9883-955B3EB2D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56027C2-3167-994D-D2C1-050A37C361C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24C1ED-C938-4A23-BF50-7766BA1CD19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FDE65CC-6E66-9D77-5A9D-BE6B3C2D6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DCC84DB-1EC6-D90D-7C42-67B5D09EB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6CDAC65-8B8A-D12C-E4FC-B842C4E300F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0FD3A9A-DBAC-44A3-8F31-3EC85DEAA2C5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4302C2F-5C67-252C-6917-45FED0C0D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05AF25E-2825-8556-9EBB-15AB30676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0D61E5D-2A27-5DC6-8EBA-20B92C92D16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E140301-CE74-4FE0-9793-ACE005A5057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5EEC752-348D-4F9E-5F80-2D4DF64DB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5FA45E4-FFB3-F4D1-FC20-92BEEDA38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1B252A82-B2AA-ADE3-0DA4-A1C009E62F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745D09-D2E1-4615-9E47-FF0D468D683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312EC25-ABF9-AC66-AB8D-D0B2DE22F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622F0C1-CE42-71EC-1BD0-F99BE96E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2788178-084A-1499-75EA-98343182E99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B4D278D-524B-41C8-BFD5-CE65B17CDF27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4B8F5F8-067A-3C81-85AC-0152BD823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B0A2888-7CF1-DF3F-860D-8C21424D4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>
            <a:extLst>
              <a:ext uri="{FF2B5EF4-FFF2-40B4-BE49-F238E27FC236}">
                <a16:creationId xmlns:a16="http://schemas.microsoft.com/office/drawing/2014/main" id="{AB9ACBA6-1ED9-4837-B34B-7565CF40B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1" name="Text Box 2">
            <a:extLst>
              <a:ext uri="{FF2B5EF4-FFF2-40B4-BE49-F238E27FC236}">
                <a16:creationId xmlns:a16="http://schemas.microsoft.com/office/drawing/2014/main" id="{3A03C5A1-8455-95FC-A288-DAA88BC9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2A62A9F3-0491-7CD3-9FC1-2BE4DDAB596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13A35B-EA34-4E2A-8E3D-CE37ABC3AE26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97EE0F2E-3A61-7C57-5C58-C1CF57C24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8769C3F-E8C0-2844-9026-EA32E303E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21C9EBF3-47EE-0C54-6D14-A6A97510D03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22C3E7-5229-4633-B93B-5A6A55FE78B4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3CC57A0-1B3A-1785-FB4A-08793FB2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7BBD47A3-873C-FA5C-5B07-D96861D6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>
            <a:extLst>
              <a:ext uri="{FF2B5EF4-FFF2-40B4-BE49-F238E27FC236}">
                <a16:creationId xmlns:a16="http://schemas.microsoft.com/office/drawing/2014/main" id="{CE87848C-2F16-4BB1-B831-06F79F01D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8AD5B128-0350-E918-85CD-A9E43FA5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26D0073-6FC2-2A2D-108E-26A88CFE753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9A66D2-5E52-496D-963B-F4153AAACDAE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917D04A-DB11-B789-0D9C-32B65FED6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4BFB1C1-A0CC-667C-0320-C28858750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8DB919E-15D6-0F77-2F44-33177EAACB7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645AC5-77CF-4F70-AFE7-191A1A120D45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680F3D4-FA43-5019-A0E2-C4ECE8EED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436980B6-4CD2-BCFF-FB9A-2724BCC29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5FAAE4F-A1D5-0AB1-98F8-B5A1F7C2B84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311760-0A9E-44EE-AD72-490B98F3BCD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627DC2D-AFCE-7F43-680D-E1D487F8A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334C0AA-1996-A6CE-587C-BA71E49A6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B8B34DB-66DD-441F-8ACD-0A5598164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75EF3677-CA59-08B8-0DB1-6C4266B7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20D0668D-B5A1-40C1-A622-6ED81596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18813547-8DF6-0667-7884-003C0E7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9688B6F4-7AB1-47E3-B404-9B94D54A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D31C576-CD21-50BC-FCCF-BEAE7272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1BA076DC-B1D6-4766-BB95-A1760A026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555B052A-3D8A-AA18-3DC1-CBCBF8B1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1">
            <a:extLst>
              <a:ext uri="{FF2B5EF4-FFF2-40B4-BE49-F238E27FC236}">
                <a16:creationId xmlns:a16="http://schemas.microsoft.com/office/drawing/2014/main" id="{8F93A39B-B209-492E-A68E-61A980FDC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E3069615-7177-91EE-77BB-45A6A6C6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748" name="Notes Placeholder 1">
            <a:extLst>
              <a:ext uri="{FF2B5EF4-FFF2-40B4-BE49-F238E27FC236}">
                <a16:creationId xmlns:a16="http://schemas.microsoft.com/office/drawing/2014/main" id="{CBBA414C-3FE4-86C7-8DC1-924CE11D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-Our staff will be in the room during tutorials; raise your hand to get their attention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-We have many people with different background who will help. Whoever comes over first will either be able to answer your question(s), or will find someone who can.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1">
            <a:extLst>
              <a:ext uri="{FF2B5EF4-FFF2-40B4-BE49-F238E27FC236}">
                <a16:creationId xmlns:a16="http://schemas.microsoft.com/office/drawing/2014/main" id="{02043D2B-1503-4605-AFB1-C7F3BBA55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89FD1DEB-F28A-104F-8C99-843EFF01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5FE275EE-E895-468E-8341-147ABEA9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A8648E-5D62-EFED-A8B3-806029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47746D8-87C7-8BD7-AB84-84609739B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93248622-4127-ACD5-A0CB-9E07C731D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2C2A2230-FD66-9205-371B-BD5DB2E4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file:///D:\DropBox\Dropbox%20(Partners%20HealthCare)\talks\FS_Course\explode.new.mp4" TargetMode="External"/><Relationship Id="rId1" Type="http://schemas.microsoft.com/office/2007/relationships/media" Target="file:///D:\DropBox\Dropbox%20(Partners%20HealthCare)\talks\FS_Course\explode.new.mp4" TargetMode="External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6.png"/><Relationship Id="rId5" Type="http://schemas.openxmlformats.org/officeDocument/2006/relationships/image" Target="../media/image115.gif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6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5.png"/><Relationship Id="rId11" Type="http://schemas.openxmlformats.org/officeDocument/2006/relationships/image" Target="../media/image129.png"/><Relationship Id="rId5" Type="http://schemas.openxmlformats.org/officeDocument/2006/relationships/image" Target="../media/image134.png"/><Relationship Id="rId10" Type="http://schemas.openxmlformats.org/officeDocument/2006/relationships/image" Target="../media/image128.png"/><Relationship Id="rId4" Type="http://schemas.openxmlformats.org/officeDocument/2006/relationships/image" Target="../media/image133.png"/><Relationship Id="rId9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6.png"/><Relationship Id="rId4" Type="http://schemas.openxmlformats.org/officeDocument/2006/relationships/image" Target="../media/image145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5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D2466F4-459A-FCEB-F351-AC0A9E4010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679575"/>
          </a:xfrm>
        </p:spPr>
        <p:txBody>
          <a:bodyPr/>
          <a:lstStyle/>
          <a:p>
            <a:r>
              <a:rPr lang="en-US" altLang="en-US" sz="4400" b="1">
                <a:solidFill>
                  <a:srgbClr val="FFFF00"/>
                </a:solidFill>
              </a:rPr>
              <a:t>FreeSurfer began life as a means for EEG/MEG Analysis</a:t>
            </a:r>
            <a:endParaRPr lang="en-US" altLang="en-US" sz="4400">
              <a:solidFill>
                <a:srgbClr val="FFFF00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7C301DC-BE67-56A0-275D-5F2312843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53FE707-CBBB-A358-8A5F-96C113F2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703513"/>
            <a:ext cx="77676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Improved localization of cortical activity by combining EEG and MEG with MRI cortical surface reconstruction: a linear approach. AM Dale, MI Sereno. Journal of cognitive neuroscience 5 (2), 162-176, 1994.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statistical parametric mapping: combining fMRI and MEG for high-resolution imaging of cortical activity. AM Dale, AK Liu, et al, Neuron 26 (1), 55-67, 2000.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TextBox 4">
            <a:extLst>
              <a:ext uri="{FF2B5EF4-FFF2-40B4-BE49-F238E27FC236}">
                <a16:creationId xmlns:a16="http://schemas.microsoft.com/office/drawing/2014/main" id="{D5795B6A-91CF-7939-75E7-74962D3C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216150"/>
            <a:ext cx="16081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pPr>
              <a:spcBef>
                <a:spcPts val="300"/>
              </a:spcBef>
            </a:pPr>
            <a:r>
              <a:rPr lang="en-US" altLang="en-US" b="1" dirty="0"/>
              <a:t>2298</a:t>
            </a:r>
          </a:p>
          <a:p>
            <a:pPr>
              <a:spcBef>
                <a:spcPts val="300"/>
              </a:spcBef>
            </a:pPr>
            <a:endParaRPr lang="en-US" altLang="en-US" b="1" dirty="0"/>
          </a:p>
          <a:p>
            <a:pPr>
              <a:spcBef>
                <a:spcPts val="300"/>
              </a:spcBef>
            </a:pPr>
            <a:r>
              <a:rPr lang="en-US" altLang="en-US" b="1" dirty="0"/>
              <a:t>1749</a:t>
            </a:r>
          </a:p>
          <a:p>
            <a:endParaRPr lang="en-US" altLang="en-US" b="1" dirty="0"/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76BDED2-AEFE-0FC1-D0AB-CD2D58E92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17463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Model The Pial Surface?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2400" b="1">
                <a:solidFill>
                  <a:srgbClr val="FFFF00"/>
                </a:solidFill>
              </a:rPr>
              <a:t>(an unanswered question circa 1996)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2166A529-9724-1E71-4B51-6272676FA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49156" name="Group 2">
            <a:extLst>
              <a:ext uri="{FF2B5EF4-FFF2-40B4-BE49-F238E27FC236}">
                <a16:creationId xmlns:a16="http://schemas.microsoft.com/office/drawing/2014/main" id="{729976F7-C48F-B26E-CC1C-2E728381FCB3}"/>
              </a:ext>
            </a:extLst>
          </p:cNvPr>
          <p:cNvGrpSpPr>
            <a:grpSpLocks/>
          </p:cNvGrpSpPr>
          <p:nvPr/>
        </p:nvGrpSpPr>
        <p:grpSpPr bwMode="auto">
          <a:xfrm>
            <a:off x="890588" y="1377950"/>
            <a:ext cx="7362825" cy="5157788"/>
            <a:chOff x="1928911" y="2203770"/>
            <a:chExt cx="5032151" cy="3565504"/>
          </a:xfrm>
        </p:grpSpPr>
        <p:grpSp>
          <p:nvGrpSpPr>
            <p:cNvPr id="49157" name="Group 1">
              <a:extLst>
                <a:ext uri="{FF2B5EF4-FFF2-40B4-BE49-F238E27FC236}">
                  <a16:creationId xmlns:a16="http://schemas.microsoft.com/office/drawing/2014/main" id="{BBA15291-4E45-66C0-CA91-E20E1C1D0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911" y="2203770"/>
              <a:ext cx="4972642" cy="3565504"/>
              <a:chOff x="126425" y="2151143"/>
              <a:chExt cx="4972642" cy="3565504"/>
            </a:xfrm>
          </p:grpSpPr>
          <p:pic>
            <p:nvPicPr>
              <p:cNvPr id="49159" name="Picture 13">
                <a:extLst>
                  <a:ext uri="{FF2B5EF4-FFF2-40B4-BE49-F238E27FC236}">
                    <a16:creationId xmlns:a16="http://schemas.microsoft.com/office/drawing/2014/main" id="{BE956256-1B0F-49BB-094C-FC429ECB7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183" r="26311" b="28825"/>
              <a:stretch>
                <a:fillRect/>
              </a:stretch>
            </p:blipFill>
            <p:spPr bwMode="auto">
              <a:xfrm>
                <a:off x="126425" y="2151143"/>
                <a:ext cx="4972642" cy="3565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160" name="Straight Arrow Connector 4">
                <a:extLst>
                  <a:ext uri="{FF2B5EF4-FFF2-40B4-BE49-F238E27FC236}">
                    <a16:creationId xmlns:a16="http://schemas.microsoft.com/office/drawing/2014/main" id="{A4DAF9B0-8415-DECE-D0ED-EC92E4D6D2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453588" y="4269393"/>
                <a:ext cx="506539" cy="0"/>
              </a:xfrm>
              <a:prstGeom prst="straightConnector1">
                <a:avLst/>
              </a:prstGeom>
              <a:noFill/>
              <a:ln w="88900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9158" name="Straight Arrow Connector 21">
              <a:extLst>
                <a:ext uri="{FF2B5EF4-FFF2-40B4-BE49-F238E27FC236}">
                  <a16:creationId xmlns:a16="http://schemas.microsoft.com/office/drawing/2014/main" id="{C0A64003-BF26-C4DD-8F79-BFF6B93F4FA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54523" y="5053321"/>
              <a:ext cx="506539" cy="0"/>
            </a:xfrm>
            <a:prstGeom prst="straightConnector1">
              <a:avLst/>
            </a:prstGeom>
            <a:noFill/>
            <a:ln w="889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425DB49-9BE7-B741-FB9E-F858CD2A65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ECFA39C8-9C2B-9F77-E77D-ECE68EEB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F363611-00FC-9EC2-BD24-A18F6C1F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5" name="TextBox 4">
            <a:extLst>
              <a:ext uri="{FF2B5EF4-FFF2-40B4-BE49-F238E27FC236}">
                <a16:creationId xmlns:a16="http://schemas.microsoft.com/office/drawing/2014/main" id="{EA06BE30-B15E-5B25-CEE5-5B2C4C563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1206" name="TextBox 5">
            <a:extLst>
              <a:ext uri="{FF2B5EF4-FFF2-40B4-BE49-F238E27FC236}">
                <a16:creationId xmlns:a16="http://schemas.microsoft.com/office/drawing/2014/main" id="{386B6E19-6038-E200-80A2-E5C7085D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20437C6-67C9-7B61-38F3-68CEE98665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778AACA3-6C36-0938-C1CA-9D956D6B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696CC6C-A466-241E-0DA5-0BCCB80D8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D9DB5A8D-B88E-7E38-3DB4-EB76026D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3254" name="TextBox 9">
            <a:extLst>
              <a:ext uri="{FF2B5EF4-FFF2-40B4-BE49-F238E27FC236}">
                <a16:creationId xmlns:a16="http://schemas.microsoft.com/office/drawing/2014/main" id="{B47A46FF-E864-932A-825D-BBC35CFA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3255" name="TextBox 10">
            <a:extLst>
              <a:ext uri="{FF2B5EF4-FFF2-40B4-BE49-F238E27FC236}">
                <a16:creationId xmlns:a16="http://schemas.microsoft.com/office/drawing/2014/main" id="{DDD8F80A-FF9C-854C-CE25-13A5A91EE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EAF0756-5E24-D2BF-B33B-FE2CDCD5E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0FA4685A-39B2-2409-46F0-67A8B624D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EBB9B33-7AD7-3BAA-ACFA-E8011C31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Box 7">
            <a:extLst>
              <a:ext uri="{FF2B5EF4-FFF2-40B4-BE49-F238E27FC236}">
                <a16:creationId xmlns:a16="http://schemas.microsoft.com/office/drawing/2014/main" id="{2E953473-8362-4D12-045F-2D281C7D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857875"/>
            <a:ext cx="881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C000"/>
                </a:solidFill>
              </a:rPr>
              <a:t>That said, this is by far the strongest section of the paper”</a:t>
            </a:r>
          </a:p>
        </p:txBody>
      </p:sp>
      <p:sp>
        <p:nvSpPr>
          <p:cNvPr id="55302" name="TextBox 9">
            <a:extLst>
              <a:ext uri="{FF2B5EF4-FFF2-40B4-BE49-F238E27FC236}">
                <a16:creationId xmlns:a16="http://schemas.microsoft.com/office/drawing/2014/main" id="{0252084B-A839-C5DC-3F93-18F918D8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5303" name="TextBox 8">
            <a:extLst>
              <a:ext uri="{FF2B5EF4-FFF2-40B4-BE49-F238E27FC236}">
                <a16:creationId xmlns:a16="http://schemas.microsoft.com/office/drawing/2014/main" id="{5E4A328D-E0DA-4D69-ED15-6423DE32B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5304" name="TextBox 10">
            <a:extLst>
              <a:ext uri="{FF2B5EF4-FFF2-40B4-BE49-F238E27FC236}">
                <a16:creationId xmlns:a16="http://schemas.microsoft.com/office/drawing/2014/main" id="{3AF21736-4C59-58E2-7F6E-977C883F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DB6EFAA-CFB7-7F00-FD12-78C944E7B8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48272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FreeSurfer: Surface-based modeling challenges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5E5F6F04-1B48-4E0F-B6A0-EE15AAF3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365C4F-BF10-4284-A1AD-58D1C72FD055}"/>
              </a:ext>
            </a:extLst>
          </p:cNvPr>
          <p:cNvSpPr/>
          <p:nvPr/>
        </p:nvSpPr>
        <p:spPr>
          <a:xfrm>
            <a:off x="198438" y="1743075"/>
            <a:ext cx="864235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One wants a topologically correct model (no handles or holes) so that (1) distances along the surface aren’t dramatically distorted, and (2) it is possible to establish point-to-point registration across subjects for every point in the cortex, but….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only technique to guarantee topology at the time was “shrink wrapping” in which you start with a surface of the correct topology (a sphere) and try to deform it so it settles on the true </a:t>
            </a:r>
            <a:r>
              <a:rPr lang="en-US" dirty="0" err="1">
                <a:latin typeface="+mj-lt"/>
              </a:rPr>
              <a:t>pial</a:t>
            </a:r>
            <a:r>
              <a:rPr lang="en-US" dirty="0">
                <a:latin typeface="+mj-lt"/>
              </a:rPr>
              <a:t> surface.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problem is that shrink wrapping a highly-folded surface like the human brain is </a:t>
            </a:r>
            <a:r>
              <a:rPr lang="en-US" b="1" dirty="0">
                <a:latin typeface="+mj-lt"/>
              </a:rPr>
              <a:t>HARD!*</a:t>
            </a:r>
            <a:r>
              <a:rPr lang="en-US" dirty="0">
                <a:latin typeface="+mj-lt"/>
              </a:rPr>
              <a:t>.</a:t>
            </a:r>
          </a:p>
          <a:p>
            <a:pPr>
              <a:defRPr/>
            </a:pPr>
            <a:endParaRPr lang="en-US" sz="1600" dirty="0">
              <a:latin typeface="+mj-lt"/>
            </a:endParaRPr>
          </a:p>
          <a:p>
            <a:pPr>
              <a:defRPr/>
            </a:pPr>
            <a:r>
              <a:rPr lang="en-US" sz="1600" dirty="0">
                <a:latin typeface="+mj-lt"/>
              </a:rPr>
              <a:t>*We have made some Deep Learning progress on this. See (Hoopes et al., MIDL 2022 ):</a:t>
            </a:r>
          </a:p>
          <a:p>
            <a:pPr>
              <a:defRPr/>
            </a:pPr>
            <a:r>
              <a:rPr lang="en-US" sz="1600" dirty="0">
                <a:latin typeface="+mj-lt"/>
              </a:rPr>
              <a:t>https://openreview.net/forum?id=-JiHeZNDY3a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1DE86F7-BC6C-F2FF-CD7C-C36E4606E2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Get The Topology Right?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36403CC8-53EE-87D0-9B8B-199805C4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59396" name="Picture 6">
            <a:extLst>
              <a:ext uri="{FF2B5EF4-FFF2-40B4-BE49-F238E27FC236}">
                <a16:creationId xmlns:a16="http://schemas.microsoft.com/office/drawing/2014/main" id="{D0E6B1DC-D538-F3E7-61A1-CF1DFAC7E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43038"/>
            <a:ext cx="68611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72B8AEA-EA37-5FAE-6F2B-A6A25A7519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Shrink wrapping is Hard!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2F8C3B85-982F-D94F-B60A-18C73A13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61444" name="Picture 13">
            <a:extLst>
              <a:ext uri="{FF2B5EF4-FFF2-40B4-BE49-F238E27FC236}">
                <a16:creationId xmlns:a16="http://schemas.microsoft.com/office/drawing/2014/main" id="{76F310B0-7437-CE96-BBF0-E8D35AC5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r="26311" b="28825"/>
          <a:stretch>
            <a:fillRect/>
          </a:stretch>
        </p:blipFill>
        <p:spPr bwMode="auto">
          <a:xfrm>
            <a:off x="127000" y="2151063"/>
            <a:ext cx="497205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14">
            <a:extLst>
              <a:ext uri="{FF2B5EF4-FFF2-40B4-BE49-F238E27FC236}">
                <a16:creationId xmlns:a16="http://schemas.microsoft.com/office/drawing/2014/main" id="{3B0B47E1-5273-F8BD-8E33-E7D9848CD0C0}"/>
              </a:ext>
            </a:extLst>
          </p:cNvPr>
          <p:cNvGrpSpPr>
            <a:grpSpLocks/>
          </p:cNvGrpSpPr>
          <p:nvPr/>
        </p:nvGrpSpPr>
        <p:grpSpPr bwMode="auto">
          <a:xfrm>
            <a:off x="5172075" y="2170113"/>
            <a:ext cx="3925888" cy="3494087"/>
            <a:chOff x="1799197" y="1696251"/>
            <a:chExt cx="5219586" cy="4375627"/>
          </a:xfrm>
        </p:grpSpPr>
        <p:pic>
          <p:nvPicPr>
            <p:cNvPr id="61448" name="Picture 15" descr="C:\Users\Fischl\Desktop\papers\FreeSurfer.jul.2011\topology_drawing.tif">
              <a:extLst>
                <a:ext uri="{FF2B5EF4-FFF2-40B4-BE49-F238E27FC236}">
                  <a16:creationId xmlns:a16="http://schemas.microsoft.com/office/drawing/2014/main" id="{15A7B0DE-49C7-E012-4166-CA86B888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97" y="1696251"/>
              <a:ext cx="5219586" cy="4375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1449" name="Straight Arrow Connector 16">
              <a:extLst>
                <a:ext uri="{FF2B5EF4-FFF2-40B4-BE49-F238E27FC236}">
                  <a16:creationId xmlns:a16="http://schemas.microsoft.com/office/drawing/2014/main" id="{3485E44F-7E3D-3B67-2228-91AC06968C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74983" y="2128604"/>
              <a:ext cx="221476" cy="319666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0" name="Straight Arrow Connector 17">
              <a:extLst>
                <a:ext uri="{FF2B5EF4-FFF2-40B4-BE49-F238E27FC236}">
                  <a16:creationId xmlns:a16="http://schemas.microsoft.com/office/drawing/2014/main" id="{6C85071F-665E-A79E-0C21-7D2D0EDA3D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60046" y="2368550"/>
              <a:ext cx="299321" cy="302287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1" name="Straight Arrow Connector 18">
              <a:extLst>
                <a:ext uri="{FF2B5EF4-FFF2-40B4-BE49-F238E27FC236}">
                  <a16:creationId xmlns:a16="http://schemas.microsoft.com/office/drawing/2014/main" id="{9D786F39-50C4-47A0-4230-B7C1DB4C5F5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4751" y="3020147"/>
              <a:ext cx="417729" cy="20507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2" name="Straight Arrow Connector 19">
              <a:extLst>
                <a:ext uri="{FF2B5EF4-FFF2-40B4-BE49-F238E27FC236}">
                  <a16:creationId xmlns:a16="http://schemas.microsoft.com/office/drawing/2014/main" id="{6E0F9FFE-CEE3-8D48-E38C-736201E2350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55755" y="2670837"/>
              <a:ext cx="388675" cy="25009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3" name="Straight Arrow Connector 20">
              <a:extLst>
                <a:ext uri="{FF2B5EF4-FFF2-40B4-BE49-F238E27FC236}">
                  <a16:creationId xmlns:a16="http://schemas.microsoft.com/office/drawing/2014/main" id="{BF5AB2B4-B490-9B03-E04B-D8838669567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4429" y="3373843"/>
              <a:ext cx="349749" cy="165345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1446" name="Straight Arrow Connector 4">
            <a:extLst>
              <a:ext uri="{FF2B5EF4-FFF2-40B4-BE49-F238E27FC236}">
                <a16:creationId xmlns:a16="http://schemas.microsoft.com/office/drawing/2014/main" id="{EAB922F4-D2B2-B2C8-EF0B-857773D0BA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52938" y="4268788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7" name="Straight Arrow Connector 24">
            <a:extLst>
              <a:ext uri="{FF2B5EF4-FFF2-40B4-BE49-F238E27FC236}">
                <a16:creationId xmlns:a16="http://schemas.microsoft.com/office/drawing/2014/main" id="{9422A600-AB98-B159-CE30-ECEC3A96EB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522788" y="5099050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AAEB97E-2061-45D2-AB54-6A5090CE5A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3138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Shrink Wrapping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3491" name="Group 1">
            <a:extLst>
              <a:ext uri="{FF2B5EF4-FFF2-40B4-BE49-F238E27FC236}">
                <a16:creationId xmlns:a16="http://schemas.microsoft.com/office/drawing/2014/main" id="{E544271C-D612-E82C-4D50-57268E436B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1613" y="1023938"/>
            <a:ext cx="6205537" cy="5486400"/>
            <a:chOff x="3448050" y="2435225"/>
            <a:chExt cx="2247900" cy="1987550"/>
          </a:xfrm>
        </p:grpSpPr>
        <p:pic>
          <p:nvPicPr>
            <p:cNvPr id="63492" name="Picture 13">
              <a:extLst>
                <a:ext uri="{FF2B5EF4-FFF2-40B4-BE49-F238E27FC236}">
                  <a16:creationId xmlns:a16="http://schemas.microsoft.com/office/drawing/2014/main" id="{7F80E483-3C5A-6326-71D1-F82430675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493" name="Group 14">
              <a:extLst>
                <a:ext uri="{FF2B5EF4-FFF2-40B4-BE49-F238E27FC236}">
                  <a16:creationId xmlns:a16="http://schemas.microsoft.com/office/drawing/2014/main" id="{6E0C5F65-8E72-4F21-240D-6F6892D05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990" y="2211"/>
              <a:chExt cx="3212" cy="2858"/>
            </a:xfrm>
          </p:grpSpPr>
          <p:sp>
            <p:nvSpPr>
              <p:cNvPr id="63494" name="Oval 15">
                <a:extLst>
                  <a:ext uri="{FF2B5EF4-FFF2-40B4-BE49-F238E27FC236}">
                    <a16:creationId xmlns:a16="http://schemas.microsoft.com/office/drawing/2014/main" id="{14F8A810-77CA-261D-2A9B-7D5C7021C4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0" y="2211"/>
                <a:ext cx="3212" cy="2858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BBB59"/>
                    </a:solidFill>
                  </a14:hiddenFill>
                </a:ext>
              </a:extLst>
            </p:spPr>
            <p:txBody>
              <a:bodyPr anchor="ctr"/>
              <a:lstStyle>
                <a:lvl1pPr indent="182563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algn="just"/>
                <a:r>
                  <a:rPr lang="en-US" altLang="en-US" sz="1100">
                    <a:latin typeface="Times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3495" name="Line 6">
                <a:extLst>
                  <a:ext uri="{FF2B5EF4-FFF2-40B4-BE49-F238E27FC236}">
                    <a16:creationId xmlns:a16="http://schemas.microsoft.com/office/drawing/2014/main" id="{CDA868DB-2AF1-54B8-3342-621B62318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639" y="2231"/>
                <a:ext cx="0" cy="31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6" name="Line 7">
                <a:extLst>
                  <a:ext uri="{FF2B5EF4-FFF2-40B4-BE49-F238E27FC236}">
                    <a16:creationId xmlns:a16="http://schemas.microsoft.com/office/drawing/2014/main" id="{6EBB53DA-382E-E56F-FF47-52F10A4999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4018" y="3426"/>
                <a:ext cx="0" cy="26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7" name="Line 8">
                <a:extLst>
                  <a:ext uri="{FF2B5EF4-FFF2-40B4-BE49-F238E27FC236}">
                    <a16:creationId xmlns:a16="http://schemas.microsoft.com/office/drawing/2014/main" id="{CEF76A25-8807-B25B-104F-B29722FDF3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192" y="34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8" name="Line 9">
                <a:extLst>
                  <a:ext uri="{FF2B5EF4-FFF2-40B4-BE49-F238E27FC236}">
                    <a16:creationId xmlns:a16="http://schemas.microsoft.com/office/drawing/2014/main" id="{ABAE6D5F-F79B-932C-B5A8-E2C54898D9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599" y="4723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31F1AD4-FF46-2AAF-3AEE-171710942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6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Topology Correction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5539" name="Group 2">
            <a:extLst>
              <a:ext uri="{FF2B5EF4-FFF2-40B4-BE49-F238E27FC236}">
                <a16:creationId xmlns:a16="http://schemas.microsoft.com/office/drawing/2014/main" id="{39844A80-2310-006E-E090-26FC3E372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0025" y="1027113"/>
            <a:ext cx="6203950" cy="5486400"/>
            <a:chOff x="3448050" y="2435225"/>
            <a:chExt cx="2247900" cy="1987550"/>
          </a:xfrm>
        </p:grpSpPr>
        <p:pic>
          <p:nvPicPr>
            <p:cNvPr id="65540" name="Picture 20">
              <a:extLst>
                <a:ext uri="{FF2B5EF4-FFF2-40B4-BE49-F238E27FC236}">
                  <a16:creationId xmlns:a16="http://schemas.microsoft.com/office/drawing/2014/main" id="{C3C90205-B27F-1C8C-EF01-A3E238A4C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41" name="Group 21">
              <a:extLst>
                <a:ext uri="{FF2B5EF4-FFF2-40B4-BE49-F238E27FC236}">
                  <a16:creationId xmlns:a16="http://schemas.microsoft.com/office/drawing/2014/main" id="{50EE2718-B7E9-5236-D5A8-A02C9F085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7490" y="2212"/>
              <a:chExt cx="3212" cy="285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333A8A5-2CB3-4BCB-98E9-499FEB197A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90" y="2212"/>
                <a:ext cx="3212" cy="2858"/>
              </a:xfrm>
              <a:prstGeom prst="ellipse">
                <a:avLst/>
              </a:prstGeom>
              <a:noFill/>
              <a:ln w="38100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  <a:effectLst>
                <a:outerShdw dist="28398" dir="3806097" algn="ctr" rotWithShape="0">
                  <a:schemeClr val="accent3">
                    <a:lumMod val="50000"/>
                    <a:lumOff val="0"/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anchor="ctr" upright="1"/>
              <a:lstStyle/>
              <a:p>
                <a:pPr indent="182880" algn="just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>
                    <a:latin typeface="Times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5543" name="Line 6">
                <a:extLst>
                  <a:ext uri="{FF2B5EF4-FFF2-40B4-BE49-F238E27FC236}">
                    <a16:creationId xmlns:a16="http://schemas.microsoft.com/office/drawing/2014/main" id="{18FDA061-19B0-6273-7976-E8F51F3206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040" y="4112"/>
                <a:ext cx="0" cy="56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4" name="Line 7">
                <a:extLst>
                  <a:ext uri="{FF2B5EF4-FFF2-40B4-BE49-F238E27FC236}">
                    <a16:creationId xmlns:a16="http://schemas.microsoft.com/office/drawing/2014/main" id="{5912BDC8-356C-B4A4-44ED-B848D0924E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8661" y="3580"/>
                <a:ext cx="0" cy="3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5" name="Line 8">
                <a:extLst>
                  <a:ext uri="{FF2B5EF4-FFF2-40B4-BE49-F238E27FC236}">
                    <a16:creationId xmlns:a16="http://schemas.microsoft.com/office/drawing/2014/main" id="{D86BD236-31E9-CA5C-BE5A-D87215D8B3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0342" y="35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6" name="Line 9">
                <a:extLst>
                  <a:ext uri="{FF2B5EF4-FFF2-40B4-BE49-F238E27FC236}">
                    <a16:creationId xmlns:a16="http://schemas.microsoft.com/office/drawing/2014/main" id="{875A0FAE-1611-DA3C-9496-7CA8411C5A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170" y="2401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A71D3B5C-85D9-ACFC-CCB6-A8B62319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Course Overview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0F47F77-C97E-4E67-9A03-4426AD4F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5715000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 numCol="1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1pPr>
            <a:lvl2pPr marL="779463" indent="-28257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9pPr>
          </a:lstStyle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Day 1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Introduction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Individual Subject Analysis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Troubleshooting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Day 2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ROI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Surface-based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Group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Longitudinal Analysis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ef_cor1">
            <a:extLst>
              <a:ext uri="{FF2B5EF4-FFF2-40B4-BE49-F238E27FC236}">
                <a16:creationId xmlns:a16="http://schemas.microsoft.com/office/drawing/2014/main" id="{3638E5DC-8CD2-1677-4362-D98E809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4125"/>
            <a:ext cx="2409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def_cor2">
            <a:extLst>
              <a:ext uri="{FF2B5EF4-FFF2-40B4-BE49-F238E27FC236}">
                <a16:creationId xmlns:a16="http://schemas.microsoft.com/office/drawing/2014/main" id="{A364C821-7E13-51A3-4126-C103664F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94125"/>
            <a:ext cx="30019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defect4">
            <a:extLst>
              <a:ext uri="{FF2B5EF4-FFF2-40B4-BE49-F238E27FC236}">
                <a16:creationId xmlns:a16="http://schemas.microsoft.com/office/drawing/2014/main" id="{708D1123-ABD8-C699-99E5-5658503B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23828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final2">
            <a:extLst>
              <a:ext uri="{FF2B5EF4-FFF2-40B4-BE49-F238E27FC236}">
                <a16:creationId xmlns:a16="http://schemas.microsoft.com/office/drawing/2014/main" id="{D40F40FE-7FF9-0358-7238-C5395F2D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6">
            <a:extLst>
              <a:ext uri="{FF2B5EF4-FFF2-40B4-BE49-F238E27FC236}">
                <a16:creationId xmlns:a16="http://schemas.microsoft.com/office/drawing/2014/main" id="{B3B36713-FBB7-9061-E48A-635DCE25716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295400"/>
            <a:ext cx="3733800" cy="2133600"/>
            <a:chOff x="192" y="816"/>
            <a:chExt cx="2550" cy="1478"/>
          </a:xfrm>
        </p:grpSpPr>
        <p:pic>
          <p:nvPicPr>
            <p:cNvPr id="67598" name="Picture 7" descr="defect2">
              <a:extLst>
                <a:ext uri="{FF2B5EF4-FFF2-40B4-BE49-F238E27FC236}">
                  <a16:creationId xmlns:a16="http://schemas.microsoft.com/office/drawing/2014/main" id="{53702DB3-8C6A-B3FD-4787-B8E409C8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16"/>
              <a:ext cx="2550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8">
              <a:extLst>
                <a:ext uri="{FF2B5EF4-FFF2-40B4-BE49-F238E27FC236}">
                  <a16:creationId xmlns:a16="http://schemas.microsoft.com/office/drawing/2014/main" id="{60B22A3B-A0E1-CB52-9332-84E96427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584"/>
              <a:ext cx="618" cy="4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67591" name="Line 9">
            <a:extLst>
              <a:ext uri="{FF2B5EF4-FFF2-40B4-BE49-F238E27FC236}">
                <a16:creationId xmlns:a16="http://schemas.microsoft.com/office/drawing/2014/main" id="{04BE0C6E-6482-76AF-2DF9-2AA987290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7432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Text Box 10">
            <a:extLst>
              <a:ext uri="{FF2B5EF4-FFF2-40B4-BE49-F238E27FC236}">
                <a16:creationId xmlns:a16="http://schemas.microsoft.com/office/drawing/2014/main" id="{92658D06-148D-E16A-F4DF-5781AF70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Topological defect</a:t>
            </a:r>
          </a:p>
        </p:txBody>
      </p:sp>
      <p:sp>
        <p:nvSpPr>
          <p:cNvPr id="67593" name="Text Box 11">
            <a:extLst>
              <a:ext uri="{FF2B5EF4-FFF2-40B4-BE49-F238E27FC236}">
                <a16:creationId xmlns:a16="http://schemas.microsoft.com/office/drawing/2014/main" id="{6F0C49F2-8170-38CA-DA67-4A433C49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369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Corrected defect</a:t>
            </a:r>
          </a:p>
        </p:txBody>
      </p:sp>
      <p:sp>
        <p:nvSpPr>
          <p:cNvPr id="67594" name="Text Box 12">
            <a:extLst>
              <a:ext uri="{FF2B5EF4-FFF2-40B4-BE49-F238E27FC236}">
                <a16:creationId xmlns:a16="http://schemas.microsoft.com/office/drawing/2014/main" id="{21FFF7C9-4C66-AB59-3553-6FEA38A4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Initial cortical surface</a:t>
            </a:r>
          </a:p>
        </p:txBody>
      </p:sp>
      <p:sp>
        <p:nvSpPr>
          <p:cNvPr id="67595" name="Text Box 13">
            <a:extLst>
              <a:ext uri="{FF2B5EF4-FFF2-40B4-BE49-F238E27FC236}">
                <a16:creationId xmlns:a16="http://schemas.microsoft.com/office/drawing/2014/main" id="{7CDFEEAD-4E42-9CD6-6ADC-F82B6C61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Sagittal view</a:t>
            </a:r>
          </a:p>
        </p:txBody>
      </p:sp>
      <p:sp>
        <p:nvSpPr>
          <p:cNvPr id="67596" name="Text Box 14">
            <a:extLst>
              <a:ext uri="{FF2B5EF4-FFF2-40B4-BE49-F238E27FC236}">
                <a16:creationId xmlns:a16="http://schemas.microsoft.com/office/drawing/2014/main" id="{5007868F-334E-6584-7B6E-1CEA16D4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Coronal view</a:t>
            </a:r>
          </a:p>
        </p:txBody>
      </p:sp>
      <p:sp>
        <p:nvSpPr>
          <p:cNvPr id="67597" name="Rectangle 17">
            <a:extLst>
              <a:ext uri="{FF2B5EF4-FFF2-40B4-BE49-F238E27FC236}">
                <a16:creationId xmlns:a16="http://schemas.microsoft.com/office/drawing/2014/main" id="{EA44C272-28F7-7F2A-8082-29CF4330C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92075"/>
            <a:ext cx="84582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ea typeface="MS PGothic" panose="020B0600070205080204" pitchFamily="34" charset="-128"/>
              </a:rPr>
              <a:t>Automatic Defect Correction</a:t>
            </a:r>
          </a:p>
        </p:txBody>
      </p:sp>
    </p:spTree>
  </p:cSld>
  <p:clrMapOvr>
    <a:masterClrMapping/>
  </p:clrMapOvr>
  <p:transition spd="slow" advTm="3359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0B28636-FBAF-F0B6-B0C2-6AC02283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479425"/>
            <a:ext cx="8994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>
              <a:solidFill>
                <a:srgbClr val="FFFF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A27ACD5-5176-7B0F-69BE-E4C3AA739F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269875"/>
            <a:ext cx="8397875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Topology Correction via Manifold Surgery</a:t>
            </a:r>
            <a:endParaRPr lang="en-US" altLang="en-US">
              <a:solidFill>
                <a:schemeClr val="bg1"/>
              </a:solidFill>
            </a:endParaRP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3FC315A5-9830-D73C-DC2C-6D917F0EB0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50" y="15875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7201" imgH="457201" progId="Photoshop.Image.4">
                  <p:embed/>
                </p:oleObj>
              </mc:Choice>
              <mc:Fallback>
                <p:oleObj name="Image" r:id="rId3" imgW="457201" imgH="457201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0" y="15875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>
            <a:extLst>
              <a:ext uri="{FF2B5EF4-FFF2-40B4-BE49-F238E27FC236}">
                <a16:creationId xmlns:a16="http://schemas.microsoft.com/office/drawing/2014/main" id="{7CB94AFC-452C-6D88-17F4-34C471ED7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25" y="16002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7201" imgH="457201" progId="Photoshop.Image.4">
                  <p:embed/>
                </p:oleObj>
              </mc:Choice>
              <mc:Fallback>
                <p:oleObj name="Image" r:id="rId5" imgW="457201" imgH="457201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16002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Text Box 6">
            <a:extLst>
              <a:ext uri="{FF2B5EF4-FFF2-40B4-BE49-F238E27FC236}">
                <a16:creationId xmlns:a16="http://schemas.microsoft.com/office/drawing/2014/main" id="{01C44617-EA1A-3EAE-1C9A-80F86599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BEFORE</a:t>
            </a:r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140BEA51-D9BB-9C19-F6F6-05206A25D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3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AFTER</a:t>
            </a:r>
          </a:p>
        </p:txBody>
      </p:sp>
    </p:spTree>
  </p:cSld>
  <p:clrMapOvr>
    <a:masterClrMapping/>
  </p:clrMapOvr>
  <p:transition spd="slow" advTm="32909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802A5658-8B99-0499-7F03-DBC700BF7A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2163" r="20464" b="17282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>
            <a:extLst>
              <a:ext uri="{FF2B5EF4-FFF2-40B4-BE49-F238E27FC236}">
                <a16:creationId xmlns:a16="http://schemas.microsoft.com/office/drawing/2014/main" id="{416E3287-4854-A122-2837-BBE3397A77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4" r="20461" b="14848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3">
            <a:extLst>
              <a:ext uri="{FF2B5EF4-FFF2-40B4-BE49-F238E27FC236}">
                <a16:creationId xmlns:a16="http://schemas.microsoft.com/office/drawing/2014/main" id="{5E28BABD-BD11-DD2B-F5EC-0CEF6998C93F}"/>
              </a:ext>
            </a:extLst>
          </p:cNvPr>
          <p:cNvSpPr>
            <a:spLocks/>
          </p:cNvSpPr>
          <p:nvPr/>
        </p:nvSpPr>
        <p:spPr bwMode="auto">
          <a:xfrm>
            <a:off x="2057400" y="1676400"/>
            <a:ext cx="1296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1</a:t>
            </a:r>
          </a:p>
        </p:txBody>
      </p:sp>
      <p:sp>
        <p:nvSpPr>
          <p:cNvPr id="71685" name="Rectangle 4">
            <a:extLst>
              <a:ext uri="{FF2B5EF4-FFF2-40B4-BE49-F238E27FC236}">
                <a16:creationId xmlns:a16="http://schemas.microsoft.com/office/drawing/2014/main" id="{A718621E-ACD1-5486-9B55-8673D5154C84}"/>
              </a:ext>
            </a:extLst>
          </p:cNvPr>
          <p:cNvSpPr>
            <a:spLocks/>
          </p:cNvSpPr>
          <p:nvPr/>
        </p:nvSpPr>
        <p:spPr bwMode="auto">
          <a:xfrm>
            <a:off x="4437063" y="1524000"/>
            <a:ext cx="4184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2 aligned with Subject 1 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(Subject 1</a:t>
            </a:r>
            <a:r>
              <a:rPr lang="ja-JP" altLang="en-US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 New Roman" panose="02020603050405020304" pitchFamily="18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  <a:cs typeface="Times New Roman" panose="02020603050405020304" pitchFamily="18" charset="0"/>
                <a:sym typeface="Times New Roman" panose="02020603050405020304" pitchFamily="18" charset="0"/>
              </a:rPr>
              <a:t>s Surface)</a:t>
            </a:r>
            <a:endParaRPr lang="en-US" altLang="en-US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1686" name="Rectangle 5">
            <a:extLst>
              <a:ext uri="{FF2B5EF4-FFF2-40B4-BE49-F238E27FC236}">
                <a16:creationId xmlns:a16="http://schemas.microsoft.com/office/drawing/2014/main" id="{FD026892-E418-96B4-9A08-60D626421CFF}"/>
              </a:ext>
            </a:extLst>
          </p:cNvPr>
          <p:cNvSpPr>
            <a:spLocks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71687" name="Oval 6">
            <a:extLst>
              <a:ext uri="{FF2B5EF4-FFF2-40B4-BE49-F238E27FC236}">
                <a16:creationId xmlns:a16="http://schemas.microsoft.com/office/drawing/2014/main" id="{68FCD0C7-F671-66D0-C1BB-C1FF1D81B862}"/>
              </a:ext>
            </a:extLst>
          </p:cNvPr>
          <p:cNvSpPr>
            <a:spLocks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sp>
        <p:nvSpPr>
          <p:cNvPr id="71688" name="Oval 7">
            <a:extLst>
              <a:ext uri="{FF2B5EF4-FFF2-40B4-BE49-F238E27FC236}">
                <a16:creationId xmlns:a16="http://schemas.microsoft.com/office/drawing/2014/main" id="{16A0CCC1-F3BC-694C-E20E-84D9AFA18B2C}"/>
              </a:ext>
            </a:extLst>
          </p:cNvPr>
          <p:cNvSpPr>
            <a:spLocks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58714B41-EC23-0FC7-6F2A-E49AF1BA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84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E1E935A2-BB64-2F94-890E-D6A18155B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Registration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70B93BA7-5D0A-1171-8D54-2863867FB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00800"/>
            <a:ext cx="764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Common space for group analysis (like Talairach) 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“</a:t>
            </a:r>
            <a:r>
              <a:rPr lang="en-US" altLang="ja-JP">
                <a:solidFill>
                  <a:srgbClr val="FFFF66"/>
                </a:solidFill>
                <a:ea typeface="MS PGothic" panose="020B0600070205080204" pitchFamily="34" charset="-128"/>
              </a:rPr>
              <a:t>fsaverage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AABDAB7-FF2C-FEB7-807A-B7C87CE9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4755" name="Rectangle 4">
            <a:extLst>
              <a:ext uri="{FF2B5EF4-FFF2-40B4-BE49-F238E27FC236}">
                <a16:creationId xmlns:a16="http://schemas.microsoft.com/office/drawing/2014/main" id="{F47A4815-358F-46BF-579E-3ABDDC70B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17F8E2E2-9737-D218-B2BE-FF79D83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intersubject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averaging and a coordinate system for the cortical surface. B Fischl, MI Sereno, RBH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Tootell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4757" name="TextBox 4">
            <a:extLst>
              <a:ext uri="{FF2B5EF4-FFF2-40B4-BE49-F238E27FC236}">
                <a16:creationId xmlns:a16="http://schemas.microsoft.com/office/drawing/2014/main" id="{59C2C59A-3C5A-8E82-2B1B-6F9EFBA9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3068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1726</a:t>
            </a:r>
          </a:p>
        </p:txBody>
      </p:sp>
      <p:sp>
        <p:nvSpPr>
          <p:cNvPr id="74758" name="TextBox 5">
            <a:extLst>
              <a:ext uri="{FF2B5EF4-FFF2-40B4-BE49-F238E27FC236}">
                <a16:creationId xmlns:a16="http://schemas.microsoft.com/office/drawing/2014/main" id="{C3309DB2-481D-CD36-7767-9B700FE72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We intended to submit equations like: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8B80D2-CE53-4B19-96BF-B128703B4C4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95600" y="4597261"/>
            <a:ext cx="2931765" cy="95551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6407381-FFCD-6D81-0AE4-B6CD478A40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6803" name="Rectangle 4">
            <a:extLst>
              <a:ext uri="{FF2B5EF4-FFF2-40B4-BE49-F238E27FC236}">
                <a16:creationId xmlns:a16="http://schemas.microsoft.com/office/drawing/2014/main" id="{8690B0A8-BB4D-6B8D-AF80-DC2915B4C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B934D0A1-2F5A-C24D-9DED-4ACB8FA8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693030B9-FBAC-42A9-399B-56269751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Incorrect printer fonts turned them into: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6806" name="Rectangle 1">
            <a:extLst>
              <a:ext uri="{FF2B5EF4-FFF2-40B4-BE49-F238E27FC236}">
                <a16:creationId xmlns:a16="http://schemas.microsoft.com/office/drawing/2014/main" id="{5F73B6AD-8579-B9C0-40DA-373DB3AB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6807" name="TextBox 4">
            <a:extLst>
              <a:ext uri="{FF2B5EF4-FFF2-40B4-BE49-F238E27FC236}">
                <a16:creationId xmlns:a16="http://schemas.microsoft.com/office/drawing/2014/main" id="{753CED70-19BE-5A17-0EE3-9A159E99A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/>
              <a:t>Citations</a:t>
            </a:r>
          </a:p>
          <a:p>
            <a:r>
              <a:rPr lang="en-US" altLang="en-US" b="1"/>
              <a:t>2260</a:t>
            </a:r>
          </a:p>
          <a:p>
            <a:endParaRPr lang="en-US" altLang="en-US" b="1"/>
          </a:p>
          <a:p>
            <a:pPr>
              <a:spcBef>
                <a:spcPts val="1200"/>
              </a:spcBef>
            </a:pPr>
            <a:r>
              <a:rPr lang="en-US" altLang="en-US" b="1"/>
              <a:t>1212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AF9FFC3-E752-C4A4-D75D-AC2F7918FB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2C84ABF2-E060-7B38-4A2E-1EDA4C85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FBE40D0-0393-F991-139E-4148490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8853" name="TextBox 5">
            <a:extLst>
              <a:ext uri="{FF2B5EF4-FFF2-40B4-BE49-F238E27FC236}">
                <a16:creationId xmlns:a16="http://schemas.microsoft.com/office/drawing/2014/main" id="{2FDCAA41-FC8B-4200-F70C-3C094065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Review: </a:t>
            </a:r>
            <a:r>
              <a:rPr lang="en-US" altLang="en-US">
                <a:solidFill>
                  <a:srgbClr val="FFC000"/>
                </a:solidFill>
              </a:rPr>
              <a:t>“”</a:t>
            </a:r>
            <a:r>
              <a:rPr lang="en-US" altLang="en-US"/>
              <a:t>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8854" name="Rectangle 1">
            <a:extLst>
              <a:ext uri="{FF2B5EF4-FFF2-40B4-BE49-F238E27FC236}">
                <a16:creationId xmlns:a16="http://schemas.microsoft.com/office/drawing/2014/main" id="{1B60AD57-97DD-7E02-A962-9C8D7A7A2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8855" name="TextBox 4">
            <a:extLst>
              <a:ext uri="{FF2B5EF4-FFF2-40B4-BE49-F238E27FC236}">
                <a16:creationId xmlns:a16="http://schemas.microsoft.com/office/drawing/2014/main" id="{5339836C-21D5-3BB7-88CD-BBB0C1D5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/>
              <a:t>Citations</a:t>
            </a:r>
          </a:p>
          <a:p>
            <a:r>
              <a:rPr lang="en-US" altLang="en-US" b="1"/>
              <a:t>2260</a:t>
            </a:r>
          </a:p>
          <a:p>
            <a:endParaRPr lang="en-US" altLang="en-US" b="1"/>
          </a:p>
          <a:p>
            <a:pPr>
              <a:spcBef>
                <a:spcPts val="1200"/>
              </a:spcBef>
            </a:pPr>
            <a:r>
              <a:rPr lang="en-US" altLang="en-US" b="1"/>
              <a:t>1212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773EBAF-87B2-E7F0-2DB6-6EF1358CEE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And Finally, the Aseg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0899" name="Rectangle 4">
            <a:extLst>
              <a:ext uri="{FF2B5EF4-FFF2-40B4-BE49-F238E27FC236}">
                <a16:creationId xmlns:a16="http://schemas.microsoft.com/office/drawing/2014/main" id="{31D8B20D-2DB8-347B-53D7-1F0FA7D50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46E78C1E-18A6-D507-88F3-EDD429DC1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347788"/>
            <a:ext cx="77676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Whole brain segmentation: automated labeling of neuroanatomical structures in the human brain. B Fischl, DH Salat, et al., Neuron 33 (3), 341-355. 2002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Sequence-independent segmentation of magnetic resonance images. B Fischl, DH Salat, et al., Neuroimage 23, S69-S84, 2004.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Box 4">
            <a:extLst>
              <a:ext uri="{FF2B5EF4-FFF2-40B4-BE49-F238E27FC236}">
                <a16:creationId xmlns:a16="http://schemas.microsoft.com/office/drawing/2014/main" id="{EEBE2E3D-BC75-46B4-BC2A-E808D9D74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862013"/>
            <a:ext cx="1371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7703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2055</a:t>
            </a:r>
          </a:p>
          <a:p>
            <a:endParaRPr lang="en-US" altLang="en-US" b="1" dirty="0"/>
          </a:p>
        </p:txBody>
      </p:sp>
      <p:grpSp>
        <p:nvGrpSpPr>
          <p:cNvPr id="80902" name="Group 5">
            <a:extLst>
              <a:ext uri="{FF2B5EF4-FFF2-40B4-BE49-F238E27FC236}">
                <a16:creationId xmlns:a16="http://schemas.microsoft.com/office/drawing/2014/main" id="{40D0187B-F5C3-C2E0-5FE6-7AD9EC3329A2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3159125"/>
            <a:ext cx="5510212" cy="3459163"/>
            <a:chOff x="380" y="609"/>
            <a:chExt cx="4513" cy="2822"/>
          </a:xfrm>
        </p:grpSpPr>
        <p:pic>
          <p:nvPicPr>
            <p:cNvPr id="80904" name="Picture 6">
              <a:extLst>
                <a:ext uri="{FF2B5EF4-FFF2-40B4-BE49-F238E27FC236}">
                  <a16:creationId xmlns:a16="http://schemas.microsoft.com/office/drawing/2014/main" id="{6ADB0544-6677-4100-671E-7339D2E6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0905" name="Rectangle 7">
              <a:extLst>
                <a:ext uri="{FF2B5EF4-FFF2-40B4-BE49-F238E27FC236}">
                  <a16:creationId xmlns:a16="http://schemas.microsoft.com/office/drawing/2014/main" id="{9F7C1282-0940-E779-E6CF-1DAECE3BC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80906" name="Rectangle 8">
              <a:extLst>
                <a:ext uri="{FF2B5EF4-FFF2-40B4-BE49-F238E27FC236}">
                  <a16:creationId xmlns:a16="http://schemas.microsoft.com/office/drawing/2014/main" id="{B201429A-31DC-9839-5A11-6C00D9DD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80907" name="Rectangle 9">
              <a:extLst>
                <a:ext uri="{FF2B5EF4-FFF2-40B4-BE49-F238E27FC236}">
                  <a16:creationId xmlns:a16="http://schemas.microsoft.com/office/drawing/2014/main" id="{130B0366-62F0-17E3-0726-5311BA097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80908" name="Rectangle 10">
              <a:extLst>
                <a:ext uri="{FF2B5EF4-FFF2-40B4-BE49-F238E27FC236}">
                  <a16:creationId xmlns:a16="http://schemas.microsoft.com/office/drawing/2014/main" id="{DE808C53-5F12-9D04-8954-5941E87D2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80909" name="Rectangle 11">
              <a:extLst>
                <a:ext uri="{FF2B5EF4-FFF2-40B4-BE49-F238E27FC236}">
                  <a16:creationId xmlns:a16="http://schemas.microsoft.com/office/drawing/2014/main" id="{E5DAD74E-FEA9-4E1D-99BC-C1CF34EFE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80910" name="Rectangle 12">
              <a:extLst>
                <a:ext uri="{FF2B5EF4-FFF2-40B4-BE49-F238E27FC236}">
                  <a16:creationId xmlns:a16="http://schemas.microsoft.com/office/drawing/2014/main" id="{2BDFEFE1-440B-DCE8-5354-7BFE42B89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80911" name="Rectangle 13">
              <a:extLst>
                <a:ext uri="{FF2B5EF4-FFF2-40B4-BE49-F238E27FC236}">
                  <a16:creationId xmlns:a16="http://schemas.microsoft.com/office/drawing/2014/main" id="{79FD7BF1-270F-1DA1-24A1-84D29A65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80912" name="Line 11">
              <a:extLst>
                <a:ext uri="{FF2B5EF4-FFF2-40B4-BE49-F238E27FC236}">
                  <a16:creationId xmlns:a16="http://schemas.microsoft.com/office/drawing/2014/main" id="{AF39D540-7BCC-0545-5826-D60D2434A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3" name="Line 12">
              <a:extLst>
                <a:ext uri="{FF2B5EF4-FFF2-40B4-BE49-F238E27FC236}">
                  <a16:creationId xmlns:a16="http://schemas.microsoft.com/office/drawing/2014/main" id="{0227235F-8DCD-3903-4B81-269DEC281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4" name="Line 13">
              <a:extLst>
                <a:ext uri="{FF2B5EF4-FFF2-40B4-BE49-F238E27FC236}">
                  <a16:creationId xmlns:a16="http://schemas.microsoft.com/office/drawing/2014/main" id="{2200E714-0E5F-72F3-44AD-E76C6A274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Line 14">
              <a:extLst>
                <a:ext uri="{FF2B5EF4-FFF2-40B4-BE49-F238E27FC236}">
                  <a16:creationId xmlns:a16="http://schemas.microsoft.com/office/drawing/2014/main" id="{8CED3D00-57AB-DA0A-0222-AA67761CCB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Line 15">
              <a:extLst>
                <a:ext uri="{FF2B5EF4-FFF2-40B4-BE49-F238E27FC236}">
                  <a16:creationId xmlns:a16="http://schemas.microsoft.com/office/drawing/2014/main" id="{898ADD67-503E-004A-D71E-4EB1FB4B7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Line 16">
              <a:extLst>
                <a:ext uri="{FF2B5EF4-FFF2-40B4-BE49-F238E27FC236}">
                  <a16:creationId xmlns:a16="http://schemas.microsoft.com/office/drawing/2014/main" id="{6B0017AF-C1F3-FC63-ED0D-E9060B90A0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Line 17">
              <a:extLst>
                <a:ext uri="{FF2B5EF4-FFF2-40B4-BE49-F238E27FC236}">
                  <a16:creationId xmlns:a16="http://schemas.microsoft.com/office/drawing/2014/main" id="{F59D15F6-E9BB-9173-4937-F571C9F45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Rectangle 21">
              <a:extLst>
                <a:ext uri="{FF2B5EF4-FFF2-40B4-BE49-F238E27FC236}">
                  <a16:creationId xmlns:a16="http://schemas.microsoft.com/office/drawing/2014/main" id="{2F8CFC7E-7309-5FC3-C159-92F1F827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80920" name="Rectangle 22">
              <a:extLst>
                <a:ext uri="{FF2B5EF4-FFF2-40B4-BE49-F238E27FC236}">
                  <a16:creationId xmlns:a16="http://schemas.microsoft.com/office/drawing/2014/main" id="{82D1B1C7-6454-47FB-9713-F44C22A99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80921" name="Line 20">
              <a:extLst>
                <a:ext uri="{FF2B5EF4-FFF2-40B4-BE49-F238E27FC236}">
                  <a16:creationId xmlns:a16="http://schemas.microsoft.com/office/drawing/2014/main" id="{E14EA270-A617-2E31-265C-A3962CADB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Line 21">
              <a:extLst>
                <a:ext uri="{FF2B5EF4-FFF2-40B4-BE49-F238E27FC236}">
                  <a16:creationId xmlns:a16="http://schemas.microsoft.com/office/drawing/2014/main" id="{5CF9137F-7C79-5115-8135-8595B15B1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3" name="TextBox 1">
            <a:extLst>
              <a:ext uri="{FF2B5EF4-FFF2-40B4-BE49-F238E27FC236}">
                <a16:creationId xmlns:a16="http://schemas.microsoft.com/office/drawing/2014/main" id="{3AA5477B-2C70-63C7-8816-F4F96AACC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721100"/>
            <a:ext cx="27289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aseg was the final piece that let us totally automate the processing.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A5F38CC-C8F9-1B85-C802-B2FE414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45C0C41-509E-10FF-0EBA-55728CB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EB93902-1910-B410-C8E1-E6509A36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C0708463-B751-72B7-72ED-A607036B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E3AD7211-E5FF-7921-8708-4095D2FD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2469F02-DFEA-2C9D-CFA1-C8D7DFE6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598609A9-A899-7083-C848-4920E6D4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B354E0E-8F00-BF0A-2BDC-7B128575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26BDCB95-DE18-765C-2BAA-8DFD7136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EBD9E722-4F0E-DC5D-427B-D7E86AAE7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63759D74-70AF-5321-578E-3E73822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F74BBE64-ED58-F24D-B279-E09C90D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88" y="1122363"/>
            <a:ext cx="680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https://surfer.nmr.mgh.harvard.edu/fswiki/VirtualCourse#preview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FADBD-4B4A-3C41-AF92-DA2403D67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7230" r="25833"/>
          <a:stretch/>
        </p:blipFill>
        <p:spPr>
          <a:xfrm>
            <a:off x="1480492" y="1600200"/>
            <a:ext cx="6183015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66E632B-B86B-A7E1-3A51-7CE5D840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7B5CA679-4C09-DBD6-D9B2-79D7A1A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AC15BE4-3576-2FEB-EE78-3DD79DB6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4FCFB9C-E535-B13A-41E7-1C3CD5CA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23337C13-54EB-35D6-64B4-B63DC15A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0124CD66-40A0-DBC2-00ED-4183CFD3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6E3AC1EB-7A20-7921-D552-9A0D44F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00FB671-ECBF-E35E-25AE-DFE0C9C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37C6AE4-9361-97BD-A67B-56322215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8CCC6968-5979-F902-3503-7CCD710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A9E70682-EC2C-0E94-A171-D040B706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C8329735-28B0-D29E-AF6E-DEA4DF5A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AE521B00-6479-3637-418A-3B8C61CB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Lectures and Practicals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FFCEC451-48B8-17C9-9BFA-DFBCDF2F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7738"/>
            <a:ext cx="86106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General format: talk followed by tutorial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1EFC85B7-F6F0-3DE7-493F-B4DF05F3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008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700"/>
              </a:spcBef>
              <a:buSzPct val="100000"/>
            </a:pPr>
            <a:r>
              <a:rPr lang="en-US" altLang="en-US">
                <a:solidFill>
                  <a:srgbClr val="FFFF00"/>
                </a:solidFill>
              </a:rPr>
              <a:t>Search on YouTube for the FreeSurfer channel!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1122F46F-C64F-1EDD-9594-ADFE2C6B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91100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200" dirty="0"/>
              <a:t>Note about tutorials:  we have many people with different background who will help. Whoever comes over first will either be able to answer your question(s), or will find someone who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C04C-0E68-C5BF-19C6-265B4BEDD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46587" r="25833" b="11069"/>
          <a:stretch/>
        </p:blipFill>
        <p:spPr>
          <a:xfrm>
            <a:off x="511992" y="1824038"/>
            <a:ext cx="8120016" cy="30146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AFD00"/>
                </a:solidFill>
              </a:rPr>
              <a:t>Spatial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24000"/>
            <a:ext cx="443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5 mm apart in 3D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25 mm apart on surface!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Kernel much larger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tissue types (WM, CSF)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functional areas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3912" name="Picture 12">
            <a:extLst>
              <a:ext uri="{FF2B5EF4-FFF2-40B4-BE49-F238E27FC236}">
                <a16:creationId xmlns:a16="http://schemas.microsoft.com/office/drawing/2014/main" id="{F211C868-CAC7-0F1F-99BF-A5BF2DE1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22183" r="16983" b="18631"/>
          <a:stretch>
            <a:fillRect/>
          </a:stretch>
        </p:blipFill>
        <p:spPr bwMode="auto">
          <a:xfrm>
            <a:off x="4800600" y="5029200"/>
            <a:ext cx="1752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B3925324-6775-81D5-2CD0-D56C3F50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Post Your Questions!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F438162-64D8-B074-6796-24778502F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9075"/>
            <a:ext cx="87947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 dirty="0">
                <a:solidFill>
                  <a:srgbClr val="FFFF00"/>
                </a:solidFill>
              </a:rPr>
              <a:t> http://surfer.nmr.mgh.harvard.edu/cgi-bin/fsurfer/questions.cgi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550CD83A-5633-7A10-806D-D6E07A58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>
            <a:fillRect/>
          </a:stretch>
        </p:blipFill>
        <p:spPr bwMode="auto">
          <a:xfrm>
            <a:off x="977900" y="2667000"/>
            <a:ext cx="68834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00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9DBF6CAD-D53D-DC20-E4D0-C84FA0EF578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9436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Should I Use FreeSurfer?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56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9593B0CD-AB59-2F09-F9D4-F346E994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7F86A-C884-3C8A-81FF-C9BFEFAAF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9"/>
          <a:stretch/>
        </p:blipFill>
        <p:spPr>
          <a:xfrm>
            <a:off x="578795" y="895022"/>
            <a:ext cx="7924800" cy="477958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718031E9-38CA-1283-FE79-55827C14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8382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39932CCF-AA8C-7709-69A4-ACC9B02A0F8D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F247A0BC-DFB5-CE84-AFB0-D159F7547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4C2F57EA-8EAE-89DE-4A77-CF63FBD2EC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3C97D86A-5AE1-064E-5A6F-F8D64F652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6016756B-7992-4A48-59F0-EED44B06D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FC8BBC9C-5B75-A96F-ACD9-3E4088A63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0145ACE3-0C59-06B3-E79A-4A34AC925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9A408C07-4FF8-2473-024D-8F305CC13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BB2C6452-161B-C0CE-3557-29BFE1F1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21268635-4D93-9C1C-1E5C-982F656D9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5EFE2CC0-E2B2-E42B-DF66-E973E59E8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C13ADD5F-C19E-531E-025D-7C9E5366C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AC23DA40-0A52-B8C9-8B96-00702A4C1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F826B7AF-7FA6-9F20-0999-9232DD111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E72AD58C-A347-FED7-713B-BA2EBD90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2D1BC886-20EE-07C9-3A44-C3BFB9394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D65209A0-CD64-B17B-17DD-E1AFF7F18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CA48C964-EDED-D291-F4FA-22399C03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F2A66C4A-B744-8CF2-7C7D-D01427B25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DE6E9893-50F5-9A65-D412-45420AFDB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37EB2C1D-2232-89C8-84CD-F1A6D0E17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48AD04BB-EAB1-26A2-1BFD-975E8350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FD9B8804-CE11-E18F-995A-5038BE592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263E66E7-024C-1A32-C69C-088D2848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D5B71B7F-8C43-8C22-F864-7BD56882EA31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76992FF3-2932-E75C-842E-E2BB5B08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767F5C0B-B87A-90AB-B685-A73B63A125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F53FA839-BDBF-CF5A-388D-556CC66D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9FAE33A6-DFA8-72C3-393C-1269A38D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291130F0-07A8-DAD5-2D5F-660C9D87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F9FB989F-FC97-2A75-B1F2-1DFAAF36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21DA24BD-E2FC-53D4-B8CF-A3FB173F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CAA27224-954C-DE32-C3FB-E69BADA7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60D40AB8-7EDE-0622-BB59-948E98E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404399C3-57E4-91B2-4381-2149CDA1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A5D48C5B-232E-5DBB-805B-3F41D8B3F5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AFEE585F-9EDB-1F9E-2E68-8DF1694C0099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B3A235F1-7B60-9096-2913-8F624571F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CFC99740-9247-C4D2-C775-E92F7EA71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80F22473-6AE6-2503-4BA8-6BB3FD1CA8AC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BAF77A22-C8D1-C9FA-9525-F01D5DE5C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789BF46A-F10E-ADCE-C3E8-9427A6BE6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672EDAE2-5E52-071A-E61E-00486B76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E8B4D1FB-8270-A4EE-BF73-FB81B26ADC0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4213F284-8F2A-1E04-7E75-E8440E8F9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46CD9676-0BBC-B2F4-B19D-FE57D5F3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AF08ED23-EE49-90E9-4B5C-097CEC26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463E5862-2047-B814-4C33-39BED12EFB42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7ED88C1E-91EF-8581-FEEC-86E452F7A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2134D4AB-A93F-A99B-34AC-46078608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E0299F7C-F57F-C7F6-F2F0-5CDA1E4C2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EFD41A91-6D1B-8BD1-87C1-6D51BF2222B7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29B4B8BF-A246-7860-D09C-A2C0061D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627DA354-664D-FB08-4CFC-2AB554F9A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2DB879F6-322E-0F3F-998E-F8C11B894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3A0C7F11-EF81-B9C3-A6C1-93A5F488F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E5370E9A-87A7-FE7A-1BA7-85658D48E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64E89EF7-A3B8-4017-29BF-AC4E6CE735C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F154391B-9ABA-FA92-E3D5-A0088D59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1D2D46DF-181D-8488-D118-1C55BD48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F2FF3677-434C-4688-B1B1-30D6AC43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06CC15AB-C921-916C-94C7-FBD668520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196E1E3D-88B1-4B0B-1C7B-102BEE8A082D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D237FB6C-91C8-F198-D0C3-FDCA2CEE6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175ACB3E-A9E3-34BD-FB00-67BE91A7C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0C7A37D3-AD8F-BEB0-6814-6D6F89875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DA4B09BB-FD47-6AD1-E1B2-DDEB8C9B4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F27F2E32-4CDB-0927-9C8F-64C7E34C9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101C6BC6-344E-CF1E-5C2D-8380EC79C94D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A076390-78C7-F9A0-A92E-32BBF23D9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591D86C3-8D66-EBAC-F9AA-AF216C36B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B2BC73DB-F2B3-9CEF-F495-E4C8759A884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9D5A78E9-DE0C-468D-C76E-632D5D30D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B8CA97AC-A628-85C2-04A2-5737F048D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956D2BBE-0F7F-BD27-A4A0-1EBA670FE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FF7CEA99-EB8E-5FBD-3ABE-6D1FAB7E8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47F59F53-6922-031B-E983-457D4C4D7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93FDC6F4-D9D9-6102-9CA8-3D2D36AA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41200776-85F3-502D-5C4B-8D65A0B0E0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616B1364-E787-67D0-F590-CB6B221C6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EDB8E256-C220-3128-A8C6-1793556DE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01FBF189-891F-6729-8C14-59B158983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A836C7F9-8A34-556F-AAAB-70CE465848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1E3A4B83-2F5F-5044-2CFA-27804E1843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B7DADD2A-064B-EFCA-1440-986CB04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A227D5D3-2994-90B7-47F4-6234F4BBB7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99097938-AF10-B037-462B-D3D6CDB0A3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29D104DD-7356-1483-7D44-DCF9DC408AFF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BBD6F0B5-D685-41BC-29D3-8BBDB2919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07437EFD-BF47-EAAF-3872-F423963A1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DCB0A3CA-2E1D-0DDF-6CA7-1F8E522D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74A9EAB6-B75E-3857-7DCE-537AD435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9A819B79-3247-5E69-7E4F-A5143D6F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67C1EDF4-0D5E-7FD1-CB06-96B6588B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C544C313-F361-F197-3F0E-9BE6F976A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2C07721D-821A-FDAF-4F85-12FE684D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95BAA5C7-721C-3E16-34BC-9D8ED2E9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8B50CB77-F8B8-6243-489B-23684E7B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ADED6603-3AA5-7DA5-F229-FEFEF0CBB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26D74388-1375-805F-5509-C4B94FB9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F3ED625C-C95A-6CC4-D8D3-17F60F078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2EAFAABF-A189-88DA-3171-46C05392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729808EF-3B85-E68A-E76A-15B6ED8F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42CF7BB7-06AC-2CD0-EBD8-17321A0F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06DD8289-63FB-A429-AC14-E71C24F6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52694A73-C20E-8B1E-4E83-04420454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3E3D5ABF-013C-48C9-CE51-D8B0D58DB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DA0EE220-C14C-3A16-E55D-ADF58DB91C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563F8086-CFCE-2EEC-BDEE-3883650A82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1A83A455-E206-25F4-34D9-135DD321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D5DE49E8-01B8-8E07-A7C5-D2C6E3219C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E1FFD3B7-C7F0-7D26-CACE-40BA820D0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83DB7E5E-4AE9-2378-A38D-141E8B81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F9BFDAF6-C78F-D11E-2150-822680DA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FDCF834F-237E-7C54-A47B-5789D4FE5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547F2FFF-4E7A-D246-FA3F-8DFEC66A3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75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6145213"/>
            <a:ext cx="73469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Total # licenses distributed as of April 19, 2022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 (over 57,000 total)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7877E-3FA7-86F8-C1D1-E0061C013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10622" r="22500" b="7706"/>
          <a:stretch/>
        </p:blipFill>
        <p:spPr>
          <a:xfrm>
            <a:off x="685800" y="868363"/>
            <a:ext cx="7772400" cy="518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6CDD747-2DAE-8197-737A-110483EF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1978CD-2E06-A644-8EED-5D87C901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9301</TotalTime>
  <Words>3577</Words>
  <Application>Microsoft Office PowerPoint</Application>
  <PresentationFormat>On-screen Show (4:3)</PresentationFormat>
  <Paragraphs>750</Paragraphs>
  <Slides>102</Slides>
  <Notes>98</Notes>
  <HiddenSlides>3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26" baseType="lpstr">
      <vt:lpstr>Arial</vt:lpstr>
      <vt:lpstr>Arial Bold</vt:lpstr>
      <vt:lpstr>Comic Sans MS</vt:lpstr>
      <vt:lpstr>Georgia</vt:lpstr>
      <vt:lpstr>Georgia Bold</vt:lpstr>
      <vt:lpstr>Georgia Italic</vt:lpstr>
      <vt:lpstr>Symbol</vt:lpstr>
      <vt:lpstr>Times</vt:lpstr>
      <vt:lpstr>Times New Roman</vt:lpstr>
      <vt:lpstr>Times New Roman Bold</vt:lpstr>
      <vt:lpstr>Wingdings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FreeSurfer began life as a means for EEG/MEG Analysis</vt:lpstr>
      <vt:lpstr>How To Model The Pial Surface? (an unanswered question circa 1996)</vt:lpstr>
      <vt:lpstr>Inferring the Location of the Pial Surface</vt:lpstr>
      <vt:lpstr>Inferring the Location of the Pial Surface</vt:lpstr>
      <vt:lpstr>Inferring the Location of the Pial Surface</vt:lpstr>
      <vt:lpstr>FreeSurfer: Surface-based modeling challenges</vt:lpstr>
      <vt:lpstr>How To Get The Topology Right?</vt:lpstr>
      <vt:lpstr>Why Shrink wrapping is Hard!</vt:lpstr>
      <vt:lpstr>Shrink Wrapping</vt:lpstr>
      <vt:lpstr>Topology Correction</vt:lpstr>
      <vt:lpstr>PowerPoint Presentation</vt:lpstr>
      <vt:lpstr>Topology Correction via Manifold Surgery</vt:lpstr>
      <vt:lpstr>PowerPoint Presentation</vt:lpstr>
      <vt:lpstr>PowerPoint Presentation</vt:lpstr>
      <vt:lpstr>Topology Correction and Spherical Averaging</vt:lpstr>
      <vt:lpstr>Topology Correction and Spherical Averaging</vt:lpstr>
      <vt:lpstr>Topology Correction and Spherical Averaging</vt:lpstr>
      <vt:lpstr>And Finally, the Aseg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Fischl, Bruce R.,PHD</cp:lastModifiedBy>
  <cp:revision>116</cp:revision>
  <cp:lastPrinted>2014-04-28T23:44:44Z</cp:lastPrinted>
  <dcterms:created xsi:type="dcterms:W3CDTF">1601-01-01T00:00:00Z</dcterms:created>
  <dcterms:modified xsi:type="dcterms:W3CDTF">2022-09-12T21:26:20Z</dcterms:modified>
</cp:coreProperties>
</file>