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2" r:id="rId1"/>
  </p:sldMasterIdLst>
  <p:notesMasterIdLst>
    <p:notesMasterId r:id="rId40"/>
  </p:notesMasterIdLst>
  <p:handoutMasterIdLst>
    <p:handoutMasterId r:id="rId41"/>
  </p:handoutMasterIdLst>
  <p:sldIdLst>
    <p:sldId id="293" r:id="rId2"/>
    <p:sldId id="257" r:id="rId3"/>
    <p:sldId id="262" r:id="rId4"/>
    <p:sldId id="273" r:id="rId5"/>
    <p:sldId id="258" r:id="rId6"/>
    <p:sldId id="263" r:id="rId7"/>
    <p:sldId id="259" r:id="rId8"/>
    <p:sldId id="260" r:id="rId9"/>
    <p:sldId id="265" r:id="rId10"/>
    <p:sldId id="266" r:id="rId11"/>
    <p:sldId id="267" r:id="rId12"/>
    <p:sldId id="306" r:id="rId13"/>
    <p:sldId id="274" r:id="rId14"/>
    <p:sldId id="268" r:id="rId15"/>
    <p:sldId id="264" r:id="rId16"/>
    <p:sldId id="269" r:id="rId17"/>
    <p:sldId id="270" r:id="rId18"/>
    <p:sldId id="271" r:id="rId19"/>
    <p:sldId id="305" r:id="rId20"/>
    <p:sldId id="288" r:id="rId21"/>
    <p:sldId id="284" r:id="rId22"/>
    <p:sldId id="286" r:id="rId23"/>
    <p:sldId id="285" r:id="rId24"/>
    <p:sldId id="303" r:id="rId25"/>
    <p:sldId id="283" r:id="rId26"/>
    <p:sldId id="275" r:id="rId27"/>
    <p:sldId id="272" r:id="rId28"/>
    <p:sldId id="276" r:id="rId29"/>
    <p:sldId id="287" r:id="rId30"/>
    <p:sldId id="277" r:id="rId31"/>
    <p:sldId id="278" r:id="rId32"/>
    <p:sldId id="279" r:id="rId33"/>
    <p:sldId id="280" r:id="rId34"/>
    <p:sldId id="281" r:id="rId35"/>
    <p:sldId id="282" r:id="rId36"/>
    <p:sldId id="290" r:id="rId37"/>
    <p:sldId id="291" r:id="rId38"/>
    <p:sldId id="292" r:id="rId3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6"/>
    <p:restoredTop sz="71256" autoAdjust="0"/>
  </p:normalViewPr>
  <p:slideViewPr>
    <p:cSldViewPr snapToGrid="0" snapToObjects="1">
      <p:cViewPr varScale="1">
        <p:scale>
          <a:sx n="62" d="100"/>
          <a:sy n="62" d="100"/>
        </p:scale>
        <p:origin x="-2368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09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92F9-66AD-EB46-9098-4587B4FEC6AC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BC052-9597-774B-83B3-166177F0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13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1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09029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1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8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70827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44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17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24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94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36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50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75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57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52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27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7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6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4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4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8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6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6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09140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6598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0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76200" tIns="38100" rIns="76200" bIns="38100" rtlCol="0">
            <a:normAutofit/>
          </a:bodyPr>
          <a:lstStyle/>
          <a:p>
            <a:pPr marL="0" indent="0" algn="l" defTabSz="761970" rtl="0" eaLnBrk="1" latinLnBrk="0" hangingPunct="1">
              <a:spcBef>
                <a:spcPts val="16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2667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76197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761970" rtl="0" eaLnBrk="1" latinLnBrk="0" hangingPunct="1"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2113-9464-4B40-98BF-B78AB69C677E}" type="datetime1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4079545" cy="968375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EADB-BCA4-F446-A1D4-7275BFA3AF0F}" type="datetime1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4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761970" rtl="0" eaLnBrk="1" latinLnBrk="0" hangingPunct="1">
              <a:spcBef>
                <a:spcPts val="16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1EF3-71E7-7945-93E4-C68864E819DA}" type="datetime1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8"/>
            <a:ext cx="1524000" cy="46460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8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6FA2-CADC-F647-A9BD-00C6F4D0E8CE}" type="datetime1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8000"/>
            <a:ext cx="77724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17E3-1419-4B47-B541-39892F21F201}" type="datetime1">
              <a:rPr lang="en-US" smtClean="0"/>
              <a:t>4/2/18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0EFE5-6B28-AD4B-AC3A-8B347ABAD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0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D68-6860-ED4C-895F-CA7BD9C46942}" type="datetime1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103A6D-EC7C-9F49-AEAA-9D5D647C5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794001"/>
            <a:ext cx="8416925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25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DE08-51DB-7243-A688-4E3F667B7725}" type="datetime1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2002620"/>
            <a:ext cx="8056563" cy="1135063"/>
          </a:xfrm>
        </p:spPr>
        <p:txBody>
          <a:bodyPr anchor="b" anchorCtr="0"/>
          <a:lstStyle>
            <a:lvl1pPr algn="ctr">
              <a:defRPr sz="3833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5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E7C-C56F-4F4D-90A5-F7D63EB8413F}" type="datetime1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372-40B2-C843-AC1E-0F2007EAB29E}" type="datetime1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1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0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1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0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AA6-5CDE-6C4C-8672-A81D1A10BE2A}" type="datetime1">
              <a:rPr lang="en-US" smtClean="0"/>
              <a:t>4/2/18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A5A3-33E8-974B-A7E8-B20A6BC6F101}" type="datetime1">
              <a:rPr lang="en-US" smtClean="0"/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A2A2-3A07-6B48-90FE-385A661CFEB3}" type="datetime1">
              <a:rPr lang="en-US" smtClean="0"/>
              <a:t>4/2/18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5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1667"/>
              </a:spcBef>
              <a:defRPr sz="1833"/>
            </a:lvl1pPr>
            <a:lvl2pPr>
              <a:defRPr sz="1667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ED04-CA38-0C44-8EA8-1E746076FE08}" type="datetime1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DADC96D-098A-DE42-B99E-A32A9FC63DCB}" type="datetime1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9" y="5229724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5229724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103A6D-EC7C-9F49-AEAA-9D5D647C5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lvl1pPr algn="ctr" defTabSz="761970" rtl="0" eaLnBrk="1" latinLnBrk="0" hangingPunct="1">
        <a:spcBef>
          <a:spcPct val="0"/>
        </a:spcBef>
        <a:buNone/>
        <a:defRPr sz="38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91030" indent="-291030" algn="l" defTabSz="761970" rtl="0" eaLnBrk="1" latinLnBrk="0" hangingPunct="1">
        <a:spcBef>
          <a:spcPts val="1667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71477" indent="-280447" algn="l" defTabSz="761970" rtl="0" eaLnBrk="1" latinLnBrk="0" hangingPunct="1">
        <a:spcBef>
          <a:spcPts val="5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06947" indent="-235470" algn="l" defTabSz="761970" rtl="0" eaLnBrk="1" latinLnBrk="0" hangingPunct="1">
        <a:spcBef>
          <a:spcPts val="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53000" indent="-246053" algn="l" defTabSz="761970" rtl="0" eaLnBrk="1" latinLnBrk="0" hangingPunct="1">
        <a:spcBef>
          <a:spcPts val="5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8469" indent="-235470" algn="l" defTabSz="761970" rtl="0" eaLnBrk="1" latinLnBrk="0" hangingPunct="1">
        <a:spcBef>
          <a:spcPts val="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23939" indent="-235470" algn="l" defTabSz="76197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764700" indent="-235470" algn="l" defTabSz="7619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98848" indent="-235470" algn="l" defTabSz="76197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240931" indent="-235470" algn="l" defTabSz="7619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er.nmr.mgh.harvard.edu/fswiki/MorphometryStats" TargetMode="External"/><Relationship Id="rId4" Type="http://schemas.openxmlformats.org/officeDocument/2006/relationships/hyperlink" Target="http://surfer.nmr.mgh.harvard.edu/fswiki/eTI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surfer.nmr.mgh.harvard.edu/fswiki/eTI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1.wdp"/><Relationship Id="rId5" Type="http://schemas.openxmlformats.org/officeDocument/2006/relationships/hyperlink" Target="https://surfer.nmr.mgh.harvard.edu/ftp/articles/desikan06-parcellation.pdf" TargetMode="External"/><Relationship Id="rId6" Type="http://schemas.openxmlformats.org/officeDocument/2006/relationships/hyperlink" Target="https://surfer.nmr.mgh.harvard.edu/fswiki/NeuroImage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er.nmr.mgh.harvard.edu/ftp/articles/desikan06-parcellation.pdf" TargetMode="External"/><Relationship Id="rId4" Type="http://schemas.openxmlformats.org/officeDocument/2006/relationships/hyperlink" Target="https://surfer.nmr.mgh.harvard.edu/fswiki/NeuroImage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er.nmr.mgh.harvard.edu/ftp/articles/fischl04-parcellation.pdf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784412"/>
            <a:ext cx="7620000" cy="1238173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17" dirty="0"/>
              <a:t>Working with </a:t>
            </a:r>
            <a:r>
              <a:rPr lang="en-US" sz="3917" dirty="0" err="1"/>
              <a:t>FreeSurfer</a:t>
            </a:r>
            <a:r>
              <a:rPr lang="en-US" sz="3917" dirty="0"/>
              <a:t> </a:t>
            </a:r>
            <a:br>
              <a:rPr lang="en-US" sz="3917" dirty="0"/>
            </a:br>
            <a:r>
              <a:rPr lang="en-US" sz="3917" dirty="0"/>
              <a:t>Regions-of-Interest (ROIs)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98160" y="150247"/>
            <a:ext cx="2209527" cy="502398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freesurfer.net</a:t>
            </a:r>
            <a:endParaRPr lang="en-US" sz="2000" dirty="0"/>
          </a:p>
        </p:txBody>
      </p:sp>
      <p:pic>
        <p:nvPicPr>
          <p:cNvPr id="7" name="Picture 8" descr="me-lh-cor-label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69" y="2183848"/>
            <a:ext cx="3656534" cy="265661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6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762000"/>
          </a:xfrm>
        </p:spPr>
        <p:txBody>
          <a:bodyPr/>
          <a:lstStyle/>
          <a:p>
            <a:pPr eaLnBrk="1" hangingPunct="1"/>
            <a:r>
              <a:rPr lang="en-US" sz="3667" dirty="0" err="1"/>
              <a:t>aseg.stats</a:t>
            </a:r>
            <a:endParaRPr lang="en-US" sz="3667" dirty="0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783458" y="952501"/>
            <a:ext cx="7766200" cy="201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Index 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SegId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NVoxels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Volume_mm3 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StructName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                     Mean        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StdDev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     Min       Max       Range 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1   4      5855     5855.0  Left-Lateral-Ventricle            37.7920    10.9705    20.0000    88.0000    68.0000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2   5       245      245.0  Left-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Inf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-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Lat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-Vent                 56.4091     9.5906    26.0000    79.0000    53.0000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3   7     16357    16357.0  Left-Cerebellum-White-Matter      91.2850     4.8989    49.0000   106.0000    57.0000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4   8     60367    60367.0  Left-Cerebellum-Cortex            76.3620     9.5724    26.0000   135.0000   109.0000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5  10      7460     7460.0  Left-Thalamus-Proper              91.3778     7.4668    43.0000   108.0000    65.0000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6  11      3133     3133.0  Left-Caudate                      78.5801     8.2886    42.0000   107.0000    65.0000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7  12      5521     5521.0  Left-Putamen                      86.9680     5.5752    66.0000   106.0000    40.0000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8  13      1816     1816.0  Left-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Pallidum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                   97.7162     3.4302    79.0000   106.0000    27.0000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9  14       852      852.0  3rd-Ventricle                     41.9007    11.8230    22.0000    69.0000    47.0000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10  15      1820     1820.0  4th-Ventricle                     39.7053    10.6407    20.0000    76.0000    56.0000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11  16     25647    25647.0  Brain-Stem                        85.2103     8.2819    38.0000   106.0000    68.0000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12  17      4467     4467.0  Left-Hippocampus                  77.6346     7.5845    45.0000   107.0000    62.0000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13  18      1668     1668.0  Left-Amygdala                     74.5104     5.8320    50.0000    94.0000    44.0000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14  24      1595     1595.0  CSF                               52.1348    11.6113    29.0000    87.0000    58.0000 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1143000" y="3267436"/>
            <a:ext cx="657705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Index: 			nth Segmentation in stats file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SegId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: 			index into lookup table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NVoxels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: 		number of Voxels in segmentation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StructName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: 	name of structure from LUT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Mean/</a:t>
            </a:r>
            <a:r>
              <a:rPr lang="en-US" sz="2000" dirty="0" err="1">
                <a:solidFill>
                  <a:srgbClr val="404040"/>
                </a:solidFill>
                <a:latin typeface="+mn-lt"/>
              </a:rPr>
              <a:t>StdDev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/Min/Max/Range: intensity across ROI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031" y="22698"/>
            <a:ext cx="8336897" cy="1011024"/>
          </a:xfrm>
        </p:spPr>
        <p:txBody>
          <a:bodyPr/>
          <a:lstStyle/>
          <a:p>
            <a:pPr eaLnBrk="1" hangingPunct="1"/>
            <a:r>
              <a:rPr lang="en-US" sz="3333" dirty="0" smtClean="0"/>
              <a:t>Global Measures: </a:t>
            </a:r>
            <a:r>
              <a:rPr lang="en-US" sz="2833" dirty="0" smtClean="0"/>
              <a:t>Cortical</a:t>
            </a:r>
            <a:r>
              <a:rPr lang="en-US" sz="2833" dirty="0"/>
              <a:t>, Gray, White, ESTIMATED Intracranial Volumes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idx="1"/>
          </p:nvPr>
        </p:nvSpPr>
        <p:spPr>
          <a:xfrm>
            <a:off x="73679" y="1200733"/>
            <a:ext cx="9150532" cy="3492500"/>
          </a:xfrm>
          <a:noFill/>
        </p:spPr>
        <p:txBody>
          <a:bodyPr>
            <a:noAutofit/>
          </a:bodyPr>
          <a:lstStyle/>
          <a:p>
            <a:pPr>
              <a:spcBef>
                <a:spcPts val="167"/>
              </a:spcBef>
              <a:buNone/>
            </a:pPr>
            <a:r>
              <a:rPr lang="en-US" sz="1667" dirty="0">
                <a:solidFill>
                  <a:schemeClr val="tx1">
                    <a:lumMod val="85000"/>
                    <a:lumOff val="15000"/>
                  </a:schemeClr>
                </a:solidFill>
                <a:cs typeface="Lucida Sans Typewriter"/>
              </a:rPr>
              <a:t>Also in </a:t>
            </a:r>
            <a:r>
              <a:rPr lang="en-US" sz="1667" dirty="0" err="1">
                <a:solidFill>
                  <a:schemeClr val="tx1">
                    <a:lumMod val="85000"/>
                    <a:lumOff val="15000"/>
                  </a:schemeClr>
                </a:solidFill>
                <a:cs typeface="Lucida Sans Typewriter"/>
              </a:rPr>
              <a:t>aseg.stats</a:t>
            </a:r>
            <a:r>
              <a:rPr lang="en-US" sz="1667" dirty="0">
                <a:solidFill>
                  <a:schemeClr val="tx1">
                    <a:lumMod val="85000"/>
                    <a:lumOff val="15000"/>
                  </a:schemeClr>
                </a:solidFill>
                <a:cs typeface="Lucida Sans Typewriter"/>
              </a:rPr>
              <a:t> header:</a:t>
            </a:r>
          </a:p>
          <a:p>
            <a:pPr>
              <a:spcBef>
                <a:spcPts val="167"/>
              </a:spcBef>
              <a:buNone/>
            </a:pPr>
            <a:endParaRPr lang="en-US" sz="833" dirty="0">
              <a:solidFill>
                <a:schemeClr val="tx1">
                  <a:lumMod val="85000"/>
                  <a:lumOff val="15000"/>
                </a:schemeClr>
              </a:solidFill>
              <a:latin typeface="Lucida Sans Typewriter"/>
              <a:cs typeface="Lucida Sans Typewriter"/>
            </a:endParaRP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BrainSeg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BrainSegVol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Brain Segmentation Volume, 978725.000000,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BrainSegNotVent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BrainSegVolNotVent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Brain Segmentation Volume Without Ventricles, 962148.000000,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lhCortex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lhCortexVol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Left hemisphere cortical gray matter volume, 195545.545231,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rhCortex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rhCortexVol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Right hemisphere cortical gray matter volume, 196859.412666,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Cortex,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CortexVol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Total cortical gray matter volume, 392404.957896,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lhCerebralWhiteMatter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lhCerebralWhiteMatterVol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Left hemisphere cerebral white matter volume, 188889.518286,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rhCerebralWhiteMatter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rhCerebralWhiteMatterVol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Right hemisphere cerebral white matter volume, 191500.066881,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CerebralWhiteMatter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CerebralWhiteMatterVol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Total cerebral white matter volume, 380389.585168,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SubCortGray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SubCortGrayVol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Subcortical gray matter volume, 51448.000000,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TotalGray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TotalGrayVol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Total gray matter volume, 551598.957896,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SupraTentorial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SupraTentorialVol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Supratentorial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 volume, 839850.543064,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SupraTentorialNotVent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SupraTentorialVolNotVent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Supratentorial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 volume, 826297.543064,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EstimatedTotalIntraCranialVol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eTIV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Estimated Total Intracranial Volume, 1252184.753229, mm^3</a:t>
            </a:r>
          </a:p>
          <a:p>
            <a:pPr>
              <a:spcBef>
                <a:spcPts val="167"/>
              </a:spcBef>
              <a:buNone/>
            </a:pPr>
            <a:endParaRPr lang="en-US" sz="833" dirty="0">
              <a:solidFill>
                <a:schemeClr val="tx1">
                  <a:lumMod val="85000"/>
                  <a:lumOff val="15000"/>
                </a:schemeClr>
              </a:solidFill>
              <a:latin typeface="Lucida Sans Typewriter"/>
              <a:cs typeface="Lucida Sans Typewri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51" y="4693233"/>
            <a:ext cx="736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https://surfer.nmr.mgh.harvard.edu/fswiki/MorphometryStats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http://surfer.nmr.mgh.harvard.edu/fswiki/eTIV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821" y="3677570"/>
            <a:ext cx="7068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These can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their own right as interesting things to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scale ROI volumes to account for, </a:t>
            </a:r>
            <a:r>
              <a:rPr lang="en-US" sz="2000" dirty="0" err="1"/>
              <a:t>eg</a:t>
            </a:r>
            <a:r>
              <a:rPr lang="en-US" sz="2000" dirty="0"/>
              <a:t>, differences in head size</a:t>
            </a:r>
          </a:p>
        </p:txBody>
      </p:sp>
    </p:spTree>
    <p:extLst>
      <p:ext uri="{BB962C8B-B14F-4D97-AF65-F5344CB8AC3E}">
        <p14:creationId xmlns:p14="http://schemas.microsoft.com/office/powerpoint/2010/main" val="473549248"/>
      </p:ext>
    </p:extLst>
  </p:cSld>
  <p:clrMapOvr>
    <a:masterClrMapping/>
  </p:clrMapOvr>
  <p:transition xmlns:p14="http://schemas.microsoft.com/office/powerpoint/2010/main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263" y="201695"/>
            <a:ext cx="8336897" cy="462547"/>
          </a:xfrm>
        </p:spPr>
        <p:txBody>
          <a:bodyPr/>
          <a:lstStyle/>
          <a:p>
            <a:pPr eaLnBrk="1" hangingPunct="1"/>
            <a:r>
              <a:rPr lang="en-US" sz="2833" dirty="0"/>
              <a:t>ESTIMATED Intracranial Volume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51" y="4791670"/>
            <a:ext cx="736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http://surfer.nmr.mgh.harvard.edu/fswiki/eTIV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753872"/>
            <a:ext cx="8042276" cy="36195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eTIV</a:t>
            </a:r>
            <a:r>
              <a:rPr lang="en-US" dirty="0"/>
              <a:t> – is “ESTIMATED” Total Intracranial Volume</a:t>
            </a:r>
          </a:p>
          <a:p>
            <a:r>
              <a:rPr lang="en-US" dirty="0"/>
              <a:t>Does NOT determine where the skull is and count voxels inside the skull</a:t>
            </a:r>
          </a:p>
          <a:p>
            <a:r>
              <a:rPr lang="en-US" dirty="0"/>
              <a:t>Exploits the relationship between the ICV and the linear transform to MNI305 space (the subject/</a:t>
            </a:r>
            <a:r>
              <a:rPr lang="en-US" dirty="0" err="1"/>
              <a:t>mri</a:t>
            </a:r>
            <a:r>
              <a:rPr lang="en-US" dirty="0"/>
              <a:t>/transforms/</a:t>
            </a:r>
            <a:r>
              <a:rPr lang="en-US" dirty="0" err="1"/>
              <a:t>talairach.xfm</a:t>
            </a:r>
            <a:r>
              <a:rPr lang="en-US" dirty="0"/>
              <a:t>)</a:t>
            </a:r>
          </a:p>
          <a:p>
            <a:r>
              <a:rPr lang="en-US" dirty="0"/>
              <a:t>Changes if the </a:t>
            </a:r>
            <a:r>
              <a:rPr lang="en-US" dirty="0" err="1"/>
              <a:t>talairach.xfm</a:t>
            </a:r>
            <a:r>
              <a:rPr lang="en-US" dirty="0"/>
              <a:t> changes</a:t>
            </a:r>
          </a:p>
          <a:p>
            <a:pPr marL="0" indent="0">
              <a:buNone/>
            </a:pPr>
            <a:r>
              <a:rPr lang="en-US" dirty="0"/>
              <a:t>For more info see “A unified approach for morphometric and functional data analysis in young, old, and demented adults using automated atlas-based head size normalization: reliability and validation against manual measurement of total intracranial volume”. Buckner et al. (2004) </a:t>
            </a:r>
            <a:r>
              <a:rPr lang="en-US" dirty="0" err="1"/>
              <a:t>NeuroImage</a:t>
            </a:r>
            <a:r>
              <a:rPr lang="en-US" dirty="0"/>
              <a:t> 23:724-738. </a:t>
            </a:r>
          </a:p>
        </p:txBody>
      </p:sp>
    </p:spTree>
    <p:extLst>
      <p:ext uri="{BB962C8B-B14F-4D97-AF65-F5344CB8AC3E}">
        <p14:creationId xmlns:p14="http://schemas.microsoft.com/office/powerpoint/2010/main" val="3613205246"/>
      </p:ext>
    </p:extLst>
  </p:cSld>
  <p:clrMapOvr>
    <a:masterClrMapping/>
  </p:clrMapOvr>
  <p:transition xmlns:p14="http://schemas.microsoft.com/office/powerpoint/2010/main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647" y="1045545"/>
            <a:ext cx="6362452" cy="1872699"/>
          </a:xfrm>
        </p:spPr>
        <p:txBody>
          <a:bodyPr/>
          <a:lstStyle/>
          <a:p>
            <a:r>
              <a:rPr lang="en-US" dirty="0"/>
              <a:t>CORTICAL AUTOMATIC</a:t>
            </a:r>
            <a:br>
              <a:rPr lang="en-US" dirty="0"/>
            </a:br>
            <a:r>
              <a:rPr lang="en-US" dirty="0"/>
              <a:t>PARCELLATION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aparc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me-lh-cor-label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52" y="3194627"/>
            <a:ext cx="1887999" cy="137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54000"/>
            <a:ext cx="76200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Thickness and Area ROI Studies</a:t>
            </a:r>
          </a:p>
        </p:txBody>
      </p:sp>
      <p:pic>
        <p:nvPicPr>
          <p:cNvPr id="25605" name="Picture 5" descr="adni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17262" r="7004" b="3374"/>
          <a:stretch>
            <a:fillRect/>
          </a:stretch>
        </p:blipFill>
        <p:spPr bwMode="auto">
          <a:xfrm>
            <a:off x="4635500" y="1016000"/>
            <a:ext cx="3175000" cy="18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adni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19048" r="7719" b="4762"/>
          <a:stretch>
            <a:fillRect/>
          </a:stretch>
        </p:blipFill>
        <p:spPr bwMode="auto">
          <a:xfrm>
            <a:off x="4635500" y="3365500"/>
            <a:ext cx="3238500" cy="178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16000" y="4645283"/>
            <a:ext cx="2968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Middle Temporal </a:t>
            </a:r>
            <a:r>
              <a:rPr lang="en-US" sz="2000" dirty="0" err="1">
                <a:solidFill>
                  <a:srgbClr val="404040"/>
                </a:solidFill>
                <a:latin typeface="+mn-lt"/>
              </a:rPr>
              <a:t>Gyrus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25609" name="Picture 9" descr="l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88" y="898555"/>
            <a:ext cx="2349500" cy="164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143000" y="2526050"/>
            <a:ext cx="2259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Entorhinal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Cortex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1968500" y="2222500"/>
            <a:ext cx="825500" cy="38100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V="1">
            <a:off x="1968500" y="4064000"/>
            <a:ext cx="762000" cy="62159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318000" y="698500"/>
            <a:ext cx="3827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sng" dirty="0">
                <a:solidFill>
                  <a:srgbClr val="404040"/>
                </a:solidFill>
                <a:latin typeface="+mn-lt"/>
              </a:rPr>
              <a:t>Thickness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of </a:t>
            </a:r>
            <a:r>
              <a:rPr lang="en-US" sz="2000" dirty="0" err="1">
                <a:solidFill>
                  <a:srgbClr val="404040"/>
                </a:solidFill>
                <a:latin typeface="+mn-lt"/>
              </a:rPr>
              <a:t>Entorhinal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Cortex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953000" y="2984500"/>
            <a:ext cx="26455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sng" dirty="0">
                <a:solidFill>
                  <a:srgbClr val="404040"/>
                </a:solidFill>
                <a:latin typeface="+mn-lt"/>
              </a:rPr>
              <a:t>Surface Area 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of MTG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1053478" y="5071823"/>
            <a:ext cx="4184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Gray matter </a:t>
            </a:r>
            <a:r>
              <a:rPr lang="en-US" sz="2000" u="sng" dirty="0">
                <a:solidFill>
                  <a:srgbClr val="404040"/>
                </a:solidFill>
                <a:latin typeface="+mn-lt"/>
              </a:rPr>
              <a:t>volume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also possible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43602"/>
      </p:ext>
    </p:extLst>
  </p:cSld>
  <p:clrMapOvr>
    <a:masterClrMapping/>
  </p:clrMapOvr>
  <p:transition xmlns:p14="http://schemas.microsoft.com/office/powerpoint/2010/main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851926"/>
          </a:xfrm>
        </p:spPr>
        <p:txBody>
          <a:bodyPr/>
          <a:lstStyle/>
          <a:p>
            <a:pPr eaLnBrk="1" hangingPunct="1"/>
            <a:r>
              <a:rPr lang="en-US" sz="3667" dirty="0" err="1"/>
              <a:t>Parcellation</a:t>
            </a:r>
            <a:r>
              <a:rPr lang="en-US" sz="3667" dirty="0"/>
              <a:t>/Annotation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idx="1"/>
          </p:nvPr>
        </p:nvSpPr>
        <p:spPr>
          <a:xfrm>
            <a:off x="1206500" y="1016000"/>
            <a:ext cx="6667500" cy="4699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404040"/>
                </a:solidFill>
              </a:rPr>
              <a:t>Surface ONLY</a:t>
            </a:r>
          </a:p>
          <a:p>
            <a:pPr eaLnBrk="1" hangingPunct="1"/>
            <a:r>
              <a:rPr lang="en-US" dirty="0">
                <a:solidFill>
                  <a:srgbClr val="404040"/>
                </a:solidFill>
              </a:rPr>
              <a:t>Annotation format (</a:t>
            </a:r>
            <a:r>
              <a:rPr lang="en-US" i="1" dirty="0" err="1">
                <a:solidFill>
                  <a:srgbClr val="404040"/>
                </a:solidFill>
              </a:rPr>
              <a:t>something.annot</a:t>
            </a:r>
            <a:r>
              <a:rPr lang="en-US" dirty="0">
                <a:solidFill>
                  <a:srgbClr val="404040"/>
                </a:solidFill>
              </a:rPr>
              <a:t>)</a:t>
            </a:r>
          </a:p>
          <a:p>
            <a:pPr eaLnBrk="1" hangingPunct="1"/>
            <a:r>
              <a:rPr lang="en-US" dirty="0">
                <a:solidFill>
                  <a:srgbClr val="404040"/>
                </a:solidFill>
              </a:rPr>
              <a:t>Each vertex has only one label/index</a:t>
            </a:r>
          </a:p>
          <a:p>
            <a:pPr eaLnBrk="1" hangingPunct="1"/>
            <a:r>
              <a:rPr lang="en-US" dirty="0">
                <a:solidFill>
                  <a:srgbClr val="404040"/>
                </a:solidFill>
              </a:rPr>
              <a:t>Index List also found in color lookup table (LUT)</a:t>
            </a:r>
          </a:p>
          <a:p>
            <a:pPr lvl="1" eaLnBrk="1" hangingPunct="1"/>
            <a:r>
              <a:rPr lang="en-US" dirty="0">
                <a:solidFill>
                  <a:srgbClr val="404040"/>
                </a:solidFill>
                <a:ea typeface="ＭＳ Ｐゴシック" charset="0"/>
              </a:rPr>
              <a:t>$FREESUFER_HOME/</a:t>
            </a:r>
            <a:r>
              <a:rPr lang="en-US" dirty="0" err="1">
                <a:solidFill>
                  <a:srgbClr val="404040"/>
                </a:solidFill>
                <a:ea typeface="ＭＳ Ｐゴシック" charset="0"/>
              </a:rPr>
              <a:t>FreeSurferColorLUT.txt</a:t>
            </a:r>
            <a:endParaRPr lang="en-US" dirty="0">
              <a:solidFill>
                <a:srgbClr val="404040"/>
              </a:solidFill>
              <a:ea typeface="ＭＳ Ｐゴシック" charset="0"/>
            </a:endParaRPr>
          </a:p>
        </p:txBody>
      </p:sp>
      <p:pic>
        <p:nvPicPr>
          <p:cNvPr id="48132" name="Picture 7" descr="l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50305"/>
              </a:clrFrom>
              <a:clrTo>
                <a:srgbClr val="0503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52" y="3429000"/>
            <a:ext cx="2361082" cy="14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8" descr="be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50305"/>
              </a:clrFrom>
              <a:clrTo>
                <a:srgbClr val="05030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25835" r="10527" b="33466"/>
          <a:stretch>
            <a:fillRect/>
          </a:stretch>
        </p:blipFill>
        <p:spPr bwMode="auto">
          <a:xfrm>
            <a:off x="4662839" y="3429000"/>
            <a:ext cx="2339623" cy="138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2214769" y="4921947"/>
            <a:ext cx="1485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404040"/>
                </a:solidFill>
              </a:rPr>
              <a:t>?</a:t>
            </a:r>
            <a:r>
              <a:rPr lang="en-US" sz="1500" dirty="0" err="1">
                <a:solidFill>
                  <a:srgbClr val="404040"/>
                </a:solidFill>
              </a:rPr>
              <a:t>h.aparc.annot</a:t>
            </a:r>
            <a:endParaRPr lang="en-US" sz="1500" dirty="0">
              <a:solidFill>
                <a:srgbClr val="40404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55558" y="4916389"/>
            <a:ext cx="21155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404040"/>
                </a:solidFill>
              </a:rPr>
              <a:t>?h.aparc.a2009.annot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55555"/>
      </p:ext>
    </p:extLst>
  </p:cSld>
  <p:clrMapOvr>
    <a:masterClrMapping/>
  </p:clrMapOvr>
  <p:transition xmlns:p14="http://schemas.microsoft.com/office/powerpoint/2010/main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me-lh-cor-label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32" y="1587500"/>
            <a:ext cx="3773825" cy="274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774908" y="73719"/>
            <a:ext cx="7607093" cy="1036367"/>
          </a:xfrm>
        </p:spPr>
        <p:txBody>
          <a:bodyPr/>
          <a:lstStyle/>
          <a:p>
            <a:pPr eaLnBrk="1" hangingPunct="1"/>
            <a:r>
              <a:rPr lang="en-US" sz="3333" dirty="0"/>
              <a:t> Automatic Surface </a:t>
            </a:r>
            <a:r>
              <a:rPr lang="en-US" sz="3333" dirty="0" err="1"/>
              <a:t>Parcellation</a:t>
            </a:r>
            <a:r>
              <a:rPr lang="en-US" sz="3333" dirty="0"/>
              <a:t>:</a:t>
            </a:r>
            <a:br>
              <a:rPr lang="en-US" sz="3333" dirty="0"/>
            </a:br>
            <a:r>
              <a:rPr lang="en-US" sz="3333" dirty="0" err="1"/>
              <a:t>Desikan</a:t>
            </a:r>
            <a:r>
              <a:rPr lang="en-US" sz="3333" dirty="0"/>
              <a:t>/</a:t>
            </a:r>
            <a:r>
              <a:rPr lang="en-US" sz="3333" dirty="0" err="1"/>
              <a:t>Killiany</a:t>
            </a:r>
            <a:r>
              <a:rPr lang="en-US" sz="3333" dirty="0"/>
              <a:t> Atlas (35 ROI’s)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126987" y="1208360"/>
            <a:ext cx="2179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Precentral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+mn-lt"/>
              </a:rPr>
              <a:t>Gyrus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5715000" y="1209625"/>
            <a:ext cx="2299540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Postcentral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+mn-lt"/>
              </a:rPr>
              <a:t>Gyrus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2452823" y="1703851"/>
            <a:ext cx="1484177" cy="83614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6633" name="Line 7"/>
          <p:cNvSpPr>
            <a:spLocks noChangeShapeType="1"/>
          </p:cNvSpPr>
          <p:nvPr/>
        </p:nvSpPr>
        <p:spPr bwMode="auto">
          <a:xfrm flipH="1">
            <a:off x="4635500" y="1587500"/>
            <a:ext cx="1333500" cy="571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889001" y="4445000"/>
            <a:ext cx="31815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Superior Temporal Gyrus</a:t>
            </a:r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 flipV="1">
            <a:off x="1651000" y="3429000"/>
            <a:ext cx="2095500" cy="95250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705187" y="2730500"/>
            <a:ext cx="1047082" cy="40011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subject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858000" y="3556000"/>
            <a:ext cx="756938" cy="40011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label</a:t>
            </a:r>
          </a:p>
        </p:txBody>
      </p:sp>
      <p:cxnSp>
        <p:nvCxnSpPr>
          <p:cNvPr id="26639" name="AutoShape 15"/>
          <p:cNvCxnSpPr>
            <a:cxnSpLocks noChangeShapeType="1"/>
            <a:stCxn id="26637" idx="2"/>
            <a:endCxn id="26638" idx="0"/>
          </p:cNvCxnSpPr>
          <p:nvPr/>
        </p:nvCxnSpPr>
        <p:spPr bwMode="auto">
          <a:xfrm>
            <a:off x="7228728" y="3130610"/>
            <a:ext cx="7741" cy="425390"/>
          </a:xfrm>
          <a:prstGeom prst="straightConnector1">
            <a:avLst/>
          </a:prstGeom>
          <a:noFill/>
          <a:ln w="9525">
            <a:solidFill>
              <a:srgbClr val="59595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273594" y="4318000"/>
            <a:ext cx="1879169" cy="40011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lh.aparc.annot</a:t>
            </a:r>
          </a:p>
        </p:txBody>
      </p:sp>
      <p:cxnSp>
        <p:nvCxnSpPr>
          <p:cNvPr id="26641" name="AutoShape 17"/>
          <p:cNvCxnSpPr>
            <a:cxnSpLocks noChangeShapeType="1"/>
            <a:stCxn id="26638" idx="2"/>
            <a:endCxn id="26640" idx="0"/>
          </p:cNvCxnSpPr>
          <p:nvPr/>
        </p:nvCxnSpPr>
        <p:spPr bwMode="auto">
          <a:xfrm flipH="1">
            <a:off x="7213179" y="3956110"/>
            <a:ext cx="23290" cy="361890"/>
          </a:xfrm>
          <a:prstGeom prst="straightConnector1">
            <a:avLst/>
          </a:prstGeom>
          <a:noFill/>
          <a:ln w="9525">
            <a:solidFill>
              <a:srgbClr val="59595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4907" y="4927152"/>
            <a:ext cx="7607094" cy="63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kumimoji="1" lang="en-US" sz="1167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An automated labeling system for subdividing the human cerebral cortex on MRI scans into gyral based regions of interest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Desikan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R.S., F.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Segonne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B.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Fischl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B.T. Quinn, B.C. Dickerson, D. Blacker, R.L. Buckner, A.M. Dale, R.P. Maguire, B.T. Hyman, M.S. Albert, and R.J.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Killiany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(2006). 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NeuroImage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31(3):968-80.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3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952500"/>
          </a:xfrm>
        </p:spPr>
        <p:txBody>
          <a:bodyPr/>
          <a:lstStyle/>
          <a:p>
            <a:pPr eaLnBrk="1" hangingPunct="1"/>
            <a:r>
              <a:rPr lang="en-US" sz="3667" dirty="0" err="1"/>
              <a:t>Desikan</a:t>
            </a:r>
            <a:r>
              <a:rPr lang="en-US" sz="3667" dirty="0"/>
              <a:t>/</a:t>
            </a:r>
            <a:r>
              <a:rPr lang="en-US" sz="3667" dirty="0" err="1"/>
              <a:t>Killiany</a:t>
            </a:r>
            <a:r>
              <a:rPr lang="en-US" sz="3667" dirty="0"/>
              <a:t> Atlas</a:t>
            </a: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1841500" y="1206500"/>
            <a:ext cx="55245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40 Subjects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14 Male, 26 Female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Ages 18-87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30 Non-demented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10 Demented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Siemens 1.5T Vision (Wash U)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74907" y="4927152"/>
            <a:ext cx="7607094" cy="63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kumimoji="1" lang="en-US" sz="1167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An automated labeling system for subdividing the human cerebral cortex on MRI scans into gyral based regions of interest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Desikan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R.S., F.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Segonne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B.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Fischl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B.T. Quinn, B.C. Dickerson, D. Blacker, R.L. Buckner, A.M. Dale, R.P. Maguire, B.T. Hyman, M.S. Albert, and R.J.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Killiany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(2006). 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NeuroImage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31(3):968-80.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4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120546"/>
            <a:ext cx="75565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 </a:t>
            </a:r>
            <a:r>
              <a:rPr lang="en-US" sz="3333" dirty="0"/>
              <a:t>Automatic Surface </a:t>
            </a:r>
            <a:r>
              <a:rPr lang="en-US" sz="3333" dirty="0" err="1"/>
              <a:t>Parcellation</a:t>
            </a:r>
            <a:r>
              <a:rPr lang="en-US" sz="3333" dirty="0"/>
              <a:t>:</a:t>
            </a:r>
            <a:br>
              <a:rPr lang="en-US" sz="3333" dirty="0"/>
            </a:br>
            <a:r>
              <a:rPr lang="en-US" sz="3333" dirty="0" err="1"/>
              <a:t>Destrieux</a:t>
            </a:r>
            <a:r>
              <a:rPr lang="en-US" sz="3333" dirty="0"/>
              <a:t> Atlas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889000" y="4853154"/>
            <a:ext cx="7302500" cy="7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kumimoji="1" lang="en-US" sz="1333" u="sng" dirty="0">
                <a:solidFill>
                  <a:srgbClr val="404040"/>
                </a:solidFill>
                <a:hlinkClick r:id="rId3"/>
              </a:rPr>
              <a:t>Automatically Parcellating the Human Cerebral Cortex</a:t>
            </a:r>
            <a:r>
              <a:rPr kumimoji="1" lang="en-US" sz="1333" dirty="0">
                <a:solidFill>
                  <a:srgbClr val="404040"/>
                </a:solidFill>
              </a:rPr>
              <a:t>, </a:t>
            </a:r>
            <a:r>
              <a:rPr kumimoji="1" lang="en-US" sz="1333" dirty="0" err="1">
                <a:solidFill>
                  <a:srgbClr val="404040"/>
                </a:solidFill>
              </a:rPr>
              <a:t>Fischl</a:t>
            </a:r>
            <a:r>
              <a:rPr kumimoji="1" lang="en-US" sz="1333" dirty="0">
                <a:solidFill>
                  <a:srgbClr val="404040"/>
                </a:solidFill>
              </a:rPr>
              <a:t>, B., A. van der </a:t>
            </a:r>
            <a:r>
              <a:rPr kumimoji="1" lang="en-US" sz="1333" dirty="0" err="1">
                <a:solidFill>
                  <a:srgbClr val="404040"/>
                </a:solidFill>
              </a:rPr>
              <a:t>Kouwe</a:t>
            </a:r>
            <a:r>
              <a:rPr kumimoji="1" lang="en-US" sz="1333" dirty="0">
                <a:solidFill>
                  <a:srgbClr val="404040"/>
                </a:solidFill>
              </a:rPr>
              <a:t>, C. </a:t>
            </a:r>
            <a:r>
              <a:rPr kumimoji="1" lang="en-US" sz="1333" dirty="0" err="1">
                <a:solidFill>
                  <a:srgbClr val="404040"/>
                </a:solidFill>
              </a:rPr>
              <a:t>Destrieux</a:t>
            </a:r>
            <a:r>
              <a:rPr kumimoji="1" lang="en-US" sz="1333" dirty="0">
                <a:solidFill>
                  <a:srgbClr val="404040"/>
                </a:solidFill>
              </a:rPr>
              <a:t>, E. </a:t>
            </a:r>
            <a:r>
              <a:rPr kumimoji="1" lang="en-US" sz="1333" dirty="0" err="1">
                <a:solidFill>
                  <a:srgbClr val="404040"/>
                </a:solidFill>
              </a:rPr>
              <a:t>Halgren</a:t>
            </a:r>
            <a:r>
              <a:rPr kumimoji="1" lang="en-US" sz="1333" dirty="0">
                <a:solidFill>
                  <a:srgbClr val="404040"/>
                </a:solidFill>
              </a:rPr>
              <a:t>, F. </a:t>
            </a:r>
            <a:r>
              <a:rPr kumimoji="1" lang="en-US" sz="1333" dirty="0" err="1">
                <a:solidFill>
                  <a:srgbClr val="404040"/>
                </a:solidFill>
              </a:rPr>
              <a:t>Segonne</a:t>
            </a:r>
            <a:r>
              <a:rPr kumimoji="1" lang="en-US" sz="1333" dirty="0">
                <a:solidFill>
                  <a:srgbClr val="404040"/>
                </a:solidFill>
              </a:rPr>
              <a:t>, D. </a:t>
            </a:r>
            <a:r>
              <a:rPr kumimoji="1" lang="en-US" sz="1333" dirty="0" err="1">
                <a:solidFill>
                  <a:srgbClr val="404040"/>
                </a:solidFill>
              </a:rPr>
              <a:t>Salat</a:t>
            </a:r>
            <a:r>
              <a:rPr kumimoji="1" lang="en-US" sz="1333" dirty="0">
                <a:solidFill>
                  <a:srgbClr val="404040"/>
                </a:solidFill>
              </a:rPr>
              <a:t>, E. </a:t>
            </a:r>
            <a:r>
              <a:rPr kumimoji="1" lang="en-US" sz="1333" dirty="0" err="1">
                <a:solidFill>
                  <a:srgbClr val="404040"/>
                </a:solidFill>
              </a:rPr>
              <a:t>Busa</a:t>
            </a:r>
            <a:r>
              <a:rPr kumimoji="1" lang="en-US" sz="1333" dirty="0">
                <a:solidFill>
                  <a:srgbClr val="404040"/>
                </a:solidFill>
              </a:rPr>
              <a:t>, L. </a:t>
            </a:r>
            <a:r>
              <a:rPr kumimoji="1" lang="en-US" sz="1333" dirty="0" err="1">
                <a:solidFill>
                  <a:srgbClr val="404040"/>
                </a:solidFill>
              </a:rPr>
              <a:t>Seidman</a:t>
            </a:r>
            <a:r>
              <a:rPr kumimoji="1" lang="en-US" sz="1333" dirty="0">
                <a:solidFill>
                  <a:srgbClr val="404040"/>
                </a:solidFill>
              </a:rPr>
              <a:t>, J. Goldstein, D. Kennedy, V. </a:t>
            </a:r>
            <a:r>
              <a:rPr kumimoji="1" lang="en-US" sz="1333" dirty="0" err="1">
                <a:solidFill>
                  <a:srgbClr val="404040"/>
                </a:solidFill>
              </a:rPr>
              <a:t>Caviness</a:t>
            </a:r>
            <a:r>
              <a:rPr kumimoji="1" lang="en-US" sz="1333" dirty="0">
                <a:solidFill>
                  <a:srgbClr val="404040"/>
                </a:solidFill>
              </a:rPr>
              <a:t>, N. </a:t>
            </a:r>
            <a:r>
              <a:rPr kumimoji="1" lang="en-US" sz="1333" dirty="0" err="1">
                <a:solidFill>
                  <a:srgbClr val="404040"/>
                </a:solidFill>
              </a:rPr>
              <a:t>Makris</a:t>
            </a:r>
            <a:r>
              <a:rPr kumimoji="1" lang="en-US" sz="1333" dirty="0">
                <a:solidFill>
                  <a:srgbClr val="404040"/>
                </a:solidFill>
              </a:rPr>
              <a:t>, B. Rosen, and A.M. Dale, (2004). Cerebral Cortex, 14:11-22. </a:t>
            </a:r>
          </a:p>
        </p:txBody>
      </p:sp>
      <p:pic>
        <p:nvPicPr>
          <p:cNvPr id="30726" name="Picture 4" descr="be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25835" r="10527" b="33466"/>
          <a:stretch>
            <a:fillRect/>
          </a:stretch>
        </p:blipFill>
        <p:spPr bwMode="auto">
          <a:xfrm>
            <a:off x="825500" y="952500"/>
            <a:ext cx="3012282" cy="178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 descr="be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25835" r="1315" b="22018"/>
          <a:stretch>
            <a:fillRect/>
          </a:stretch>
        </p:blipFill>
        <p:spPr bwMode="auto">
          <a:xfrm>
            <a:off x="3937000" y="2413000"/>
            <a:ext cx="4127500" cy="2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4127500" y="1206500"/>
            <a:ext cx="4000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667" dirty="0">
                <a:solidFill>
                  <a:srgbClr val="404040"/>
                </a:solidFill>
              </a:rPr>
              <a:t>58 </a:t>
            </a:r>
            <a:r>
              <a:rPr lang="en-US" sz="2667" dirty="0" err="1">
                <a:solidFill>
                  <a:srgbClr val="404040"/>
                </a:solidFill>
              </a:rPr>
              <a:t>Parcellation</a:t>
            </a:r>
            <a:r>
              <a:rPr lang="en-US" sz="2667" dirty="0">
                <a:solidFill>
                  <a:srgbClr val="404040"/>
                </a:solidFill>
              </a:rPr>
              <a:t> Units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667" dirty="0">
                <a:solidFill>
                  <a:srgbClr val="404040"/>
                </a:solidFill>
              </a:rPr>
              <a:t>12 Subjects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endParaRPr lang="en-US" sz="2667" dirty="0">
              <a:solidFill>
                <a:srgbClr val="404040"/>
              </a:solidFill>
            </a:endParaRP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1945787" y="2882275"/>
            <a:ext cx="1047082" cy="40011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subject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2086956" y="3572838"/>
            <a:ext cx="756938" cy="40011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label</a:t>
            </a:r>
          </a:p>
        </p:txBody>
      </p:sp>
      <p:cxnSp>
        <p:nvCxnSpPr>
          <p:cNvPr id="30731" name="AutoShape 10"/>
          <p:cNvCxnSpPr>
            <a:cxnSpLocks noChangeShapeType="1"/>
            <a:stCxn id="30729" idx="2"/>
            <a:endCxn id="30730" idx="0"/>
          </p:cNvCxnSpPr>
          <p:nvPr/>
        </p:nvCxnSpPr>
        <p:spPr bwMode="auto">
          <a:xfrm flipH="1">
            <a:off x="2465425" y="3282385"/>
            <a:ext cx="3903" cy="290453"/>
          </a:xfrm>
          <a:prstGeom prst="straightConnector1">
            <a:avLst/>
          </a:prstGeom>
          <a:noFill/>
          <a:ln w="9525">
            <a:solidFill>
              <a:srgbClr val="59595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1040645" y="4279275"/>
            <a:ext cx="2842573" cy="40011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lh.aparc.a2009s.annot</a:t>
            </a:r>
          </a:p>
        </p:txBody>
      </p:sp>
      <p:cxnSp>
        <p:nvCxnSpPr>
          <p:cNvPr id="30733" name="AutoShape 12"/>
          <p:cNvCxnSpPr>
            <a:cxnSpLocks noChangeShapeType="1"/>
            <a:stCxn id="30730" idx="2"/>
            <a:endCxn id="30732" idx="0"/>
          </p:cNvCxnSpPr>
          <p:nvPr/>
        </p:nvCxnSpPr>
        <p:spPr bwMode="auto">
          <a:xfrm flipH="1">
            <a:off x="2461932" y="3972948"/>
            <a:ext cx="3493" cy="306327"/>
          </a:xfrm>
          <a:prstGeom prst="straightConnector1">
            <a:avLst/>
          </a:prstGeom>
          <a:noFill/>
          <a:ln w="9525">
            <a:solidFill>
              <a:srgbClr val="59595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-127000"/>
            <a:ext cx="6350000" cy="952500"/>
          </a:xfrm>
        </p:spPr>
        <p:txBody>
          <a:bodyPr/>
          <a:lstStyle/>
          <a:p>
            <a:pPr eaLnBrk="1" hangingPunct="1"/>
            <a:r>
              <a:rPr lang="en-US" sz="3667" dirty="0" err="1"/>
              <a:t>FreeSurfer</a:t>
            </a:r>
            <a:r>
              <a:rPr lang="en-US" sz="3667" dirty="0"/>
              <a:t> Stats Outputs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225271" y="952500"/>
            <a:ext cx="1983235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SUBJECTS_DIR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2168261" y="1770063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subject1</a:t>
            </a:r>
          </a:p>
        </p:txBody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3755761" y="1770063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subject2</a:t>
            </a: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5406761" y="1770063"/>
            <a:ext cx="1358064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subject3 …</a:t>
            </a:r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2676261" y="2722563"/>
            <a:ext cx="538930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mri</a:t>
            </a: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3755761" y="2722563"/>
            <a:ext cx="681597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label</a:t>
            </a:r>
          </a:p>
        </p:txBody>
      </p:sp>
      <p:sp>
        <p:nvSpPr>
          <p:cNvPr id="51211" name="Text Box 9"/>
          <p:cNvSpPr txBox="1">
            <a:spLocks noChangeArrowheads="1"/>
          </p:cNvSpPr>
          <p:nvPr/>
        </p:nvSpPr>
        <p:spPr bwMode="auto">
          <a:xfrm>
            <a:off x="4835261" y="2722563"/>
            <a:ext cx="638316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stats</a:t>
            </a:r>
          </a:p>
        </p:txBody>
      </p:sp>
      <p:sp>
        <p:nvSpPr>
          <p:cNvPr id="51212" name="Text Box 10"/>
          <p:cNvSpPr txBox="1">
            <a:spLocks noChangeArrowheads="1"/>
          </p:cNvSpPr>
          <p:nvPr/>
        </p:nvSpPr>
        <p:spPr bwMode="auto">
          <a:xfrm>
            <a:off x="1192729" y="3400908"/>
            <a:ext cx="7043454" cy="1323439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lh.aparc.stats</a:t>
            </a:r>
            <a:r>
              <a:rPr lang="en-US" sz="2000" dirty="0">
                <a:solidFill>
                  <a:srgbClr val="404040"/>
                </a:solidFill>
              </a:rPr>
              <a:t> 		– left hemi </a:t>
            </a:r>
            <a:r>
              <a:rPr lang="en-US" sz="2000" dirty="0" err="1">
                <a:solidFill>
                  <a:srgbClr val="404040"/>
                </a:solidFill>
              </a:rPr>
              <a:t>Desikan</a:t>
            </a:r>
            <a:r>
              <a:rPr lang="en-US" sz="2000" dirty="0">
                <a:solidFill>
                  <a:srgbClr val="404040"/>
                </a:solidFill>
              </a:rPr>
              <a:t>/</a:t>
            </a:r>
            <a:r>
              <a:rPr lang="en-US" sz="2000" dirty="0" err="1">
                <a:solidFill>
                  <a:srgbClr val="404040"/>
                </a:solidFill>
              </a:rPr>
              <a:t>Killiany</a:t>
            </a:r>
            <a:r>
              <a:rPr lang="en-US" sz="2000" dirty="0">
                <a:solidFill>
                  <a:srgbClr val="404040"/>
                </a:solidFill>
              </a:rPr>
              <a:t> surface stats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rh.aparc.stats</a:t>
            </a:r>
            <a:r>
              <a:rPr lang="en-US" sz="2000" dirty="0">
                <a:solidFill>
                  <a:srgbClr val="404040"/>
                </a:solidFill>
              </a:rPr>
              <a:t> 		– right hemi </a:t>
            </a:r>
            <a:r>
              <a:rPr lang="en-US" sz="2000" dirty="0" err="1">
                <a:solidFill>
                  <a:srgbClr val="404040"/>
                </a:solidFill>
              </a:rPr>
              <a:t>Desikan</a:t>
            </a:r>
            <a:r>
              <a:rPr lang="en-US" sz="2000" dirty="0">
                <a:solidFill>
                  <a:srgbClr val="404040"/>
                </a:solidFill>
              </a:rPr>
              <a:t>/</a:t>
            </a:r>
            <a:r>
              <a:rPr lang="en-US" sz="2000" dirty="0" err="1">
                <a:solidFill>
                  <a:srgbClr val="404040"/>
                </a:solidFill>
              </a:rPr>
              <a:t>Killiany</a:t>
            </a:r>
            <a:r>
              <a:rPr lang="en-US" sz="2000" dirty="0">
                <a:solidFill>
                  <a:srgbClr val="404040"/>
                </a:solidFill>
              </a:rPr>
              <a:t> surface stats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</a:rPr>
              <a:t>lh.aparc.a2009.stats 	– left hemi </a:t>
            </a:r>
            <a:r>
              <a:rPr lang="en-US" sz="2000" dirty="0" err="1">
                <a:solidFill>
                  <a:srgbClr val="404040"/>
                </a:solidFill>
              </a:rPr>
              <a:t>Destrieux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</a:rPr>
              <a:t>rh.aparc.a2009.stats	– right hemi </a:t>
            </a:r>
            <a:r>
              <a:rPr lang="en-US" sz="2000" dirty="0" err="1">
                <a:solidFill>
                  <a:srgbClr val="404040"/>
                </a:solidFill>
              </a:rPr>
              <a:t>Destrieux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</a:p>
        </p:txBody>
      </p:sp>
      <p:cxnSp>
        <p:nvCxnSpPr>
          <p:cNvPr id="51213" name="AutoShape 11"/>
          <p:cNvCxnSpPr>
            <a:cxnSpLocks noChangeShapeType="1"/>
            <a:stCxn id="51205" idx="2"/>
            <a:endCxn id="51206" idx="0"/>
          </p:cNvCxnSpPr>
          <p:nvPr/>
        </p:nvCxnSpPr>
        <p:spPr bwMode="auto">
          <a:xfrm flipH="1">
            <a:off x="2686993" y="1352610"/>
            <a:ext cx="1529896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4" name="AutoShape 12"/>
          <p:cNvCxnSpPr>
            <a:cxnSpLocks noChangeShapeType="1"/>
            <a:stCxn id="51205" idx="2"/>
            <a:endCxn id="51207" idx="0"/>
          </p:cNvCxnSpPr>
          <p:nvPr/>
        </p:nvCxnSpPr>
        <p:spPr bwMode="auto">
          <a:xfrm>
            <a:off x="4216889" y="1352610"/>
            <a:ext cx="57604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5" name="AutoShape 13"/>
          <p:cNvCxnSpPr>
            <a:cxnSpLocks noChangeShapeType="1"/>
            <a:stCxn id="51205" idx="2"/>
            <a:endCxn id="51208" idx="0"/>
          </p:cNvCxnSpPr>
          <p:nvPr/>
        </p:nvCxnSpPr>
        <p:spPr bwMode="auto">
          <a:xfrm>
            <a:off x="4216889" y="1352610"/>
            <a:ext cx="1868904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6" name="AutoShape 14"/>
          <p:cNvCxnSpPr>
            <a:cxnSpLocks noChangeShapeType="1"/>
            <a:stCxn id="51207" idx="2"/>
            <a:endCxn id="51209" idx="0"/>
          </p:cNvCxnSpPr>
          <p:nvPr/>
        </p:nvCxnSpPr>
        <p:spPr bwMode="auto">
          <a:xfrm flipH="1">
            <a:off x="2945726" y="2170173"/>
            <a:ext cx="1328767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7" name="AutoShape 15"/>
          <p:cNvCxnSpPr>
            <a:cxnSpLocks noChangeShapeType="1"/>
            <a:stCxn id="51207" idx="2"/>
            <a:endCxn id="51210" idx="0"/>
          </p:cNvCxnSpPr>
          <p:nvPr/>
        </p:nvCxnSpPr>
        <p:spPr bwMode="auto">
          <a:xfrm flipH="1">
            <a:off x="4096560" y="2170173"/>
            <a:ext cx="177933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8" name="AutoShape 16"/>
          <p:cNvCxnSpPr>
            <a:cxnSpLocks noChangeShapeType="1"/>
            <a:stCxn id="51207" idx="2"/>
            <a:endCxn id="51211" idx="0"/>
          </p:cNvCxnSpPr>
          <p:nvPr/>
        </p:nvCxnSpPr>
        <p:spPr bwMode="auto">
          <a:xfrm>
            <a:off x="4274493" y="2170173"/>
            <a:ext cx="879926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  <a:stCxn id="51211" idx="2"/>
            <a:endCxn id="51212" idx="0"/>
          </p:cNvCxnSpPr>
          <p:nvPr/>
        </p:nvCxnSpPr>
        <p:spPr bwMode="auto">
          <a:xfrm flipH="1">
            <a:off x="4714456" y="3122673"/>
            <a:ext cx="439963" cy="278235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587500" y="4813700"/>
            <a:ext cx="420192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</a:rPr>
              <a:t>created by </a:t>
            </a:r>
            <a:r>
              <a:rPr lang="en-US" sz="2000" dirty="0" err="1">
                <a:solidFill>
                  <a:srgbClr val="404040"/>
                </a:solidFill>
              </a:rPr>
              <a:t>mris_anatomical_stats</a:t>
            </a:r>
            <a:endParaRPr lang="en-US" sz="2000" dirty="0">
              <a:solidFill>
                <a:srgbClr val="404040"/>
              </a:solidFill>
            </a:endParaRPr>
          </a:p>
          <a:p>
            <a:endParaRPr lang="en-US" sz="1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83080"/>
      </p:ext>
    </p:extLst>
  </p:cSld>
  <p:clrMapOvr>
    <a:masterClrMapping/>
  </p:clrMapOvr>
  <p:transition xmlns:p14="http://schemas.microsoft.com/office/powerpoint/2010/main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67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138" y="1644776"/>
            <a:ext cx="6051488" cy="3619500"/>
          </a:xfrm>
        </p:spPr>
        <p:txBody>
          <a:bodyPr>
            <a:normAutofit/>
          </a:bodyPr>
          <a:lstStyle/>
          <a:p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Subcortical Segmentation</a:t>
            </a:r>
          </a:p>
          <a:p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Cortical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Parcellation</a:t>
            </a: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WM Segmentation</a:t>
            </a:r>
          </a:p>
          <a:p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Preparation/Analysis of Stats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6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477000" cy="698500"/>
          </a:xfrm>
        </p:spPr>
        <p:txBody>
          <a:bodyPr/>
          <a:lstStyle/>
          <a:p>
            <a:pPr eaLnBrk="1" hangingPunct="1"/>
            <a:r>
              <a:rPr lang="en-US" sz="3667" dirty="0" err="1"/>
              <a:t>Parcellation</a:t>
            </a:r>
            <a:r>
              <a:rPr lang="en-US" sz="3667" dirty="0"/>
              <a:t> Stats File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1143001" y="2505442"/>
            <a:ext cx="7040544" cy="25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StructName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 			Name of structure/ROI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NumVert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 			Number of vertices in ROI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SurfArea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 			Surface area in mm2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GrayVol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 				Volume of gray matter (surface-based)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ThickAvg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/</a:t>
            </a:r>
            <a:r>
              <a:rPr lang="en-US" sz="1667" dirty="0" err="1">
                <a:solidFill>
                  <a:srgbClr val="404040"/>
                </a:solidFill>
                <a:latin typeface="+mn-lt"/>
              </a:rPr>
              <a:t>ThickStd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 	Average and </a:t>
            </a:r>
            <a:r>
              <a:rPr lang="en-US" sz="1667" dirty="0" err="1">
                <a:solidFill>
                  <a:srgbClr val="404040"/>
                </a:solidFill>
                <a:latin typeface="+mn-lt"/>
              </a:rPr>
              <a:t>stddev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 of thickness in ROI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MeanCurv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			Mean curvature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GausCurv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			Mean Gaussian curvature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FoldInd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				Folding index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CurvInd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				Curvature index</a:t>
            </a:r>
          </a:p>
          <a:p>
            <a:pPr eaLnBrk="1" hangingPunct="1"/>
            <a:endParaRPr lang="en-US" sz="1167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707922" y="864626"/>
            <a:ext cx="7475623" cy="15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StructName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             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NumVert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SurfArea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GrayVol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ThickAvg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ThickStd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MeanCurv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GausCurv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FoldInd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CurvInd</a:t>
            </a:r>
            <a:endParaRPr lang="en-US" sz="917" dirty="0">
              <a:solidFill>
                <a:srgbClr val="404040"/>
              </a:solidFill>
              <a:latin typeface="Lucida Sans Typewriter" charset="0"/>
            </a:endParaRPr>
          </a:p>
          <a:p>
            <a:endParaRPr lang="en-US" sz="917" dirty="0">
              <a:solidFill>
                <a:srgbClr val="404040"/>
              </a:solidFill>
              <a:latin typeface="Lucida Sans Typewriter" charset="0"/>
            </a:endParaRPr>
          </a:p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bankssts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			1157    811     1992    2.303    0.567    0.117    0.031      10     1.6 </a:t>
            </a:r>
          </a:p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caudalanteriorcingulate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	779     543     1908    3.472    0.676    0.185    0.064      26     1.8 </a:t>
            </a:r>
          </a:p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caudalmiddlefrontal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	3145    2137    5443    2.311    0.593    0.132    0.041      35     5.3 </a:t>
            </a:r>
          </a:p>
          <a:p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cuneus 			1809    1195    2286    1.672    0.411    0.162    0.067      34     4.6 </a:t>
            </a:r>
          </a:p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entorhinal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			436     265     1269    2.871    0.881    0.119    0.037       5     0.6 </a:t>
            </a:r>
          </a:p>
          <a:p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fusiform 			3307    2126    5161    2.109    0.689    0.144    0.064      71     8.7 </a:t>
            </a:r>
          </a:p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inferiorparietal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		5184    3514    8343    2.136    0.552    0.146    0.055      82    11.5 </a:t>
            </a:r>
          </a:p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inferiortemporal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		3746    2610    8752    2.683    0.748    0.178    0.132     140    18.0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27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0" y="-63500"/>
            <a:ext cx="60325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Other ROIs (ex vivo)</a:t>
            </a:r>
          </a:p>
        </p:txBody>
      </p:sp>
      <p:pic>
        <p:nvPicPr>
          <p:cNvPr id="44036" name="Picture 7" descr="l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0" b="21333"/>
          <a:stretch>
            <a:fillRect/>
          </a:stretch>
        </p:blipFill>
        <p:spPr bwMode="auto">
          <a:xfrm>
            <a:off x="952500" y="2222500"/>
            <a:ext cx="3746500" cy="209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 descr="l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2667"/>
          <a:stretch>
            <a:fillRect/>
          </a:stretch>
        </p:blipFill>
        <p:spPr bwMode="auto">
          <a:xfrm>
            <a:off x="4635500" y="1333500"/>
            <a:ext cx="3746500" cy="209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4939771" y="3844396"/>
            <a:ext cx="952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V1, V2</a:t>
            </a: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6223000" y="4254500"/>
            <a:ext cx="1412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Entorhinal</a:t>
            </a:r>
          </a:p>
        </p:txBody>
      </p:sp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1397000" y="1079500"/>
            <a:ext cx="2323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Brodmann Areas</a:t>
            </a:r>
          </a:p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6, 4a,4p,3a,3b,1,2</a:t>
            </a:r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919343" y="4635500"/>
            <a:ext cx="22015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Brodmann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Areas</a:t>
            </a:r>
          </a:p>
          <a:p>
            <a:pPr algn="ctr"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45,44</a:t>
            </a:r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 flipH="1" flipV="1">
            <a:off x="1841500" y="3111500"/>
            <a:ext cx="63500" cy="1587500"/>
          </a:xfrm>
          <a:prstGeom prst="line">
            <a:avLst/>
          </a:prstGeom>
          <a:noFill/>
          <a:ln w="2857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>
              <a:solidFill>
                <a:srgbClr val="404040"/>
              </a:solidFill>
            </a:endParaRPr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>
            <a:off x="2603500" y="1778000"/>
            <a:ext cx="381000" cy="571500"/>
          </a:xfrm>
          <a:prstGeom prst="line">
            <a:avLst/>
          </a:prstGeom>
          <a:noFill/>
          <a:ln w="2857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>
              <a:solidFill>
                <a:srgbClr val="404040"/>
              </a:solidFill>
            </a:endParaRPr>
          </a:p>
        </p:txBody>
      </p:sp>
      <p:sp>
        <p:nvSpPr>
          <p:cNvPr id="44044" name="Text Box 15"/>
          <p:cNvSpPr txBox="1">
            <a:spLocks noChangeArrowheads="1"/>
          </p:cNvSpPr>
          <p:nvPr/>
        </p:nvSpPr>
        <p:spPr bwMode="auto">
          <a:xfrm>
            <a:off x="3619500" y="4635500"/>
            <a:ext cx="5613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MT</a:t>
            </a:r>
          </a:p>
        </p:txBody>
      </p:sp>
      <p:sp>
        <p:nvSpPr>
          <p:cNvPr id="44045" name="Line 16"/>
          <p:cNvSpPr>
            <a:spLocks noChangeShapeType="1"/>
          </p:cNvSpPr>
          <p:nvPr/>
        </p:nvSpPr>
        <p:spPr bwMode="auto">
          <a:xfrm flipV="1">
            <a:off x="3810000" y="3873500"/>
            <a:ext cx="63500" cy="889000"/>
          </a:xfrm>
          <a:prstGeom prst="line">
            <a:avLst/>
          </a:prstGeom>
          <a:noFill/>
          <a:ln w="2857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>
              <a:solidFill>
                <a:srgbClr val="404040"/>
              </a:solidFill>
            </a:endParaRPr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 flipV="1">
            <a:off x="5143500" y="2984500"/>
            <a:ext cx="63500" cy="889000"/>
          </a:xfrm>
          <a:prstGeom prst="line">
            <a:avLst/>
          </a:prstGeom>
          <a:noFill/>
          <a:ln w="2857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>
              <a:solidFill>
                <a:srgbClr val="404040"/>
              </a:solidFill>
            </a:endParaRPr>
          </a:p>
        </p:txBody>
      </p:sp>
      <p:sp>
        <p:nvSpPr>
          <p:cNvPr id="44047" name="Line 18"/>
          <p:cNvSpPr>
            <a:spLocks noChangeShapeType="1"/>
          </p:cNvSpPr>
          <p:nvPr/>
        </p:nvSpPr>
        <p:spPr bwMode="auto">
          <a:xfrm flipV="1">
            <a:off x="6794500" y="3302000"/>
            <a:ext cx="63500" cy="889000"/>
          </a:xfrm>
          <a:prstGeom prst="line">
            <a:avLst/>
          </a:prstGeom>
          <a:noFill/>
          <a:ln w="2857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>
              <a:solidFill>
                <a:srgbClr val="40404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7737"/>
      </p:ext>
    </p:extLst>
  </p:cSld>
  <p:clrMapOvr>
    <a:masterClrMapping/>
  </p:clrMapOvr>
  <p:transition xmlns:p14="http://schemas.microsoft.com/office/powerpoint/2010/main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-127000"/>
            <a:ext cx="63500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Example Label Files</a:t>
            </a: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3457591" y="991225"/>
            <a:ext cx="1983235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SUBJECTS_DIR</a:t>
            </a: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2400581" y="1808788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subject1</a:t>
            </a: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3924581" y="1808788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subject2</a:t>
            </a:r>
          </a:p>
        </p:txBody>
      </p:sp>
      <p:sp>
        <p:nvSpPr>
          <p:cNvPr id="50184" name="Text Box 6"/>
          <p:cNvSpPr txBox="1">
            <a:spLocks noChangeArrowheads="1"/>
          </p:cNvSpPr>
          <p:nvPr/>
        </p:nvSpPr>
        <p:spPr bwMode="auto">
          <a:xfrm>
            <a:off x="5471294" y="1808788"/>
            <a:ext cx="1358064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subject3 …</a:t>
            </a:r>
          </a:p>
        </p:txBody>
      </p:sp>
      <p:sp>
        <p:nvSpPr>
          <p:cNvPr id="50185" name="Text Box 7"/>
          <p:cNvSpPr txBox="1">
            <a:spLocks noChangeArrowheads="1"/>
          </p:cNvSpPr>
          <p:nvPr/>
        </p:nvSpPr>
        <p:spPr bwMode="auto">
          <a:xfrm>
            <a:off x="2908581" y="2761288"/>
            <a:ext cx="538930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mri</a:t>
            </a:r>
          </a:p>
        </p:txBody>
      </p:sp>
      <p:sp>
        <p:nvSpPr>
          <p:cNvPr id="50186" name="Text Box 8"/>
          <p:cNvSpPr txBox="1">
            <a:spLocks noChangeArrowheads="1"/>
          </p:cNvSpPr>
          <p:nvPr/>
        </p:nvSpPr>
        <p:spPr bwMode="auto">
          <a:xfrm>
            <a:off x="4100529" y="2761288"/>
            <a:ext cx="681597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label</a:t>
            </a:r>
          </a:p>
        </p:txBody>
      </p:sp>
      <p:sp>
        <p:nvSpPr>
          <p:cNvPr id="50187" name="Text Box 9"/>
          <p:cNvSpPr txBox="1">
            <a:spLocks noChangeArrowheads="1"/>
          </p:cNvSpPr>
          <p:nvPr/>
        </p:nvSpPr>
        <p:spPr bwMode="auto">
          <a:xfrm>
            <a:off x="5067581" y="2761288"/>
            <a:ext cx="638316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stats</a:t>
            </a:r>
          </a:p>
        </p:txBody>
      </p:sp>
      <p:cxnSp>
        <p:nvCxnSpPr>
          <p:cNvPr id="50188" name="AutoShape 11"/>
          <p:cNvCxnSpPr>
            <a:cxnSpLocks noChangeShapeType="1"/>
            <a:stCxn id="50181" idx="2"/>
            <a:endCxn id="50182" idx="0"/>
          </p:cNvCxnSpPr>
          <p:nvPr/>
        </p:nvCxnSpPr>
        <p:spPr bwMode="auto">
          <a:xfrm flipH="1">
            <a:off x="2919313" y="1391335"/>
            <a:ext cx="1529896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9" name="AutoShape 12"/>
          <p:cNvCxnSpPr>
            <a:cxnSpLocks noChangeShapeType="1"/>
            <a:stCxn id="50181" idx="2"/>
            <a:endCxn id="50183" idx="0"/>
          </p:cNvCxnSpPr>
          <p:nvPr/>
        </p:nvCxnSpPr>
        <p:spPr bwMode="auto">
          <a:xfrm flipH="1">
            <a:off x="4443313" y="1391335"/>
            <a:ext cx="5896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AutoShape 13"/>
          <p:cNvCxnSpPr>
            <a:cxnSpLocks noChangeShapeType="1"/>
            <a:stCxn id="50181" idx="2"/>
            <a:endCxn id="50184" idx="0"/>
          </p:cNvCxnSpPr>
          <p:nvPr/>
        </p:nvCxnSpPr>
        <p:spPr bwMode="auto">
          <a:xfrm>
            <a:off x="4449209" y="1391335"/>
            <a:ext cx="1701117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AutoShape 14"/>
          <p:cNvCxnSpPr>
            <a:cxnSpLocks noChangeShapeType="1"/>
            <a:stCxn id="50183" idx="2"/>
            <a:endCxn id="50185" idx="0"/>
          </p:cNvCxnSpPr>
          <p:nvPr/>
        </p:nvCxnSpPr>
        <p:spPr bwMode="auto">
          <a:xfrm flipH="1">
            <a:off x="3178046" y="2208898"/>
            <a:ext cx="1265267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2" name="AutoShape 15"/>
          <p:cNvCxnSpPr>
            <a:cxnSpLocks noChangeShapeType="1"/>
            <a:stCxn id="50183" idx="2"/>
            <a:endCxn id="50186" idx="0"/>
          </p:cNvCxnSpPr>
          <p:nvPr/>
        </p:nvCxnSpPr>
        <p:spPr bwMode="auto">
          <a:xfrm flipH="1">
            <a:off x="4441328" y="2208898"/>
            <a:ext cx="1985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3" name="AutoShape 16"/>
          <p:cNvCxnSpPr>
            <a:cxnSpLocks noChangeShapeType="1"/>
            <a:stCxn id="50183" idx="2"/>
            <a:endCxn id="50187" idx="0"/>
          </p:cNvCxnSpPr>
          <p:nvPr/>
        </p:nvCxnSpPr>
        <p:spPr bwMode="auto">
          <a:xfrm>
            <a:off x="4443313" y="2208898"/>
            <a:ext cx="943426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621632" y="3590558"/>
            <a:ext cx="1648208" cy="1631216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lh.cortex.label</a:t>
            </a:r>
          </a:p>
          <a:p>
            <a:pPr eaLnBrk="1" hangingPunct="1"/>
            <a:r>
              <a:rPr lang="en-US" sz="2000">
                <a:solidFill>
                  <a:srgbClr val="404040"/>
                </a:solidFill>
              </a:rPr>
              <a:t>lh.BA1.label</a:t>
            </a:r>
          </a:p>
          <a:p>
            <a:pPr eaLnBrk="1" hangingPunct="1"/>
            <a:r>
              <a:rPr lang="en-US" sz="2000">
                <a:solidFill>
                  <a:srgbClr val="404040"/>
                </a:solidFill>
              </a:rPr>
              <a:t>lh.BA2.label</a:t>
            </a:r>
          </a:p>
          <a:p>
            <a:pPr eaLnBrk="1" hangingPunct="1"/>
            <a:r>
              <a:rPr lang="en-US" sz="2000">
                <a:solidFill>
                  <a:srgbClr val="404040"/>
                </a:solidFill>
              </a:rPr>
              <a:t>lh.BA3.label</a:t>
            </a:r>
          </a:p>
          <a:p>
            <a:pPr eaLnBrk="1" hangingPunct="1"/>
            <a:r>
              <a:rPr lang="en-US" sz="2000">
                <a:solidFill>
                  <a:srgbClr val="404040"/>
                </a:solidFill>
              </a:rPr>
              <a:t>…</a:t>
            </a:r>
          </a:p>
        </p:txBody>
      </p:sp>
      <p:cxnSp>
        <p:nvCxnSpPr>
          <p:cNvPr id="50195" name="AutoShape 19"/>
          <p:cNvCxnSpPr>
            <a:cxnSpLocks noChangeShapeType="1"/>
            <a:stCxn id="50186" idx="2"/>
            <a:endCxn id="50194" idx="0"/>
          </p:cNvCxnSpPr>
          <p:nvPr/>
        </p:nvCxnSpPr>
        <p:spPr bwMode="auto">
          <a:xfrm>
            <a:off x="4441328" y="3161398"/>
            <a:ext cx="4408" cy="42916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93367"/>
      </p:ext>
    </p:extLst>
  </p:cSld>
  <p:clrMapOvr>
    <a:masterClrMapping/>
  </p:clrMapOvr>
  <p:transition xmlns:p14="http://schemas.microsoft.com/office/powerpoint/2010/main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-63500"/>
            <a:ext cx="6477000" cy="825500"/>
          </a:xfrm>
        </p:spPr>
        <p:txBody>
          <a:bodyPr/>
          <a:lstStyle/>
          <a:p>
            <a:pPr eaLnBrk="1" hangingPunct="1"/>
            <a:r>
              <a:rPr lang="en-US" sz="3667" dirty="0"/>
              <a:t>Label File</a:t>
            </a:r>
          </a:p>
        </p:txBody>
      </p:sp>
      <p:sp>
        <p:nvSpPr>
          <p:cNvPr id="49159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473486" y="4184567"/>
            <a:ext cx="6435549" cy="1333500"/>
          </a:xfrm>
          <a:noFill/>
        </p:spPr>
        <p:txBody>
          <a:bodyPr>
            <a:noAutofit/>
          </a:bodyPr>
          <a:lstStyle/>
          <a:p>
            <a:pPr>
              <a:spcBef>
                <a:spcPts val="167"/>
              </a:spcBef>
            </a:pPr>
            <a:r>
              <a:rPr lang="en-US" dirty="0" smtClean="0">
                <a:solidFill>
                  <a:srgbClr val="404040"/>
                </a:solidFill>
              </a:rPr>
              <a:t>Volume: New Label File in </a:t>
            </a:r>
            <a:r>
              <a:rPr lang="en-US" dirty="0" err="1" smtClean="0">
                <a:solidFill>
                  <a:srgbClr val="404040"/>
                </a:solidFill>
              </a:rPr>
              <a:t>Freeview</a:t>
            </a:r>
            <a:endParaRPr lang="en-US" dirty="0">
              <a:solidFill>
                <a:srgbClr val="404040"/>
              </a:solidFill>
            </a:endParaRPr>
          </a:p>
          <a:p>
            <a:pPr>
              <a:spcBef>
                <a:spcPts val="167"/>
              </a:spcBef>
            </a:pPr>
            <a:r>
              <a:rPr lang="en-US" dirty="0" smtClean="0">
                <a:solidFill>
                  <a:srgbClr val="404040"/>
                </a:solidFill>
              </a:rPr>
              <a:t>Surface: Use </a:t>
            </a:r>
            <a:r>
              <a:rPr lang="ja-JP" altLang="en-US" dirty="0">
                <a:solidFill>
                  <a:srgbClr val="404040"/>
                </a:solidFill>
              </a:rPr>
              <a:t>‘</a:t>
            </a:r>
            <a:r>
              <a:rPr lang="en-US" dirty="0">
                <a:solidFill>
                  <a:srgbClr val="404040"/>
                </a:solidFill>
              </a:rPr>
              <a:t>Select Voxels</a:t>
            </a:r>
            <a:r>
              <a:rPr lang="ja-JP" altLang="en-US" dirty="0">
                <a:solidFill>
                  <a:srgbClr val="404040"/>
                </a:solidFill>
              </a:rPr>
              <a:t>’</a:t>
            </a:r>
            <a:r>
              <a:rPr lang="en-US" dirty="0">
                <a:solidFill>
                  <a:srgbClr val="404040"/>
                </a:solidFill>
              </a:rPr>
              <a:t> Tool in </a:t>
            </a:r>
            <a:r>
              <a:rPr lang="en-US" dirty="0" err="1">
                <a:solidFill>
                  <a:srgbClr val="404040"/>
                </a:solidFill>
              </a:rPr>
              <a:t>tkmedit</a:t>
            </a:r>
            <a:endParaRPr lang="en-US" dirty="0">
              <a:solidFill>
                <a:srgbClr val="404040"/>
              </a:solidFill>
            </a:endParaRPr>
          </a:p>
          <a:p>
            <a:pPr marL="0" indent="0">
              <a:spcBef>
                <a:spcPts val="167"/>
              </a:spcBef>
              <a:buNone/>
            </a:pPr>
            <a:endParaRPr lang="en-US" dirty="0" smtClean="0">
              <a:solidFill>
                <a:srgbClr val="404040"/>
              </a:solidFill>
            </a:endParaRPr>
          </a:p>
        </p:txBody>
      </p:sp>
      <p:pic>
        <p:nvPicPr>
          <p:cNvPr id="49157" name="Picture 9" descr="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889000"/>
            <a:ext cx="2535231" cy="253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 descr="tksurferlabe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7" r="-667" b="19333"/>
          <a:stretch>
            <a:fillRect/>
          </a:stretch>
        </p:blipFill>
        <p:spPr bwMode="auto">
          <a:xfrm>
            <a:off x="4413250" y="1082619"/>
            <a:ext cx="3714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1767163" y="3492500"/>
            <a:ext cx="1460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404040"/>
                </a:solidFill>
                <a:latin typeface="+mn-lt"/>
              </a:rPr>
              <a:t>In Volume</a:t>
            </a:r>
          </a:p>
        </p:txBody>
      </p:sp>
      <p:sp>
        <p:nvSpPr>
          <p:cNvPr id="49161" name="Text Box 14"/>
          <p:cNvSpPr txBox="1">
            <a:spLocks noChangeArrowheads="1"/>
          </p:cNvSpPr>
          <p:nvPr/>
        </p:nvSpPr>
        <p:spPr bwMode="auto">
          <a:xfrm>
            <a:off x="5270500" y="3484863"/>
            <a:ext cx="203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404040"/>
                </a:solidFill>
                <a:latin typeface="+mn-lt"/>
              </a:rPr>
              <a:t>On Surface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EFE5-6B28-AD4B-AC3A-8B347ABAD4B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64132"/>
      </p:ext>
    </p:extLst>
  </p:cSld>
  <p:clrMapOvr>
    <a:masterClrMapping/>
  </p:clrMapOvr>
  <p:transition xmlns:p14="http://schemas.microsoft.com/office/powerpoint/2010/main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63500"/>
            <a:ext cx="76200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Creating Label Files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099378"/>
            <a:ext cx="7931426" cy="34290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333" dirty="0">
                <a:solidFill>
                  <a:srgbClr val="595959"/>
                </a:solidFill>
              </a:rPr>
              <a:t>Drawing tools:</a:t>
            </a:r>
          </a:p>
          <a:p>
            <a:pPr lvl="1" eaLnBrk="1" hangingPunct="1"/>
            <a:r>
              <a:rPr lang="en-US" sz="2000" dirty="0" err="1">
                <a:solidFill>
                  <a:srgbClr val="595959"/>
                </a:solidFill>
                <a:ea typeface="ＭＳ Ｐゴシック" charset="0"/>
              </a:rPr>
              <a:t>tkmedit</a:t>
            </a:r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, </a:t>
            </a:r>
            <a:r>
              <a:rPr lang="en-US" sz="2000" dirty="0" err="1">
                <a:solidFill>
                  <a:srgbClr val="595959"/>
                </a:solidFill>
                <a:ea typeface="ＭＳ Ｐゴシック" charset="0"/>
              </a:rPr>
              <a:t>freeview</a:t>
            </a:r>
            <a:endParaRPr lang="en-US" sz="2000" dirty="0">
              <a:solidFill>
                <a:srgbClr val="595959"/>
              </a:solidFill>
              <a:ea typeface="ＭＳ Ｐゴシック" charset="0"/>
            </a:endParaRPr>
          </a:p>
          <a:p>
            <a:pPr lvl="1" eaLnBrk="1" hangingPunct="1"/>
            <a:r>
              <a:rPr lang="en-US" sz="2000" dirty="0" err="1">
                <a:solidFill>
                  <a:srgbClr val="595959"/>
                </a:solidFill>
                <a:ea typeface="ＭＳ Ｐゴシック" charset="0"/>
              </a:rPr>
              <a:t>tksurfer</a:t>
            </a:r>
            <a:endParaRPr lang="en-US" sz="2000" dirty="0">
              <a:solidFill>
                <a:srgbClr val="595959"/>
              </a:solidFill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QDEC</a:t>
            </a:r>
          </a:p>
          <a:p>
            <a:pPr eaLnBrk="1" hangingPunct="1"/>
            <a:r>
              <a:rPr lang="en-US" sz="2333" dirty="0">
                <a:solidFill>
                  <a:srgbClr val="595959"/>
                </a:solidFill>
              </a:rPr>
              <a:t>Deriving from other data</a:t>
            </a:r>
          </a:p>
          <a:p>
            <a:pPr lvl="1" eaLnBrk="1" hangingPunct="1"/>
            <a:r>
              <a:rPr lang="en-US" sz="2000" dirty="0" smtClean="0">
                <a:solidFill>
                  <a:srgbClr val="595959"/>
                </a:solidFill>
                <a:ea typeface="ＭＳ Ｐゴシック" charset="0"/>
              </a:rPr>
              <a:t>mri_annotation2label</a:t>
            </a:r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: 	cortical </a:t>
            </a:r>
            <a:r>
              <a:rPr lang="en-US" sz="2000" dirty="0" err="1">
                <a:solidFill>
                  <a:srgbClr val="595959"/>
                </a:solidFill>
                <a:ea typeface="ＭＳ Ｐゴシック" charset="0"/>
              </a:rPr>
              <a:t>parcellation</a:t>
            </a:r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 broken into units</a:t>
            </a:r>
          </a:p>
          <a:p>
            <a:pPr lvl="1" eaLnBrk="1" hangingPunct="1"/>
            <a:r>
              <a:rPr lang="en-US" sz="2000" dirty="0" err="1">
                <a:solidFill>
                  <a:srgbClr val="595959"/>
                </a:solidFill>
                <a:ea typeface="ＭＳ Ｐゴシック" charset="0"/>
              </a:rPr>
              <a:t>mri_volcluster</a:t>
            </a:r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:		a volume made into a cluster</a:t>
            </a:r>
          </a:p>
          <a:p>
            <a:pPr lvl="1" eaLnBrk="1" hangingPunct="1"/>
            <a:r>
              <a:rPr lang="en-US" sz="2000" dirty="0" err="1">
                <a:solidFill>
                  <a:srgbClr val="595959"/>
                </a:solidFill>
                <a:ea typeface="ＭＳ Ｐゴシック" charset="0"/>
              </a:rPr>
              <a:t>mri_surfcluster</a:t>
            </a:r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: 		a surface made into a cluster</a:t>
            </a:r>
          </a:p>
          <a:p>
            <a:pPr lvl="1" eaLnBrk="1" hangingPunct="1"/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mri_vol2label:  		a volume/segmentation made into a label</a:t>
            </a:r>
          </a:p>
          <a:p>
            <a:pPr lvl="1" eaLnBrk="1" hangingPunct="1"/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mri_label2label:  	label from one space mapped to another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EFE5-6B28-AD4B-AC3A-8B347ABAD4B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35412"/>
      </p:ext>
    </p:extLst>
  </p:cSld>
  <p:clrMapOvr>
    <a:masterClrMapping/>
  </p:clrMapOvr>
  <p:transition xmlns:p14="http://schemas.microsoft.com/office/powerpoint/2010/main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Merged Cortical + Subcortical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 flipV="1">
            <a:off x="3556000" y="2159000"/>
            <a:ext cx="1206500" cy="635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 flipV="1">
            <a:off x="3238500" y="2413000"/>
            <a:ext cx="1460500" cy="19050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4762500" y="2984500"/>
            <a:ext cx="21468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aparc+aseg.mgz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1587500" y="5080000"/>
            <a:ext cx="1303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aseg.mgz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1841500" y="2540000"/>
            <a:ext cx="856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aparc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3491467" y="3746500"/>
            <a:ext cx="292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No new information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For visualization only</a:t>
            </a:r>
          </a:p>
        </p:txBody>
      </p:sp>
      <p:pic>
        <p:nvPicPr>
          <p:cNvPr id="41996" name="Picture 13" descr="b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23383" r="23846" b="32256"/>
          <a:stretch>
            <a:fillRect/>
          </a:stretch>
        </p:blipFill>
        <p:spPr bwMode="auto">
          <a:xfrm>
            <a:off x="1016000" y="3175000"/>
            <a:ext cx="222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4" descr="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t="23383" r="23846" b="30777"/>
          <a:stretch>
            <a:fillRect/>
          </a:stretch>
        </p:blipFill>
        <p:spPr bwMode="auto">
          <a:xfrm>
            <a:off x="4762500" y="1079500"/>
            <a:ext cx="2159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68740" y="3074968"/>
            <a:ext cx="1843774" cy="1789173"/>
            <a:chOff x="5982164" y="3537079"/>
            <a:chExt cx="1843774" cy="1789173"/>
          </a:xfrm>
        </p:grpSpPr>
        <p:sp>
          <p:nvSpPr>
            <p:cNvPr id="41998" name="Text Box 15"/>
            <p:cNvSpPr txBox="1">
              <a:spLocks noChangeArrowheads="1"/>
            </p:cNvSpPr>
            <p:nvPr/>
          </p:nvSpPr>
          <p:spPr bwMode="auto">
            <a:xfrm>
              <a:off x="6443862" y="3537079"/>
              <a:ext cx="909223" cy="400110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404040"/>
                  </a:solidFill>
                </a:rPr>
                <a:t>subject</a:t>
              </a:r>
            </a:p>
          </p:txBody>
        </p:sp>
        <p:sp>
          <p:nvSpPr>
            <p:cNvPr id="41999" name="Text Box 16"/>
            <p:cNvSpPr txBox="1">
              <a:spLocks noChangeArrowheads="1"/>
            </p:cNvSpPr>
            <p:nvPr/>
          </p:nvSpPr>
          <p:spPr bwMode="auto">
            <a:xfrm>
              <a:off x="6627747" y="4227642"/>
              <a:ext cx="538930" cy="400110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404040"/>
                  </a:solidFill>
                </a:rPr>
                <a:t>mri</a:t>
              </a:r>
            </a:p>
          </p:txBody>
        </p:sp>
        <p:cxnSp>
          <p:nvCxnSpPr>
            <p:cNvPr id="42000" name="AutoShape 17"/>
            <p:cNvCxnSpPr>
              <a:cxnSpLocks noChangeShapeType="1"/>
              <a:stCxn id="41998" idx="2"/>
              <a:endCxn id="41999" idx="0"/>
            </p:cNvCxnSpPr>
            <p:nvPr/>
          </p:nvCxnSpPr>
          <p:spPr bwMode="auto">
            <a:xfrm flipH="1">
              <a:off x="6897212" y="3937189"/>
              <a:ext cx="1262" cy="290453"/>
            </a:xfrm>
            <a:prstGeom prst="straightConnector1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1" name="Text Box 18"/>
            <p:cNvSpPr txBox="1">
              <a:spLocks noChangeArrowheads="1"/>
            </p:cNvSpPr>
            <p:nvPr/>
          </p:nvSpPr>
          <p:spPr bwMode="auto">
            <a:xfrm>
              <a:off x="5982164" y="4926142"/>
              <a:ext cx="1843774" cy="400110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404040"/>
                  </a:solidFill>
                </a:rPr>
                <a:t>aparc+aseg.mgz</a:t>
              </a:r>
            </a:p>
          </p:txBody>
        </p:sp>
        <p:cxnSp>
          <p:nvCxnSpPr>
            <p:cNvPr id="42002" name="AutoShape 19"/>
            <p:cNvCxnSpPr>
              <a:cxnSpLocks noChangeShapeType="1"/>
              <a:stCxn id="41999" idx="2"/>
              <a:endCxn id="42001" idx="0"/>
            </p:cNvCxnSpPr>
            <p:nvPr/>
          </p:nvCxnSpPr>
          <p:spPr bwMode="auto">
            <a:xfrm>
              <a:off x="6897212" y="4627752"/>
              <a:ext cx="6839" cy="298390"/>
            </a:xfrm>
            <a:prstGeom prst="straightConnector1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9" name="Picture 8" descr="me-lh-cor-label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72" y="1079500"/>
            <a:ext cx="2126428" cy="154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23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647" y="1058453"/>
            <a:ext cx="6362452" cy="1872699"/>
          </a:xfrm>
        </p:spPr>
        <p:txBody>
          <a:bodyPr/>
          <a:lstStyle/>
          <a:p>
            <a:r>
              <a:rPr lang="en-US" dirty="0"/>
              <a:t>WHITE MATTER SEGMENTATION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wmparc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99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952500"/>
          </a:xfrm>
        </p:spPr>
        <p:txBody>
          <a:bodyPr/>
          <a:lstStyle/>
          <a:p>
            <a:pPr eaLnBrk="1" hangingPunct="1"/>
            <a:r>
              <a:rPr lang="en-US" sz="3667" dirty="0" err="1"/>
              <a:t>Gyral</a:t>
            </a:r>
            <a:r>
              <a:rPr lang="en-US" sz="3667" dirty="0"/>
              <a:t> White Matter Segmentation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669060" y="3683000"/>
            <a:ext cx="30315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Nearest Cortical Label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to point in White Matter</a:t>
            </a:r>
          </a:p>
        </p:txBody>
      </p:sp>
      <p:pic>
        <p:nvPicPr>
          <p:cNvPr id="32774" name="Picture 6" descr="b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t="24861" r="22308" b="29297"/>
          <a:stretch>
            <a:fillRect/>
          </a:stretch>
        </p:blipFill>
        <p:spPr bwMode="auto">
          <a:xfrm>
            <a:off x="4508500" y="1270000"/>
            <a:ext cx="2286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t="23383" r="23846" b="30777"/>
          <a:stretch>
            <a:fillRect/>
          </a:stretch>
        </p:blipFill>
        <p:spPr bwMode="auto">
          <a:xfrm>
            <a:off x="1206500" y="1270000"/>
            <a:ext cx="2159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4848713" y="3175000"/>
            <a:ext cx="1718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wmparc.mgz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32777" name="Picture 10" descr="l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302000"/>
            <a:ext cx="2540000" cy="159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2865438" y="1817688"/>
            <a:ext cx="330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6215063" y="1746250"/>
            <a:ext cx="330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780" name="Text Box 15"/>
          <p:cNvSpPr txBox="1">
            <a:spLocks noChangeArrowheads="1"/>
          </p:cNvSpPr>
          <p:nvPr/>
        </p:nvSpPr>
        <p:spPr bwMode="auto">
          <a:xfrm>
            <a:off x="787813" y="4960654"/>
            <a:ext cx="7048500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sz="1667" dirty="0" err="1">
                <a:solidFill>
                  <a:srgbClr val="404040"/>
                </a:solidFill>
              </a:rPr>
              <a:t>Salat</a:t>
            </a:r>
            <a:r>
              <a:rPr lang="en-US" sz="1667" dirty="0">
                <a:solidFill>
                  <a:srgbClr val="404040"/>
                </a:solidFill>
              </a:rPr>
              <a:t>, et al., Age-associated alterations in cortical gray and white matter signal intensity and gray to white matter contrast. </a:t>
            </a:r>
            <a:r>
              <a:rPr lang="en-US" sz="1667" i="1" dirty="0" err="1">
                <a:solidFill>
                  <a:srgbClr val="404040"/>
                </a:solidFill>
              </a:rPr>
              <a:t>Neuroimage</a:t>
            </a:r>
            <a:r>
              <a:rPr lang="en-US" sz="1667" i="1" dirty="0">
                <a:solidFill>
                  <a:srgbClr val="404040"/>
                </a:solidFill>
              </a:rPr>
              <a:t> </a:t>
            </a:r>
            <a:r>
              <a:rPr lang="en-US" sz="1667" b="1" dirty="0">
                <a:solidFill>
                  <a:srgbClr val="404040"/>
                </a:solidFill>
              </a:rPr>
              <a:t>2009,</a:t>
            </a:r>
            <a:r>
              <a:rPr lang="en-US" sz="1667" dirty="0">
                <a:solidFill>
                  <a:srgbClr val="404040"/>
                </a:solidFill>
              </a:rPr>
              <a:t> 48, (1), 21-8.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935889" y="3074968"/>
            <a:ext cx="1515158" cy="1789173"/>
            <a:chOff x="6149313" y="3537079"/>
            <a:chExt cx="1515158" cy="1789173"/>
          </a:xfrm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6443862" y="3537079"/>
              <a:ext cx="909223" cy="400110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404040"/>
                  </a:solidFill>
                </a:rPr>
                <a:t>subject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6627747" y="4227642"/>
              <a:ext cx="538930" cy="400110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404040"/>
                  </a:solidFill>
                </a:rPr>
                <a:t>mri</a:t>
              </a:r>
            </a:p>
          </p:txBody>
        </p:sp>
        <p:cxnSp>
          <p:nvCxnSpPr>
            <p:cNvPr id="23" name="AutoShape 17"/>
            <p:cNvCxnSpPr>
              <a:cxnSpLocks noChangeShapeType="1"/>
            </p:cNvCxnSpPr>
            <p:nvPr/>
          </p:nvCxnSpPr>
          <p:spPr bwMode="auto">
            <a:xfrm flipH="1">
              <a:off x="6897212" y="3937189"/>
              <a:ext cx="1262" cy="290453"/>
            </a:xfrm>
            <a:prstGeom prst="straightConnector1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6149313" y="4926142"/>
              <a:ext cx="1515158" cy="400110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404040"/>
                  </a:solidFill>
                </a:rPr>
                <a:t>wmparc.mgz</a:t>
              </a:r>
              <a:endParaRPr lang="en-US" sz="2000" dirty="0">
                <a:solidFill>
                  <a:srgbClr val="404040"/>
                </a:solidFill>
              </a:endParaRPr>
            </a:p>
          </p:txBody>
        </p:sp>
        <p:cxnSp>
          <p:nvCxnSpPr>
            <p:cNvPr id="25" name="AutoShape 19"/>
            <p:cNvCxnSpPr>
              <a:cxnSpLocks noChangeShapeType="1"/>
            </p:cNvCxnSpPr>
            <p:nvPr/>
          </p:nvCxnSpPr>
          <p:spPr bwMode="auto">
            <a:xfrm>
              <a:off x="6897212" y="4627752"/>
              <a:ext cx="6839" cy="298390"/>
            </a:xfrm>
            <a:prstGeom prst="straightConnector1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27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647" y="1558863"/>
            <a:ext cx="6362452" cy="1114130"/>
          </a:xfrm>
        </p:spPr>
        <p:txBody>
          <a:bodyPr/>
          <a:lstStyle/>
          <a:p>
            <a:r>
              <a:rPr lang="en-US" dirty="0"/>
              <a:t>ANALYSIS of STATS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65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-127000"/>
            <a:ext cx="6350000" cy="952500"/>
          </a:xfrm>
        </p:spPr>
        <p:txBody>
          <a:bodyPr/>
          <a:lstStyle/>
          <a:p>
            <a:pPr eaLnBrk="1" hangingPunct="1"/>
            <a:r>
              <a:rPr lang="en-US" sz="3667" dirty="0" err="1"/>
              <a:t>FreeSurfer</a:t>
            </a:r>
            <a:r>
              <a:rPr lang="en-US" sz="3667" dirty="0"/>
              <a:t> Stats Outputs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225271" y="952500"/>
            <a:ext cx="1983235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SUBJECTS_DIR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2168261" y="1770063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subject1</a:t>
            </a:r>
          </a:p>
        </p:txBody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3755761" y="1770063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subject2</a:t>
            </a: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5406761" y="1770063"/>
            <a:ext cx="1358064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subject3 …</a:t>
            </a:r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2676261" y="2722563"/>
            <a:ext cx="538930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mri</a:t>
            </a: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3755761" y="2722563"/>
            <a:ext cx="681597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label</a:t>
            </a:r>
          </a:p>
        </p:txBody>
      </p:sp>
      <p:sp>
        <p:nvSpPr>
          <p:cNvPr id="51211" name="Text Box 9"/>
          <p:cNvSpPr txBox="1">
            <a:spLocks noChangeArrowheads="1"/>
          </p:cNvSpPr>
          <p:nvPr/>
        </p:nvSpPr>
        <p:spPr bwMode="auto">
          <a:xfrm>
            <a:off x="4835261" y="2722563"/>
            <a:ext cx="638316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stats</a:t>
            </a:r>
          </a:p>
        </p:txBody>
      </p:sp>
      <p:sp>
        <p:nvSpPr>
          <p:cNvPr id="51212" name="Text Box 10"/>
          <p:cNvSpPr txBox="1">
            <a:spLocks noChangeArrowheads="1"/>
          </p:cNvSpPr>
          <p:nvPr/>
        </p:nvSpPr>
        <p:spPr bwMode="auto">
          <a:xfrm>
            <a:off x="1248824" y="3332661"/>
            <a:ext cx="7088800" cy="1938992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aseg.stats</a:t>
            </a:r>
            <a:r>
              <a:rPr lang="en-US" sz="2000" dirty="0">
                <a:solidFill>
                  <a:srgbClr val="404040"/>
                </a:solidFill>
              </a:rPr>
              <a:t> 			– subcortical volumetric stats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wmparc.stats</a:t>
            </a:r>
            <a:r>
              <a:rPr lang="en-US" sz="2000" dirty="0">
                <a:solidFill>
                  <a:srgbClr val="404040"/>
                </a:solidFill>
              </a:rPr>
              <a:t> 		– white matter segmentation volumetric stats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lh.aparc.stats</a:t>
            </a:r>
            <a:r>
              <a:rPr lang="en-US" sz="2000" dirty="0">
                <a:solidFill>
                  <a:srgbClr val="404040"/>
                </a:solidFill>
              </a:rPr>
              <a:t> 		– left hemi </a:t>
            </a:r>
            <a:r>
              <a:rPr lang="en-US" sz="2000" dirty="0" err="1">
                <a:solidFill>
                  <a:srgbClr val="404040"/>
                </a:solidFill>
              </a:rPr>
              <a:t>Desikan</a:t>
            </a:r>
            <a:r>
              <a:rPr lang="en-US" sz="2000" dirty="0">
                <a:solidFill>
                  <a:srgbClr val="404040"/>
                </a:solidFill>
              </a:rPr>
              <a:t>/</a:t>
            </a:r>
            <a:r>
              <a:rPr lang="en-US" sz="2000" dirty="0" err="1">
                <a:solidFill>
                  <a:srgbClr val="404040"/>
                </a:solidFill>
              </a:rPr>
              <a:t>Killiany</a:t>
            </a:r>
            <a:r>
              <a:rPr lang="en-US" sz="2000" dirty="0">
                <a:solidFill>
                  <a:srgbClr val="404040"/>
                </a:solidFill>
              </a:rPr>
              <a:t> surface stats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rh.aparc.stats</a:t>
            </a:r>
            <a:r>
              <a:rPr lang="en-US" sz="2000" dirty="0">
                <a:solidFill>
                  <a:srgbClr val="404040"/>
                </a:solidFill>
              </a:rPr>
              <a:t> 		– right hemi </a:t>
            </a:r>
            <a:r>
              <a:rPr lang="en-US" sz="2000" dirty="0" err="1">
                <a:solidFill>
                  <a:srgbClr val="404040"/>
                </a:solidFill>
              </a:rPr>
              <a:t>Desikan</a:t>
            </a:r>
            <a:r>
              <a:rPr lang="en-US" sz="2000" dirty="0">
                <a:solidFill>
                  <a:srgbClr val="404040"/>
                </a:solidFill>
              </a:rPr>
              <a:t>/</a:t>
            </a:r>
            <a:r>
              <a:rPr lang="en-US" sz="2000" dirty="0" err="1">
                <a:solidFill>
                  <a:srgbClr val="404040"/>
                </a:solidFill>
              </a:rPr>
              <a:t>Killiany</a:t>
            </a:r>
            <a:r>
              <a:rPr lang="en-US" sz="2000" dirty="0">
                <a:solidFill>
                  <a:srgbClr val="404040"/>
                </a:solidFill>
              </a:rPr>
              <a:t> surface stats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</a:rPr>
              <a:t>lh.aparc.a2009.stats 	– left hemi </a:t>
            </a:r>
            <a:r>
              <a:rPr lang="en-US" sz="2000" dirty="0" err="1">
                <a:solidFill>
                  <a:srgbClr val="404040"/>
                </a:solidFill>
              </a:rPr>
              <a:t>Destrieux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</a:rPr>
              <a:t>rh.aparc.a2009.stats 	– right </a:t>
            </a:r>
            <a:r>
              <a:rPr lang="en-US" sz="2000" dirty="0" err="1">
                <a:solidFill>
                  <a:srgbClr val="404040"/>
                </a:solidFill>
              </a:rPr>
              <a:t>Destrieux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</a:p>
        </p:txBody>
      </p:sp>
      <p:cxnSp>
        <p:nvCxnSpPr>
          <p:cNvPr id="51213" name="AutoShape 11"/>
          <p:cNvCxnSpPr>
            <a:cxnSpLocks noChangeShapeType="1"/>
            <a:stCxn id="51205" idx="2"/>
            <a:endCxn id="51206" idx="0"/>
          </p:cNvCxnSpPr>
          <p:nvPr/>
        </p:nvCxnSpPr>
        <p:spPr bwMode="auto">
          <a:xfrm flipH="1">
            <a:off x="2686993" y="1352610"/>
            <a:ext cx="1529896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4" name="AutoShape 12"/>
          <p:cNvCxnSpPr>
            <a:cxnSpLocks noChangeShapeType="1"/>
            <a:stCxn id="51205" idx="2"/>
            <a:endCxn id="51207" idx="0"/>
          </p:cNvCxnSpPr>
          <p:nvPr/>
        </p:nvCxnSpPr>
        <p:spPr bwMode="auto">
          <a:xfrm>
            <a:off x="4216889" y="1352610"/>
            <a:ext cx="57604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5" name="AutoShape 13"/>
          <p:cNvCxnSpPr>
            <a:cxnSpLocks noChangeShapeType="1"/>
            <a:stCxn id="51205" idx="2"/>
            <a:endCxn id="51208" idx="0"/>
          </p:cNvCxnSpPr>
          <p:nvPr/>
        </p:nvCxnSpPr>
        <p:spPr bwMode="auto">
          <a:xfrm>
            <a:off x="4216889" y="1352610"/>
            <a:ext cx="1868904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6" name="AutoShape 14"/>
          <p:cNvCxnSpPr>
            <a:cxnSpLocks noChangeShapeType="1"/>
            <a:stCxn id="51207" idx="2"/>
            <a:endCxn id="51209" idx="0"/>
          </p:cNvCxnSpPr>
          <p:nvPr/>
        </p:nvCxnSpPr>
        <p:spPr bwMode="auto">
          <a:xfrm flipH="1">
            <a:off x="2945726" y="2170173"/>
            <a:ext cx="1328767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7" name="AutoShape 15"/>
          <p:cNvCxnSpPr>
            <a:cxnSpLocks noChangeShapeType="1"/>
            <a:stCxn id="51207" idx="2"/>
            <a:endCxn id="51210" idx="0"/>
          </p:cNvCxnSpPr>
          <p:nvPr/>
        </p:nvCxnSpPr>
        <p:spPr bwMode="auto">
          <a:xfrm flipH="1">
            <a:off x="4096560" y="2170173"/>
            <a:ext cx="177933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8" name="AutoShape 16"/>
          <p:cNvCxnSpPr>
            <a:cxnSpLocks noChangeShapeType="1"/>
            <a:stCxn id="51207" idx="2"/>
            <a:endCxn id="51211" idx="0"/>
          </p:cNvCxnSpPr>
          <p:nvPr/>
        </p:nvCxnSpPr>
        <p:spPr bwMode="auto">
          <a:xfrm>
            <a:off x="4274493" y="2170173"/>
            <a:ext cx="879926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  <a:stCxn id="51211" idx="2"/>
            <a:endCxn id="51212" idx="0"/>
          </p:cNvCxnSpPr>
          <p:nvPr/>
        </p:nvCxnSpPr>
        <p:spPr bwMode="auto">
          <a:xfrm flipH="1">
            <a:off x="4793224" y="3122673"/>
            <a:ext cx="361195" cy="209988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42142"/>
      </p:ext>
    </p:extLst>
  </p:cSld>
  <p:clrMapOvr>
    <a:masterClrMapping/>
  </p:clrMapOvr>
  <p:transition xmlns:p14="http://schemas.microsoft.com/office/powerpoint/2010/main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 txBox="1">
            <a:spLocks noGrp="1"/>
          </p:cNvSpPr>
          <p:nvPr/>
        </p:nvSpPr>
        <p:spPr bwMode="auto">
          <a:xfrm>
            <a:off x="3365500" y="5207000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67"/>
              <a:t> 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90500"/>
            <a:ext cx="7620000" cy="762000"/>
          </a:xfrm>
        </p:spPr>
        <p:txBody>
          <a:bodyPr/>
          <a:lstStyle/>
          <a:p>
            <a:pPr eaLnBrk="1" hangingPunct="1"/>
            <a:r>
              <a:rPr lang="en-US" sz="3667" dirty="0" err="1"/>
              <a:t>FreeSurfer</a:t>
            </a:r>
            <a:r>
              <a:rPr lang="en-US" sz="3667" dirty="0"/>
              <a:t> ROI Terminology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69318" y="1261211"/>
            <a:ext cx="5928587" cy="3659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04040"/>
                </a:solidFill>
              </a:rPr>
              <a:t>ROI = Region Of Interest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404040"/>
                </a:solidFill>
              </a:rPr>
              <a:t>Volume/Image (Subcortical):</a:t>
            </a:r>
          </a:p>
          <a:p>
            <a:pPr lvl="1" eaLnBrk="1" hangingPunct="1"/>
            <a:r>
              <a:rPr lang="en-US" dirty="0">
                <a:solidFill>
                  <a:srgbClr val="404040"/>
                </a:solidFill>
                <a:ea typeface="ＭＳ Ｐゴシック" charset="0"/>
              </a:rPr>
              <a:t>Segmentation </a:t>
            </a:r>
            <a:endParaRPr lang="en-US" dirty="0">
              <a:solidFill>
                <a:srgbClr val="40404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404040"/>
                </a:solidFill>
              </a:rPr>
              <a:t>Surface (Cortical)</a:t>
            </a:r>
            <a:r>
              <a:rPr lang="en-US" dirty="0" smtClean="0">
                <a:solidFill>
                  <a:srgbClr val="404040"/>
                </a:solidFill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404040"/>
                </a:solidFill>
                <a:ea typeface="ＭＳ Ｐゴシック" charset="0"/>
              </a:rPr>
              <a:t>Parcellation</a:t>
            </a:r>
            <a:r>
              <a:rPr lang="en-US" dirty="0">
                <a:solidFill>
                  <a:srgbClr val="404040"/>
                </a:solidFill>
                <a:ea typeface="ＭＳ Ｐゴシック" charset="0"/>
              </a:rPr>
              <a:t>/Annotation/Surface </a:t>
            </a:r>
            <a:r>
              <a:rPr lang="en-US" dirty="0" smtClean="0">
                <a:solidFill>
                  <a:srgbClr val="404040"/>
                </a:solidFill>
                <a:ea typeface="ＭＳ Ｐゴシック" charset="0"/>
              </a:rPr>
              <a:t>Segmentation</a:t>
            </a:r>
            <a:endParaRPr lang="en-US" dirty="0">
              <a:solidFill>
                <a:srgbClr val="404040"/>
              </a:solidFill>
              <a:ea typeface="ＭＳ Ｐゴシック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  <a:ea typeface="ＭＳ Ｐゴシック" charset="0"/>
              </a:rPr>
              <a:t>Label file:</a:t>
            </a:r>
            <a:endParaRPr lang="en-US" dirty="0">
              <a:solidFill>
                <a:srgbClr val="404040"/>
              </a:solidFill>
              <a:ea typeface="ＭＳ Ｐゴシック" charset="0"/>
            </a:endParaRPr>
          </a:p>
          <a:p>
            <a:pPr lvl="1"/>
            <a:r>
              <a:rPr lang="en-US" dirty="0" smtClean="0">
                <a:solidFill>
                  <a:srgbClr val="404040"/>
                </a:solidFill>
                <a:ea typeface="ＭＳ Ｐゴシック" charset="0"/>
              </a:rPr>
              <a:t>Either 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995"/>
      </p:ext>
    </p:extLst>
  </p:cSld>
  <p:clrMapOvr>
    <a:masterClrMapping/>
  </p:clrMapOvr>
  <p:transition xmlns:p14="http://schemas.microsoft.com/office/powerpoint/2010/main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7000"/>
            <a:ext cx="7620000" cy="952500"/>
          </a:xfrm>
        </p:spPr>
        <p:txBody>
          <a:bodyPr/>
          <a:lstStyle/>
          <a:p>
            <a:pPr eaLnBrk="1" hangingPunct="1"/>
            <a:r>
              <a:rPr lang="en-US" sz="3333" dirty="0"/>
              <a:t>Extract table of subcortical volumes of all structures for all subjects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1333500"/>
            <a:ext cx="6921500" cy="2349500"/>
          </a:xfrm>
          <a:noFill/>
        </p:spPr>
        <p:txBody>
          <a:bodyPr>
            <a:normAutofit/>
          </a:bodyPr>
          <a:lstStyle/>
          <a:p>
            <a:pPr marL="187847" indent="-187847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asegstats2table </a:t>
            </a:r>
          </a:p>
          <a:p>
            <a:pPr marL="187847" indent="-187847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--subjects 001 002 003 004 005</a:t>
            </a:r>
          </a:p>
          <a:p>
            <a:pPr marL="187847" indent="-187847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volume </a:t>
            </a:r>
          </a:p>
          <a:p>
            <a:pPr marL="187847" indent="-187847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--stats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aseg.stats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187847" indent="-187847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tablefile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aseg.table.txt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7847" indent="-187847">
              <a:buNone/>
            </a:pPr>
            <a:endParaRPr lang="en-US" dirty="0">
              <a:latin typeface="Times New Roman" charset="0"/>
            </a:endParaRPr>
          </a:p>
          <a:p>
            <a:pPr marL="187847" indent="-187847"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982382" y="3293790"/>
            <a:ext cx="41901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</a:rPr>
              <a:t>Applies to </a:t>
            </a:r>
            <a:r>
              <a:rPr lang="en-US" sz="2000" dirty="0" err="1">
                <a:solidFill>
                  <a:srgbClr val="404040"/>
                </a:solidFill>
              </a:rPr>
              <a:t>wmparc.stats</a:t>
            </a:r>
            <a:r>
              <a:rPr lang="en-US" sz="2000" dirty="0">
                <a:solidFill>
                  <a:srgbClr val="404040"/>
                </a:solidFill>
              </a:rPr>
              <a:t> too:</a:t>
            </a:r>
          </a:p>
          <a:p>
            <a:r>
              <a:rPr lang="en-US" sz="2000" dirty="0">
                <a:solidFill>
                  <a:srgbClr val="404040"/>
                </a:solidFill>
              </a:rPr>
              <a:t>(--stats </a:t>
            </a:r>
            <a:r>
              <a:rPr lang="en-US" sz="2000" dirty="0" err="1">
                <a:solidFill>
                  <a:srgbClr val="404040"/>
                </a:solidFill>
              </a:rPr>
              <a:t>wmparc.stats</a:t>
            </a:r>
            <a:r>
              <a:rPr lang="en-US" sz="2000" dirty="0">
                <a:solidFill>
                  <a:srgbClr val="404040"/>
                </a:solidFill>
              </a:rPr>
              <a:t>)</a:t>
            </a:r>
          </a:p>
          <a:p>
            <a:endParaRPr lang="en-US" sz="2000" dirty="0">
              <a:solidFill>
                <a:srgbClr val="404040"/>
              </a:solidFill>
            </a:endParaRPr>
          </a:p>
          <a:p>
            <a:r>
              <a:rPr lang="en-US" sz="2000" dirty="0">
                <a:solidFill>
                  <a:srgbClr val="404040"/>
                </a:solidFill>
              </a:rPr>
              <a:t>Output is a simple ASCII text file</a:t>
            </a:r>
          </a:p>
        </p:txBody>
      </p:sp>
      <p:grpSp>
        <p:nvGrpSpPr>
          <p:cNvPr id="35847" name="Group 17"/>
          <p:cNvGrpSpPr>
            <a:grpSpLocks/>
          </p:cNvGrpSpPr>
          <p:nvPr/>
        </p:nvGrpSpPr>
        <p:grpSpPr bwMode="auto">
          <a:xfrm>
            <a:off x="6015460" y="1270000"/>
            <a:ext cx="1825625" cy="2222500"/>
            <a:chOff x="864" y="1152"/>
            <a:chExt cx="1380" cy="2640"/>
          </a:xfrm>
        </p:grpSpPr>
        <p:pic>
          <p:nvPicPr>
            <p:cNvPr id="35850" name="Picture 14" descr="fisch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2" t="7698" r="47643" b="9283"/>
            <a:stretch>
              <a:fillRect/>
            </a:stretch>
          </p:blipFill>
          <p:spPr bwMode="auto">
            <a:xfrm>
              <a:off x="864" y="1152"/>
              <a:ext cx="1380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1" name="Line 16"/>
            <p:cNvSpPr>
              <a:spLocks noChangeShapeType="1"/>
            </p:cNvSpPr>
            <p:nvPr/>
          </p:nvSpPr>
          <p:spPr bwMode="auto">
            <a:xfrm>
              <a:off x="2236" y="1244"/>
              <a:ext cx="0" cy="24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pic>
        <p:nvPicPr>
          <p:cNvPr id="35848" name="Picture 9" descr="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t="24861" r="22308" b="29297"/>
          <a:stretch>
            <a:fillRect/>
          </a:stretch>
        </p:blipFill>
        <p:spPr bwMode="auto">
          <a:xfrm>
            <a:off x="6604000" y="3556000"/>
            <a:ext cx="1206500" cy="10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0" descr="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23383" r="23846" b="32256"/>
          <a:stretch>
            <a:fillRect/>
          </a:stretch>
        </p:blipFill>
        <p:spPr bwMode="auto">
          <a:xfrm>
            <a:off x="5270500" y="3556000"/>
            <a:ext cx="1270000" cy="108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09252"/>
      </p:ext>
    </p:extLst>
  </p:cSld>
  <p:clrMapOvr>
    <a:masterClrMapping/>
  </p:clrMapOvr>
  <p:transition xmlns:p14="http://schemas.microsoft.com/office/powerpoint/2010/main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0500"/>
            <a:ext cx="7620000" cy="952500"/>
          </a:xfrm>
        </p:spPr>
        <p:txBody>
          <a:bodyPr/>
          <a:lstStyle/>
          <a:p>
            <a:pPr eaLnBrk="1" hangingPunct="1"/>
            <a:r>
              <a:rPr lang="en-US" sz="3333" dirty="0"/>
              <a:t>Extract table of average thickness of all cortical structures for all subjects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1016000" y="1397000"/>
            <a:ext cx="7048500" cy="3873500"/>
          </a:xfrm>
          <a:noFill/>
        </p:spPr>
        <p:txBody>
          <a:bodyPr/>
          <a:lstStyle/>
          <a:p>
            <a:pPr marL="187847" indent="-187847">
              <a:spcBef>
                <a:spcPct val="0"/>
              </a:spcBef>
              <a:buNone/>
            </a:pPr>
            <a:r>
              <a:rPr lang="en-US" dirty="0">
                <a:solidFill>
                  <a:srgbClr val="262626"/>
                </a:solidFill>
              </a:rPr>
              <a:t>aparcstats2table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--subjects 001 002 003 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--hemi </a:t>
            </a:r>
            <a:r>
              <a:rPr lang="en-US" dirty="0" err="1"/>
              <a:t>lh</a:t>
            </a:r>
            <a:r>
              <a:rPr lang="en-US" dirty="0"/>
              <a:t>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meas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thickness</a:t>
            </a:r>
            <a:r>
              <a:rPr lang="en-US" dirty="0"/>
              <a:t> 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parc</a:t>
            </a:r>
            <a:r>
              <a:rPr lang="en-US" dirty="0"/>
              <a:t> </a:t>
            </a:r>
            <a:r>
              <a:rPr lang="en-US" dirty="0" err="1"/>
              <a:t>aparc</a:t>
            </a:r>
            <a:endParaRPr lang="en-US" dirty="0"/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tablefile</a:t>
            </a:r>
            <a:r>
              <a:rPr lang="en-US" dirty="0"/>
              <a:t>  </a:t>
            </a:r>
            <a:r>
              <a:rPr lang="en-US" dirty="0" err="1"/>
              <a:t>aparc_lh_</a:t>
            </a:r>
            <a:r>
              <a:rPr lang="en-US" dirty="0" err="1">
                <a:solidFill>
                  <a:srgbClr val="FF0000"/>
                </a:solidFill>
              </a:rPr>
              <a:t>thickness</a:t>
            </a:r>
            <a:r>
              <a:rPr lang="en-US" dirty="0" err="1"/>
              <a:t>_table.txt</a:t>
            </a:r>
            <a:endParaRPr lang="en-US" dirty="0"/>
          </a:p>
          <a:p>
            <a:pPr marL="187847" indent="-187847">
              <a:spcBef>
                <a:spcPct val="0"/>
              </a:spcBef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977280" y="3578528"/>
            <a:ext cx="53802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Desikan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Killiany</a:t>
            </a:r>
            <a:r>
              <a:rPr lang="en-US" sz="2000" dirty="0">
                <a:solidFill>
                  <a:srgbClr val="000000"/>
                </a:solidFill>
              </a:rPr>
              <a:t> Atlas: 	--</a:t>
            </a:r>
            <a:r>
              <a:rPr lang="en-US" sz="2000" dirty="0" err="1">
                <a:solidFill>
                  <a:srgbClr val="000000"/>
                </a:solidFill>
              </a:rPr>
              <a:t>parc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aparc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Destrieux</a:t>
            </a:r>
            <a:r>
              <a:rPr lang="en-US" sz="2000" dirty="0">
                <a:solidFill>
                  <a:srgbClr val="000000"/>
                </a:solidFill>
              </a:rPr>
              <a:t> Atlas: 		--</a:t>
            </a:r>
            <a:r>
              <a:rPr lang="en-US" sz="2000" dirty="0" err="1">
                <a:solidFill>
                  <a:srgbClr val="000000"/>
                </a:solidFill>
              </a:rPr>
              <a:t>parc</a:t>
            </a:r>
            <a:r>
              <a:rPr lang="en-US" sz="2000" dirty="0">
                <a:solidFill>
                  <a:srgbClr val="000000"/>
                </a:solidFill>
              </a:rPr>
              <a:t> aparc.a2009s</a:t>
            </a:r>
          </a:p>
        </p:txBody>
      </p:sp>
      <p:pic>
        <p:nvPicPr>
          <p:cNvPr id="36871" name="Picture 5" descr="adni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17262" r="7004" b="3374"/>
          <a:stretch>
            <a:fillRect/>
          </a:stretch>
        </p:blipFill>
        <p:spPr bwMode="auto">
          <a:xfrm>
            <a:off x="5461000" y="1333500"/>
            <a:ext cx="2603500" cy="153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6" descr="l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31" y="3067577"/>
            <a:ext cx="1581108" cy="9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 descr="be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25835" r="10527" b="33466"/>
          <a:stretch>
            <a:fillRect/>
          </a:stretch>
        </p:blipFill>
        <p:spPr bwMode="auto">
          <a:xfrm>
            <a:off x="6491066" y="4031034"/>
            <a:ext cx="1519273" cy="89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4305"/>
      </p:ext>
    </p:extLst>
  </p:cSld>
  <p:clrMapOvr>
    <a:masterClrMapping/>
  </p:clrMapOvr>
  <p:transition xmlns:p14="http://schemas.microsoft.com/office/powerpoint/2010/main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714" y="254000"/>
            <a:ext cx="7620000" cy="952500"/>
          </a:xfrm>
        </p:spPr>
        <p:txBody>
          <a:bodyPr/>
          <a:lstStyle/>
          <a:p>
            <a:pPr eaLnBrk="1" hangingPunct="1"/>
            <a:r>
              <a:rPr lang="en-US" sz="3333" dirty="0"/>
              <a:t>Extract table of surface area of all cortical structures for all subjects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1016000" y="1524000"/>
            <a:ext cx="7048500" cy="3746500"/>
          </a:xfrm>
          <a:noFill/>
        </p:spPr>
        <p:txBody>
          <a:bodyPr/>
          <a:lstStyle/>
          <a:p>
            <a:pPr marL="187847" indent="-187847">
              <a:spcBef>
                <a:spcPct val="0"/>
              </a:spcBef>
              <a:buNone/>
            </a:pPr>
            <a:r>
              <a:rPr lang="en-US" dirty="0">
                <a:solidFill>
                  <a:srgbClr val="262626"/>
                </a:solidFill>
              </a:rPr>
              <a:t>aparcstats2table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--subjects 001 002 003 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--hemi </a:t>
            </a:r>
            <a:r>
              <a:rPr lang="en-US" dirty="0" err="1"/>
              <a:t>lh</a:t>
            </a:r>
            <a:r>
              <a:rPr lang="en-US" dirty="0"/>
              <a:t>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meas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area</a:t>
            </a:r>
            <a:r>
              <a:rPr lang="en-US" dirty="0"/>
              <a:t> 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parc</a:t>
            </a:r>
            <a:r>
              <a:rPr lang="en-US" dirty="0"/>
              <a:t>=</a:t>
            </a:r>
            <a:r>
              <a:rPr lang="en-US" dirty="0" err="1"/>
              <a:t>aparc</a:t>
            </a:r>
            <a:endParaRPr lang="en-US" dirty="0"/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tablefile</a:t>
            </a:r>
            <a:r>
              <a:rPr lang="en-US" dirty="0"/>
              <a:t>  </a:t>
            </a:r>
            <a:r>
              <a:rPr lang="en-US" dirty="0" err="1"/>
              <a:t>aparc_lh_</a:t>
            </a:r>
            <a:r>
              <a:rPr lang="en-US" dirty="0" err="1">
                <a:solidFill>
                  <a:srgbClr val="FF0000"/>
                </a:solidFill>
              </a:rPr>
              <a:t>area</a:t>
            </a:r>
            <a:r>
              <a:rPr lang="en-US" dirty="0" err="1"/>
              <a:t>_table.txt</a:t>
            </a:r>
            <a:endParaRPr lang="en-US" dirty="0"/>
          </a:p>
          <a:p>
            <a:pPr marL="187847" indent="-187847">
              <a:spcBef>
                <a:spcPct val="0"/>
              </a:spcBef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7894" name="Picture 6" descr="adni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19048" r="7719" b="4762"/>
          <a:stretch>
            <a:fillRect/>
          </a:stretch>
        </p:blipFill>
        <p:spPr bwMode="auto">
          <a:xfrm>
            <a:off x="5080000" y="1397000"/>
            <a:ext cx="304667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l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72" y="3873500"/>
            <a:ext cx="2153641" cy="13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be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25835" r="10527" b="33466"/>
          <a:stretch>
            <a:fillRect/>
          </a:stretch>
        </p:blipFill>
        <p:spPr bwMode="auto">
          <a:xfrm>
            <a:off x="4809812" y="3873501"/>
            <a:ext cx="2112173" cy="125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06668"/>
      </p:ext>
    </p:extLst>
  </p:cSld>
  <p:clrMapOvr>
    <a:masterClrMapping/>
  </p:clrMapOvr>
  <p:transition xmlns:p14="http://schemas.microsoft.com/office/powerpoint/2010/main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90500"/>
            <a:ext cx="7429500" cy="1164836"/>
          </a:xfrm>
        </p:spPr>
        <p:txBody>
          <a:bodyPr/>
          <a:lstStyle/>
          <a:p>
            <a:pPr eaLnBrk="1" hangingPunct="1"/>
            <a:r>
              <a:rPr lang="en-US" sz="3333" dirty="0"/>
              <a:t>Extract table of GM volume of </a:t>
            </a:r>
            <a:r>
              <a:rPr lang="en-US" sz="3333" u="sng" dirty="0"/>
              <a:t>cortical</a:t>
            </a:r>
            <a:r>
              <a:rPr lang="en-US" sz="3333" dirty="0"/>
              <a:t> structures for all subjects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1016000" y="1968500"/>
            <a:ext cx="7048500" cy="3302000"/>
          </a:xfrm>
          <a:noFill/>
        </p:spPr>
        <p:txBody>
          <a:bodyPr/>
          <a:lstStyle/>
          <a:p>
            <a:pPr marL="187847" indent="-187847">
              <a:spcBef>
                <a:spcPct val="0"/>
              </a:spcBef>
              <a:buNone/>
            </a:pPr>
            <a:r>
              <a:rPr lang="en-US" dirty="0">
                <a:solidFill>
                  <a:srgbClr val="262626"/>
                </a:solidFill>
              </a:rPr>
              <a:t>aparcstats2table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--subjects 001 002 003 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--hemi </a:t>
            </a:r>
            <a:r>
              <a:rPr lang="en-US" dirty="0" err="1"/>
              <a:t>lh</a:t>
            </a:r>
            <a:r>
              <a:rPr lang="en-US" dirty="0"/>
              <a:t>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meas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volume</a:t>
            </a:r>
            <a:r>
              <a:rPr lang="en-US" dirty="0"/>
              <a:t> 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parc</a:t>
            </a:r>
            <a:r>
              <a:rPr lang="en-US" dirty="0"/>
              <a:t>=</a:t>
            </a:r>
            <a:r>
              <a:rPr lang="en-US" dirty="0" err="1"/>
              <a:t>aparc</a:t>
            </a:r>
            <a:endParaRPr lang="en-US" dirty="0"/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tablefile</a:t>
            </a:r>
            <a:r>
              <a:rPr lang="en-US" dirty="0"/>
              <a:t>  </a:t>
            </a:r>
            <a:r>
              <a:rPr lang="en-US" dirty="0" err="1"/>
              <a:t>aparc_lh_</a:t>
            </a:r>
            <a:r>
              <a:rPr lang="en-US" dirty="0" err="1">
                <a:solidFill>
                  <a:srgbClr val="FF0000"/>
                </a:solidFill>
              </a:rPr>
              <a:t>volume</a:t>
            </a:r>
            <a:r>
              <a:rPr lang="en-US" dirty="0" err="1"/>
              <a:t>_table.txt</a:t>
            </a:r>
            <a:endParaRPr lang="en-US" dirty="0"/>
          </a:p>
          <a:p>
            <a:pPr marL="187847" indent="-187847">
              <a:spcBef>
                <a:spcPct val="0"/>
              </a:spcBef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1549030" y="4249372"/>
            <a:ext cx="6013979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 that the volume of cortical ROIs is extracted with aparcstats2table whereas the volume of subcortical structures is extracted with asegstats2table.</a:t>
            </a:r>
          </a:p>
        </p:txBody>
      </p:sp>
      <p:pic>
        <p:nvPicPr>
          <p:cNvPr id="38919" name="Picture 6" descr="l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51" y="1968500"/>
            <a:ext cx="18150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7" descr="be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25835" r="10527" b="33466"/>
          <a:stretch>
            <a:fillRect/>
          </a:stretch>
        </p:blipFill>
        <p:spPr bwMode="auto">
          <a:xfrm>
            <a:off x="6066798" y="3111500"/>
            <a:ext cx="1616703" cy="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3595"/>
      </p:ext>
    </p:extLst>
  </p:cSld>
  <p:clrMapOvr>
    <a:masterClrMapping/>
  </p:clrMapOvr>
  <p:transition xmlns:p14="http://schemas.microsoft.com/office/powerpoint/2010/main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0" y="127000"/>
            <a:ext cx="60325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Importing Table Files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>
          <a:xfrm>
            <a:off x="445912" y="1423810"/>
            <a:ext cx="2331156" cy="200801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SPSS,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oocalc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matlab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</a:t>
            </a:r>
          </a:p>
          <a:p>
            <a:pPr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Choose: Delimited by spaces</a:t>
            </a:r>
          </a:p>
        </p:txBody>
      </p:sp>
      <p:pic>
        <p:nvPicPr>
          <p:cNvPr id="39942" name="Picture 6" descr="spreadsh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76" y="1241774"/>
            <a:ext cx="5533136" cy="35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3182"/>
      </p:ext>
    </p:extLst>
  </p:cSld>
  <p:clrMapOvr>
    <a:masterClrMapping/>
  </p:clrMapOvr>
  <p:transition xmlns:p14="http://schemas.microsoft.com/office/powerpoint/2010/main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5565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GLM Analysis on Stats Files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904570" y="1397000"/>
            <a:ext cx="7472515" cy="383272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err="1">
                <a:solidFill>
                  <a:srgbClr val="404040"/>
                </a:solidFill>
              </a:rPr>
              <a:t>mri_glmfit</a:t>
            </a:r>
            <a:r>
              <a:rPr lang="en-US" dirty="0">
                <a:solidFill>
                  <a:srgbClr val="404040"/>
                </a:solidFill>
              </a:rPr>
              <a:t> (used for image-based group analysis)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404040"/>
                </a:solidFill>
              </a:rPr>
              <a:t>Use </a:t>
            </a:r>
            <a:r>
              <a:rPr lang="ja-JP" altLang="en-US" dirty="0">
                <a:solidFill>
                  <a:srgbClr val="404040"/>
                </a:solidFill>
              </a:rPr>
              <a:t>“</a:t>
            </a:r>
            <a:r>
              <a:rPr lang="en-US" dirty="0">
                <a:solidFill>
                  <a:srgbClr val="404040"/>
                </a:solidFill>
              </a:rPr>
              <a:t>--table </a:t>
            </a:r>
            <a:r>
              <a:rPr lang="en-US" dirty="0" err="1">
                <a:solidFill>
                  <a:srgbClr val="404040"/>
                </a:solidFill>
              </a:rPr>
              <a:t>table.txt</a:t>
            </a:r>
            <a:r>
              <a:rPr lang="ja-JP" altLang="en-US" dirty="0">
                <a:solidFill>
                  <a:srgbClr val="404040"/>
                </a:solidFill>
              </a:rPr>
              <a:t>”</a:t>
            </a:r>
            <a:r>
              <a:rPr lang="en-US" dirty="0">
                <a:solidFill>
                  <a:srgbClr val="404040"/>
                </a:solidFill>
              </a:rPr>
              <a:t> instead of  </a:t>
            </a:r>
            <a:r>
              <a:rPr lang="ja-JP" altLang="en-US" dirty="0">
                <a:solidFill>
                  <a:srgbClr val="404040"/>
                </a:solidFill>
              </a:rPr>
              <a:t>“</a:t>
            </a:r>
            <a:r>
              <a:rPr lang="en-US" dirty="0">
                <a:solidFill>
                  <a:srgbClr val="404040"/>
                </a:solidFill>
              </a:rPr>
              <a:t>--y</a:t>
            </a:r>
            <a:r>
              <a:rPr lang="ja-JP" altLang="en-US" dirty="0">
                <a:solidFill>
                  <a:srgbClr val="404040"/>
                </a:solidFill>
              </a:rPr>
              <a:t>”</a:t>
            </a:r>
            <a:r>
              <a:rPr lang="en-US" dirty="0">
                <a:solidFill>
                  <a:srgbClr val="404040"/>
                </a:solidFill>
              </a:rPr>
              <a:t> to specify the input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>
                <a:solidFill>
                  <a:srgbClr val="404040"/>
                </a:solidFill>
              </a:rPr>
              <a:t>Eg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ja-JP" altLang="en-US" dirty="0">
                <a:solidFill>
                  <a:srgbClr val="404040"/>
                </a:solidFill>
              </a:rPr>
              <a:t>“</a:t>
            </a:r>
            <a:r>
              <a:rPr lang="en-US" dirty="0" err="1">
                <a:solidFill>
                  <a:srgbClr val="404040"/>
                </a:solidFill>
              </a:rPr>
              <a:t>mri_glmfit</a:t>
            </a:r>
            <a:r>
              <a:rPr lang="en-US" dirty="0">
                <a:solidFill>
                  <a:srgbClr val="404040"/>
                </a:solidFill>
              </a:rPr>
              <a:t> --table </a:t>
            </a:r>
            <a:r>
              <a:rPr lang="en-US" dirty="0" err="1">
                <a:solidFill>
                  <a:srgbClr val="404040"/>
                </a:solidFill>
              </a:rPr>
              <a:t>aparc_lh_vol_stats.txt</a:t>
            </a:r>
            <a:r>
              <a:rPr lang="en-US" dirty="0">
                <a:solidFill>
                  <a:srgbClr val="404040"/>
                </a:solidFill>
              </a:rPr>
              <a:t> …</a:t>
            </a:r>
            <a:r>
              <a:rPr lang="ja-JP" altLang="en-US" dirty="0">
                <a:solidFill>
                  <a:srgbClr val="404040"/>
                </a:solidFill>
              </a:rPr>
              <a:t>”</a:t>
            </a:r>
            <a:endParaRPr lang="en-US" dirty="0">
              <a:solidFill>
                <a:srgbClr val="40404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404040"/>
                </a:solidFill>
              </a:rPr>
              <a:t>The rest of the command-line is the same as you would use for a group study (e.g., FSGD file and contrasts).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404040"/>
                </a:solidFill>
              </a:rPr>
              <a:t>Output is text file </a:t>
            </a:r>
            <a:r>
              <a:rPr lang="en-US" dirty="0" err="1">
                <a:solidFill>
                  <a:srgbClr val="404040"/>
                </a:solidFill>
              </a:rPr>
              <a:t>sig.table.dat</a:t>
            </a:r>
            <a:r>
              <a:rPr lang="en-US" dirty="0">
                <a:solidFill>
                  <a:srgbClr val="404040"/>
                </a:solidFill>
              </a:rPr>
              <a:t> that lists the significances   (-log10(p)) for each ROI and contrast.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54759"/>
      </p:ext>
    </p:extLst>
  </p:cSld>
  <p:clrMapOvr>
    <a:masterClrMapping/>
  </p:clrMapOvr>
  <p:transition xmlns:p14="http://schemas.microsoft.com/office/powerpoint/2010/main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127000"/>
            <a:ext cx="6985000" cy="825500"/>
          </a:xfrm>
        </p:spPr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>
          <a:xfrm>
            <a:off x="790222" y="1206500"/>
            <a:ext cx="7738533" cy="3746500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ROIs are individualized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Subcortical and WM ROIs (Volume)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Surface ROIs (Volume, Area, Thickness)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DejaVu Sans" charset="0"/>
              </a:rPr>
              <a:t>http://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DejaVu Sans" charset="0"/>
              </a:rPr>
              <a:t>freesurfer.net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DejaVu Sans" charset="0"/>
              </a:rPr>
              <a:t>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DejaVu Sans" charset="0"/>
              </a:rPr>
              <a:t>fswiki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DejaVu Sans" charset="0"/>
              </a:rPr>
              <a:t>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DejaVu Sans" charset="0"/>
              </a:rPr>
              <a:t>MorphometryStats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DejaVu Sans" charset="0"/>
            </a:endParaRP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Segmentation vs. Annotation vs. Label File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Extract to table (asegstats2table, aparcstats2table)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we can do Multimodal Applications</a:t>
            </a:r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452284" y="190500"/>
            <a:ext cx="8219768" cy="5016500"/>
          </a:xfrm>
          <a:prstGeom prst="rect">
            <a:avLst/>
          </a:prstGeom>
          <a:noFill/>
          <a:ln w="76200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43621"/>
      </p:ext>
    </p:extLst>
  </p:cSld>
  <p:clrMapOvr>
    <a:masterClrMapping/>
  </p:clrMapOvr>
  <p:transition xmlns:p14="http://schemas.microsoft.com/office/powerpoint/2010/main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952500"/>
          </a:xfrm>
        </p:spPr>
        <p:txBody>
          <a:bodyPr/>
          <a:lstStyle/>
          <a:p>
            <a:pPr eaLnBrk="1" hangingPunct="1"/>
            <a:r>
              <a:rPr lang="en-US" dirty="0"/>
              <a:t>Tutorial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>
          <a:xfrm>
            <a:off x="1562238" y="1206500"/>
            <a:ext cx="6692762" cy="393700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333" dirty="0">
                <a:solidFill>
                  <a:srgbClr val="404040"/>
                </a:solidFill>
              </a:rPr>
              <a:t>Load and Inspect:</a:t>
            </a:r>
          </a:p>
          <a:p>
            <a:pPr lvl="1" eaLnBrk="1" hangingPunct="1"/>
            <a:r>
              <a:rPr lang="en-US" sz="2333" dirty="0" err="1">
                <a:solidFill>
                  <a:srgbClr val="404040"/>
                </a:solidFill>
                <a:ea typeface="ＭＳ Ｐゴシック" charset="0"/>
              </a:rPr>
              <a:t>aparc+aseg.mgz</a:t>
            </a:r>
            <a:r>
              <a:rPr lang="en-US" sz="2333" dirty="0">
                <a:solidFill>
                  <a:srgbClr val="404040"/>
                </a:solidFill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sz="2333" dirty="0" err="1">
                <a:solidFill>
                  <a:srgbClr val="404040"/>
                </a:solidFill>
                <a:ea typeface="ＭＳ Ｐゴシック" charset="0"/>
              </a:rPr>
              <a:t>aparc.annot</a:t>
            </a:r>
            <a:r>
              <a:rPr lang="en-US" sz="2333" dirty="0">
                <a:solidFill>
                  <a:srgbClr val="404040"/>
                </a:solidFill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sz="2333" dirty="0" err="1">
                <a:solidFill>
                  <a:srgbClr val="404040"/>
                </a:solidFill>
                <a:ea typeface="ＭＳ Ｐゴシック" charset="0"/>
              </a:rPr>
              <a:t>FreeSurferColorLUT.txt</a:t>
            </a:r>
            <a:endParaRPr lang="en-US" sz="2333" dirty="0">
              <a:solidFill>
                <a:srgbClr val="404040"/>
              </a:solidFill>
              <a:ea typeface="ＭＳ Ｐゴシック" charset="0"/>
            </a:endParaRPr>
          </a:p>
          <a:p>
            <a:pPr>
              <a:spcBef>
                <a:spcPts val="500"/>
              </a:spcBef>
            </a:pPr>
            <a:r>
              <a:rPr lang="en-US" sz="2333" dirty="0" smtClean="0">
                <a:solidFill>
                  <a:srgbClr val="404040"/>
                </a:solidFill>
              </a:rPr>
              <a:t>Map label files</a:t>
            </a:r>
          </a:p>
          <a:p>
            <a:pPr>
              <a:spcBef>
                <a:spcPts val="500"/>
              </a:spcBef>
            </a:pPr>
            <a:r>
              <a:rPr lang="en-US" sz="2333" dirty="0" smtClean="0">
                <a:solidFill>
                  <a:srgbClr val="404040"/>
                </a:solidFill>
              </a:rPr>
              <a:t>View </a:t>
            </a:r>
            <a:r>
              <a:rPr lang="en-US" sz="2333" dirty="0">
                <a:solidFill>
                  <a:srgbClr val="404040"/>
                </a:solidFill>
              </a:rPr>
              <a:t>Individual Stats Files</a:t>
            </a:r>
          </a:p>
          <a:p>
            <a:pPr>
              <a:spcBef>
                <a:spcPts val="500"/>
              </a:spcBef>
            </a:pPr>
            <a:r>
              <a:rPr lang="en-US" sz="2333" dirty="0">
                <a:solidFill>
                  <a:srgbClr val="404040"/>
                </a:solidFill>
              </a:rPr>
              <a:t>Group Table</a:t>
            </a:r>
          </a:p>
          <a:p>
            <a:pPr lvl="1" eaLnBrk="1" hangingPunct="1"/>
            <a:r>
              <a:rPr lang="en-US" sz="2333" dirty="0">
                <a:solidFill>
                  <a:srgbClr val="404040"/>
                </a:solidFill>
                <a:ea typeface="ＭＳ Ｐゴシック" charset="0"/>
              </a:rPr>
              <a:t>Create</a:t>
            </a:r>
          </a:p>
          <a:p>
            <a:pPr lvl="1" eaLnBrk="1" hangingPunct="1"/>
            <a:r>
              <a:rPr lang="en-US" sz="2333" dirty="0">
                <a:solidFill>
                  <a:srgbClr val="404040"/>
                </a:solidFill>
                <a:ea typeface="ＭＳ Ｐゴシック" charset="0"/>
              </a:rPr>
              <a:t>Load into spreadsheet</a:t>
            </a:r>
          </a:p>
          <a:p>
            <a:pPr lvl="1" eaLnBrk="1" hangingPunct="1">
              <a:spcBef>
                <a:spcPct val="0"/>
              </a:spcBef>
            </a:pPr>
            <a:endParaRPr lang="en-US" dirty="0">
              <a:solidFill>
                <a:srgbClr val="404040"/>
              </a:solidFill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5138"/>
      </p:ext>
    </p:extLst>
  </p:cSld>
  <p:clrMapOvr>
    <a:masterClrMapping/>
  </p:clrMapOvr>
  <p:transition xmlns:p14="http://schemas.microsoft.com/office/powerpoint/2010/main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End of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8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729" y="1132900"/>
            <a:ext cx="6701897" cy="2339342"/>
          </a:xfrm>
        </p:spPr>
        <p:txBody>
          <a:bodyPr/>
          <a:lstStyle/>
          <a:p>
            <a:r>
              <a:rPr lang="en-US" dirty="0"/>
              <a:t>SUBCORTICAL</a:t>
            </a:r>
            <a:br>
              <a:rPr lang="en-US" dirty="0"/>
            </a:br>
            <a:r>
              <a:rPr lang="en-US" dirty="0"/>
              <a:t>AUTOMATIC</a:t>
            </a:r>
            <a:br>
              <a:rPr lang="en-US" dirty="0"/>
            </a:br>
            <a:r>
              <a:rPr lang="en-US" dirty="0"/>
              <a:t>SEGMENTATION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aseg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6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729" y="89647"/>
            <a:ext cx="6701897" cy="906432"/>
          </a:xfrm>
        </p:spPr>
        <p:txBody>
          <a:bodyPr/>
          <a:lstStyle/>
          <a:p>
            <a:r>
              <a:rPr lang="en-US" sz="3667" dirty="0"/>
              <a:t>ROI Volume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050" y="1429705"/>
            <a:ext cx="4037075" cy="7125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Lateral Ventricular Volume (left)(Percent of Intracranial Volume)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008529" y="1029518"/>
            <a:ext cx="2032000" cy="3724088"/>
            <a:chOff x="864" y="1152"/>
            <a:chExt cx="1380" cy="2640"/>
          </a:xfrm>
        </p:grpSpPr>
        <p:pic>
          <p:nvPicPr>
            <p:cNvPr id="5" name="Picture 14" descr="fisch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2" t="7698" r="47643" b="9283"/>
            <a:stretch>
              <a:fillRect/>
            </a:stretch>
          </p:blipFill>
          <p:spPr bwMode="auto">
            <a:xfrm>
              <a:off x="864" y="1152"/>
              <a:ext cx="1380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2236" y="1244"/>
              <a:ext cx="0" cy="24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38500" y="2172518"/>
            <a:ext cx="105509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Healthy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238500" y="3315518"/>
            <a:ext cx="162608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Probable AD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238500" y="2553518"/>
            <a:ext cx="208922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99FF"/>
                </a:solidFill>
                <a:latin typeface="Arial" charset="0"/>
              </a:rPr>
              <a:t>Did NOT convert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238500" y="2934518"/>
            <a:ext cx="148149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CC00"/>
                </a:solidFill>
                <a:latin typeface="Arial" charset="0"/>
              </a:rPr>
              <a:t>Did convert</a:t>
            </a:r>
          </a:p>
        </p:txBody>
      </p:sp>
      <p:pic>
        <p:nvPicPr>
          <p:cNvPr id="11" name="Picture 8" descr="ects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13309" r="18462" b="35490"/>
          <a:stretch>
            <a:fillRect/>
          </a:stretch>
        </p:blipFill>
        <p:spPr bwMode="auto">
          <a:xfrm>
            <a:off x="4262437" y="3844120"/>
            <a:ext cx="1675902" cy="14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ects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13309" r="9230" b="35490"/>
          <a:stretch>
            <a:fillRect/>
          </a:stretch>
        </p:blipFill>
        <p:spPr bwMode="auto">
          <a:xfrm>
            <a:off x="5944682" y="3861678"/>
            <a:ext cx="2167443" cy="14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5194546" y="2043894"/>
            <a:ext cx="1028451" cy="2335648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222997" y="2043894"/>
            <a:ext cx="913905" cy="2335648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53781" y="5233635"/>
            <a:ext cx="25403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Fischl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et al, 2002, Neuron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0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-190500"/>
            <a:ext cx="6032500" cy="952500"/>
          </a:xfrm>
        </p:spPr>
        <p:txBody>
          <a:bodyPr/>
          <a:lstStyle/>
          <a:p>
            <a:pPr eaLnBrk="1" hangingPunct="1"/>
            <a:r>
              <a:rPr lang="en-US" dirty="0"/>
              <a:t>Segmentation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027288"/>
            <a:ext cx="7239000" cy="4179711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dirty="0">
                <a:solidFill>
                  <a:srgbClr val="404040"/>
                </a:solidFill>
              </a:rPr>
              <a:t>Volume-style format (</a:t>
            </a:r>
            <a:r>
              <a:rPr lang="en-US" sz="1800" u="sng" dirty="0" err="1">
                <a:solidFill>
                  <a:srgbClr val="404040"/>
                </a:solidFill>
              </a:rPr>
              <a:t>mgz</a:t>
            </a:r>
            <a:r>
              <a:rPr lang="en-US" sz="1800" dirty="0">
                <a:solidFill>
                  <a:srgbClr val="404040"/>
                </a:solidFill>
              </a:rPr>
              <a:t>, </a:t>
            </a:r>
            <a:r>
              <a:rPr lang="en-US" sz="1800" dirty="0" err="1">
                <a:solidFill>
                  <a:srgbClr val="404040"/>
                </a:solidFill>
              </a:rPr>
              <a:t>nii</a:t>
            </a:r>
            <a:r>
              <a:rPr lang="en-US" sz="1800" dirty="0">
                <a:solidFill>
                  <a:srgbClr val="404040"/>
                </a:solidFill>
              </a:rPr>
              <a:t>, </a:t>
            </a:r>
            <a:r>
              <a:rPr lang="en-US" sz="1800" dirty="0" err="1">
                <a:solidFill>
                  <a:srgbClr val="404040"/>
                </a:solidFill>
              </a:rPr>
              <a:t>nii.gz</a:t>
            </a:r>
            <a:r>
              <a:rPr lang="en-US" sz="1800" dirty="0">
                <a:solidFill>
                  <a:srgbClr val="404040"/>
                </a:solidFill>
              </a:rPr>
              <a:t>)</a:t>
            </a:r>
          </a:p>
          <a:p>
            <a:pPr eaLnBrk="1" hangingPunct="1"/>
            <a:r>
              <a:rPr lang="en-US" sz="1800" dirty="0">
                <a:solidFill>
                  <a:srgbClr val="404040"/>
                </a:solidFill>
              </a:rPr>
              <a:t>Each voxel has one index (number ID)</a:t>
            </a:r>
          </a:p>
          <a:p>
            <a:pPr eaLnBrk="1" hangingPunct="1"/>
            <a:r>
              <a:rPr lang="en-US" sz="1800" dirty="0">
                <a:solidFill>
                  <a:srgbClr val="404040"/>
                </a:solidFill>
              </a:rPr>
              <a:t>All voxels in the brain are labeled</a:t>
            </a:r>
          </a:p>
          <a:p>
            <a:pPr eaLnBrk="1" hangingPunct="1"/>
            <a:r>
              <a:rPr lang="en-US" sz="1800" dirty="0">
                <a:solidFill>
                  <a:srgbClr val="404040"/>
                </a:solidFill>
              </a:rPr>
              <a:t>Index List found in color lookup table (LUT)</a:t>
            </a:r>
          </a:p>
          <a:p>
            <a:pPr lvl="1" eaLnBrk="1" hangingPunct="1"/>
            <a:r>
              <a:rPr lang="en-US" sz="14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$FREESUFER_HOME/</a:t>
            </a:r>
            <a:r>
              <a:rPr lang="en-US" sz="1400" dirty="0" err="1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FreeSurferColorLUT.txt</a:t>
            </a:r>
            <a:endParaRPr lang="en-US" sz="1400" dirty="0">
              <a:solidFill>
                <a:srgbClr val="40404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1" eaLnBrk="1" hangingPunct="1">
              <a:buFontTx/>
              <a:buNone/>
            </a:pPr>
            <a:r>
              <a:rPr lang="en-US" sz="14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     17  Left-Hippocampus    220  216  20    0</a:t>
            </a:r>
          </a:p>
          <a:p>
            <a:pPr lvl="1" eaLnBrk="1" hangingPunct="1">
              <a:buFontTx/>
              <a:buNone/>
            </a:pPr>
            <a:r>
              <a:rPr lang="en-US" sz="14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	Index = 17</a:t>
            </a:r>
          </a:p>
          <a:p>
            <a:pPr lvl="1" eaLnBrk="1" hangingPunct="1">
              <a:buFontTx/>
              <a:buNone/>
            </a:pPr>
            <a:r>
              <a:rPr lang="en-US" sz="14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	Name = Left-Hippocampus</a:t>
            </a:r>
          </a:p>
          <a:p>
            <a:pPr lvl="1" eaLnBrk="1" hangingPunct="1">
              <a:buFontTx/>
              <a:buNone/>
            </a:pPr>
            <a:r>
              <a:rPr lang="en-US" sz="14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	Red=220, Green=216, Blue=20 (out of 255)</a:t>
            </a:r>
          </a:p>
          <a:p>
            <a:pPr lvl="1" eaLnBrk="1" hangingPunct="1">
              <a:buFontTx/>
              <a:buNone/>
            </a:pPr>
            <a:r>
              <a:rPr lang="en-US" sz="14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      alpha = 0 (not really used)</a:t>
            </a:r>
          </a:p>
          <a:p>
            <a:pPr eaLnBrk="1" hangingPunct="1"/>
            <a:r>
              <a:rPr lang="en-US" sz="1800" dirty="0" err="1">
                <a:solidFill>
                  <a:srgbClr val="404040"/>
                </a:solidFill>
              </a:rPr>
              <a:t>aseg.mgz</a:t>
            </a:r>
            <a:r>
              <a:rPr lang="en-US" sz="1800" dirty="0">
                <a:solidFill>
                  <a:srgbClr val="404040"/>
                </a:solidFill>
              </a:rPr>
              <a:t>, </a:t>
            </a:r>
            <a:r>
              <a:rPr lang="en-US" sz="1800" dirty="0" err="1">
                <a:solidFill>
                  <a:srgbClr val="404040"/>
                </a:solidFill>
              </a:rPr>
              <a:t>aparc+aseg.mgz</a:t>
            </a:r>
            <a:r>
              <a:rPr lang="en-US" sz="1800" dirty="0">
                <a:solidFill>
                  <a:srgbClr val="404040"/>
                </a:solidFill>
              </a:rPr>
              <a:t>, </a:t>
            </a:r>
            <a:r>
              <a:rPr lang="en-US" sz="1800" dirty="0" err="1">
                <a:solidFill>
                  <a:srgbClr val="404040"/>
                </a:solidFill>
              </a:rPr>
              <a:t>wmparc.mgz</a:t>
            </a:r>
            <a:endParaRPr lang="en-US" sz="1800" dirty="0">
              <a:solidFill>
                <a:srgbClr val="404040"/>
              </a:solidFill>
            </a:endParaRPr>
          </a:p>
        </p:txBody>
      </p:sp>
      <p:grpSp>
        <p:nvGrpSpPr>
          <p:cNvPr id="46087" name="Group 9"/>
          <p:cNvGrpSpPr>
            <a:grpSpLocks/>
          </p:cNvGrpSpPr>
          <p:nvPr/>
        </p:nvGrpSpPr>
        <p:grpSpPr bwMode="auto">
          <a:xfrm>
            <a:off x="5249590" y="2540000"/>
            <a:ext cx="3016250" cy="2095500"/>
            <a:chOff x="3192" y="720"/>
            <a:chExt cx="2280" cy="1584"/>
          </a:xfrm>
        </p:grpSpPr>
        <p:graphicFrame>
          <p:nvGraphicFramePr>
            <p:cNvPr id="4608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2178713"/>
                </p:ext>
              </p:extLst>
            </p:nvPr>
          </p:nvGraphicFramePr>
          <p:xfrm>
            <a:off x="3888" y="720"/>
            <a:ext cx="1584" cy="1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0" name="Image" r:id="rId4" imgW="2287328" imgH="2287328" progId="Photoshop.Image.9">
                    <p:embed/>
                  </p:oleObj>
                </mc:Choice>
                <mc:Fallback>
                  <p:oleObj name="Image" r:id="rId4" imgW="2287328" imgH="2287328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720"/>
                          <a:ext cx="1584" cy="1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0" name="Line 8"/>
            <p:cNvSpPr>
              <a:spLocks noChangeShapeType="1"/>
            </p:cNvSpPr>
            <p:nvPr/>
          </p:nvSpPr>
          <p:spPr bwMode="auto">
            <a:xfrm>
              <a:off x="3192" y="1300"/>
              <a:ext cx="1368" cy="668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pic>
        <p:nvPicPr>
          <p:cNvPr id="46088" name="Picture 10" descr="be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t="24861" r="22308" b="29297"/>
          <a:stretch>
            <a:fillRect/>
          </a:stretch>
        </p:blipFill>
        <p:spPr bwMode="auto">
          <a:xfrm>
            <a:off x="7125230" y="1270000"/>
            <a:ext cx="1002770" cy="86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1" descr="be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23383" r="23846" b="32256"/>
          <a:stretch>
            <a:fillRect/>
          </a:stretch>
        </p:blipFill>
        <p:spPr bwMode="auto">
          <a:xfrm>
            <a:off x="7125230" y="317500"/>
            <a:ext cx="1002771" cy="85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97575"/>
      </p:ext>
    </p:extLst>
  </p:cSld>
  <p:clrMapOvr>
    <a:masterClrMapping/>
  </p:clrMapOvr>
  <p:transition xmlns:p14="http://schemas.microsoft.com/office/powerpoint/2010/main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825500"/>
          </a:xfrm>
        </p:spPr>
        <p:txBody>
          <a:bodyPr/>
          <a:lstStyle/>
          <a:p>
            <a:pPr eaLnBrk="1" hangingPunct="1"/>
            <a:r>
              <a:rPr lang="en-US" sz="3667" dirty="0"/>
              <a:t>Subcortical Segmentation (</a:t>
            </a:r>
            <a:r>
              <a:rPr lang="en-US" sz="3667" dirty="0" err="1"/>
              <a:t>aseg</a:t>
            </a:r>
            <a:r>
              <a:rPr lang="en-US" sz="3667" dirty="0"/>
              <a:t>)</a:t>
            </a:r>
          </a:p>
        </p:txBody>
      </p:sp>
      <p:grpSp>
        <p:nvGrpSpPr>
          <p:cNvPr id="21509" name="Group 3"/>
          <p:cNvGrpSpPr>
            <a:grpSpLocks/>
          </p:cNvGrpSpPr>
          <p:nvPr/>
        </p:nvGrpSpPr>
        <p:grpSpPr bwMode="auto">
          <a:xfrm>
            <a:off x="889000" y="825500"/>
            <a:ext cx="6314283" cy="3720042"/>
            <a:chOff x="1149" y="1104"/>
            <a:chExt cx="4773" cy="2812"/>
          </a:xfrm>
        </p:grpSpPr>
        <p:pic>
          <p:nvPicPr>
            <p:cNvPr id="21517" name="Picture 4" descr="as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1728"/>
              <a:ext cx="2205" cy="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Text Box 5"/>
            <p:cNvSpPr txBox="1">
              <a:spLocks noChangeArrowheads="1"/>
            </p:cNvSpPr>
            <p:nvPr/>
          </p:nvSpPr>
          <p:spPr bwMode="auto">
            <a:xfrm>
              <a:off x="1389" y="2640"/>
              <a:ext cx="890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Caudate</a:t>
              </a:r>
            </a:p>
          </p:txBody>
        </p:sp>
        <p:sp>
          <p:nvSpPr>
            <p:cNvPr id="21519" name="Text Box 6"/>
            <p:cNvSpPr txBox="1">
              <a:spLocks noChangeArrowheads="1"/>
            </p:cNvSpPr>
            <p:nvPr/>
          </p:nvSpPr>
          <p:spPr bwMode="auto">
            <a:xfrm>
              <a:off x="1293" y="3024"/>
              <a:ext cx="94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Pallidum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1520" name="Text Box 7"/>
            <p:cNvSpPr txBox="1">
              <a:spLocks noChangeArrowheads="1"/>
            </p:cNvSpPr>
            <p:nvPr/>
          </p:nvSpPr>
          <p:spPr bwMode="auto">
            <a:xfrm>
              <a:off x="4893" y="2688"/>
              <a:ext cx="95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Putamen</a:t>
              </a:r>
            </a:p>
          </p:txBody>
        </p:sp>
        <p:sp>
          <p:nvSpPr>
            <p:cNvPr id="21521" name="Text Box 8"/>
            <p:cNvSpPr txBox="1">
              <a:spLocks noChangeArrowheads="1"/>
            </p:cNvSpPr>
            <p:nvPr/>
          </p:nvSpPr>
          <p:spPr bwMode="auto">
            <a:xfrm>
              <a:off x="4845" y="3168"/>
              <a:ext cx="103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Amygdala</a:t>
              </a:r>
            </a:p>
          </p:txBody>
        </p:sp>
        <p:sp>
          <p:nvSpPr>
            <p:cNvPr id="21522" name="Text Box 9"/>
            <p:cNvSpPr txBox="1">
              <a:spLocks noChangeArrowheads="1"/>
            </p:cNvSpPr>
            <p:nvPr/>
          </p:nvSpPr>
          <p:spPr bwMode="auto">
            <a:xfrm>
              <a:off x="1149" y="3504"/>
              <a:ext cx="140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Hippocampus</a:t>
              </a:r>
            </a:p>
          </p:txBody>
        </p:sp>
        <p:sp>
          <p:nvSpPr>
            <p:cNvPr id="21523" name="Text Box 10"/>
            <p:cNvSpPr txBox="1">
              <a:spLocks noChangeArrowheads="1"/>
            </p:cNvSpPr>
            <p:nvPr/>
          </p:nvSpPr>
          <p:spPr bwMode="auto">
            <a:xfrm>
              <a:off x="3933" y="1344"/>
              <a:ext cx="1593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Lateral Ventricle</a:t>
              </a:r>
            </a:p>
          </p:txBody>
        </p:sp>
        <p:sp>
          <p:nvSpPr>
            <p:cNvPr id="21524" name="Text Box 11"/>
            <p:cNvSpPr txBox="1">
              <a:spLocks noChangeArrowheads="1"/>
            </p:cNvSpPr>
            <p:nvPr/>
          </p:nvSpPr>
          <p:spPr bwMode="auto">
            <a:xfrm>
              <a:off x="4893" y="2160"/>
              <a:ext cx="102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Thalamus</a:t>
              </a:r>
            </a:p>
          </p:txBody>
        </p:sp>
        <p:sp>
          <p:nvSpPr>
            <p:cNvPr id="21525" name="Line 12"/>
            <p:cNvSpPr>
              <a:spLocks noChangeShapeType="1"/>
            </p:cNvSpPr>
            <p:nvPr/>
          </p:nvSpPr>
          <p:spPr bwMode="auto">
            <a:xfrm>
              <a:off x="2253" y="2784"/>
              <a:ext cx="1104" cy="0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26" name="Line 13"/>
            <p:cNvSpPr>
              <a:spLocks noChangeShapeType="1"/>
            </p:cNvSpPr>
            <p:nvPr/>
          </p:nvSpPr>
          <p:spPr bwMode="auto">
            <a:xfrm flipV="1">
              <a:off x="4029" y="2832"/>
              <a:ext cx="864" cy="240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27" name="Line 14"/>
            <p:cNvSpPr>
              <a:spLocks noChangeShapeType="1"/>
            </p:cNvSpPr>
            <p:nvPr/>
          </p:nvSpPr>
          <p:spPr bwMode="auto">
            <a:xfrm flipV="1">
              <a:off x="3645" y="2304"/>
              <a:ext cx="1248" cy="720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28" name="Line 15"/>
            <p:cNvSpPr>
              <a:spLocks noChangeShapeType="1"/>
            </p:cNvSpPr>
            <p:nvPr/>
          </p:nvSpPr>
          <p:spPr bwMode="auto">
            <a:xfrm flipV="1">
              <a:off x="2205" y="3120"/>
              <a:ext cx="1056" cy="96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29" name="Line 16"/>
            <p:cNvSpPr>
              <a:spLocks noChangeShapeType="1"/>
            </p:cNvSpPr>
            <p:nvPr/>
          </p:nvSpPr>
          <p:spPr bwMode="auto">
            <a:xfrm flipV="1">
              <a:off x="2109" y="3408"/>
              <a:ext cx="1056" cy="144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30" name="Line 17"/>
            <p:cNvSpPr>
              <a:spLocks noChangeShapeType="1"/>
            </p:cNvSpPr>
            <p:nvPr/>
          </p:nvSpPr>
          <p:spPr bwMode="auto">
            <a:xfrm flipV="1">
              <a:off x="3837" y="3312"/>
              <a:ext cx="1008" cy="48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31" name="Line 18"/>
            <p:cNvSpPr>
              <a:spLocks noChangeShapeType="1"/>
            </p:cNvSpPr>
            <p:nvPr/>
          </p:nvSpPr>
          <p:spPr bwMode="auto">
            <a:xfrm flipH="1">
              <a:off x="3693" y="1632"/>
              <a:ext cx="912" cy="1152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32" name="Text Box 19"/>
            <p:cNvSpPr txBox="1">
              <a:spLocks noChangeArrowheads="1"/>
            </p:cNvSpPr>
            <p:nvPr/>
          </p:nvSpPr>
          <p:spPr bwMode="auto">
            <a:xfrm>
              <a:off x="1485" y="1248"/>
              <a:ext cx="130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White Matter</a:t>
              </a:r>
            </a:p>
          </p:txBody>
        </p:sp>
        <p:sp>
          <p:nvSpPr>
            <p:cNvPr id="21533" name="Text Box 20"/>
            <p:cNvSpPr txBox="1">
              <a:spLocks noChangeArrowheads="1"/>
            </p:cNvSpPr>
            <p:nvPr/>
          </p:nvSpPr>
          <p:spPr bwMode="auto">
            <a:xfrm>
              <a:off x="2877" y="1104"/>
              <a:ext cx="170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Cortex (not used)</a:t>
              </a:r>
            </a:p>
          </p:txBody>
        </p:sp>
        <p:sp>
          <p:nvSpPr>
            <p:cNvPr id="21534" name="Line 21"/>
            <p:cNvSpPr>
              <a:spLocks noChangeShapeType="1"/>
            </p:cNvSpPr>
            <p:nvPr/>
          </p:nvSpPr>
          <p:spPr bwMode="auto">
            <a:xfrm>
              <a:off x="2061" y="1584"/>
              <a:ext cx="1203" cy="1056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35" name="Line 22"/>
            <p:cNvSpPr>
              <a:spLocks noChangeShapeType="1"/>
            </p:cNvSpPr>
            <p:nvPr/>
          </p:nvSpPr>
          <p:spPr bwMode="auto">
            <a:xfrm>
              <a:off x="3357" y="1392"/>
              <a:ext cx="0" cy="720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6223000" y="1460500"/>
            <a:ext cx="20249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 Shown:</a:t>
            </a:r>
          </a:p>
          <a:p>
            <a:pPr eaLnBrk="1" hangingPunct="1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Nucleus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Accumbens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Cerebellum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7222738" y="3111500"/>
            <a:ext cx="90922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</a:t>
            </a:r>
          </a:p>
        </p:txBody>
      </p:sp>
      <p:sp>
        <p:nvSpPr>
          <p:cNvPr id="21513" name="Text Box 28"/>
          <p:cNvSpPr txBox="1">
            <a:spLocks noChangeArrowheads="1"/>
          </p:cNvSpPr>
          <p:nvPr/>
        </p:nvSpPr>
        <p:spPr bwMode="auto">
          <a:xfrm>
            <a:off x="7405300" y="3802063"/>
            <a:ext cx="53893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mri</a:t>
            </a:r>
          </a:p>
        </p:txBody>
      </p:sp>
      <p:cxnSp>
        <p:nvCxnSpPr>
          <p:cNvPr id="21514" name="AutoShape 29"/>
          <p:cNvCxnSpPr>
            <a:cxnSpLocks noChangeShapeType="1"/>
            <a:stCxn id="21512" idx="2"/>
            <a:endCxn id="21513" idx="0"/>
          </p:cNvCxnSpPr>
          <p:nvPr/>
        </p:nvCxnSpPr>
        <p:spPr bwMode="auto">
          <a:xfrm flipH="1">
            <a:off x="7674765" y="3511610"/>
            <a:ext cx="2585" cy="29045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Text Box 30"/>
          <p:cNvSpPr txBox="1">
            <a:spLocks noChangeArrowheads="1"/>
          </p:cNvSpPr>
          <p:nvPr/>
        </p:nvSpPr>
        <p:spPr bwMode="auto">
          <a:xfrm>
            <a:off x="7106321" y="4500563"/>
            <a:ext cx="114486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aseg.mgz</a:t>
            </a:r>
          </a:p>
        </p:txBody>
      </p:sp>
      <p:cxnSp>
        <p:nvCxnSpPr>
          <p:cNvPr id="21516" name="AutoShape 31"/>
          <p:cNvCxnSpPr>
            <a:cxnSpLocks noChangeShapeType="1"/>
            <a:stCxn id="21513" idx="2"/>
            <a:endCxn id="21515" idx="0"/>
          </p:cNvCxnSpPr>
          <p:nvPr/>
        </p:nvCxnSpPr>
        <p:spPr bwMode="auto">
          <a:xfrm>
            <a:off x="7674765" y="4202173"/>
            <a:ext cx="3989" cy="29839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813794" y="4998156"/>
            <a:ext cx="6958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404040"/>
                </a:solidFill>
              </a:rPr>
              <a:t>Whole Brain Segmentation: Automated Labeling of Neuroanatomical Structures in the Human Brain, </a:t>
            </a:r>
            <a:r>
              <a:rPr lang="en-US" sz="1500" dirty="0" err="1">
                <a:solidFill>
                  <a:srgbClr val="404040"/>
                </a:solidFill>
              </a:rPr>
              <a:t>Fischl</a:t>
            </a:r>
            <a:r>
              <a:rPr lang="en-US" sz="1500" dirty="0">
                <a:solidFill>
                  <a:srgbClr val="404040"/>
                </a:solidFill>
              </a:rPr>
              <a:t> et al. (2002). Neuron, 33:341-355.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755" y="293430"/>
            <a:ext cx="76200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Volumetric Segmentation</a:t>
            </a:r>
            <a:br>
              <a:rPr lang="en-US" sz="3667" dirty="0"/>
            </a:br>
            <a:r>
              <a:rPr lang="en-US" sz="3667" dirty="0"/>
              <a:t>Atlas Description</a:t>
            </a:r>
          </a:p>
        </p:txBody>
      </p:sp>
      <p:sp>
        <p:nvSpPr>
          <p:cNvPr id="23557" name="Rectangle 25"/>
          <p:cNvSpPr>
            <a:spLocks noChangeArrowheads="1"/>
          </p:cNvSpPr>
          <p:nvPr/>
        </p:nvSpPr>
        <p:spPr bwMode="auto">
          <a:xfrm>
            <a:off x="1714500" y="1352428"/>
            <a:ext cx="5524500" cy="362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39 Subjects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14 Male, 25 Female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Ages 18-87</a:t>
            </a:r>
          </a:p>
          <a:p>
            <a:pPr marL="619100" lvl="1" indent="-238115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404040"/>
                </a:solidFill>
              </a:rPr>
              <a:t>Young (18-22): 10</a:t>
            </a:r>
          </a:p>
          <a:p>
            <a:pPr marL="619100" lvl="1" indent="-238115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404040"/>
                </a:solidFill>
              </a:rPr>
              <a:t>Mid (40-60): 10</a:t>
            </a:r>
          </a:p>
          <a:p>
            <a:pPr marL="619100" lvl="1" indent="-238115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404040"/>
                </a:solidFill>
              </a:rPr>
              <a:t>Old Healthy (69+): 8</a:t>
            </a:r>
          </a:p>
          <a:p>
            <a:pPr marL="619100" lvl="1" indent="-238115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404040"/>
                </a:solidFill>
              </a:rPr>
              <a:t>Old Alzheimer's (68+): 11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Siemens 1.5T Vision (Wash U)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794" y="4998156"/>
            <a:ext cx="6958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Whole Brain Segmentation: Automated Labeling of Neuroanatomical Structures in the Human Brain,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Fischl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(2002). Neuron, 33:341-355.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8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-127000"/>
            <a:ext cx="6350000" cy="952500"/>
          </a:xfrm>
        </p:spPr>
        <p:txBody>
          <a:bodyPr/>
          <a:lstStyle/>
          <a:p>
            <a:pPr eaLnBrk="1" hangingPunct="1"/>
            <a:r>
              <a:rPr lang="en-US" sz="3667" dirty="0" err="1"/>
              <a:t>FreeSurfer</a:t>
            </a:r>
            <a:r>
              <a:rPr lang="en-US" sz="3667" dirty="0"/>
              <a:t> Stats Outputs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263991" y="1081583"/>
            <a:ext cx="1983235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SUBJECTS_DIR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2206981" y="1899146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subject1</a:t>
            </a:r>
          </a:p>
        </p:txBody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3794481" y="1899146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subject2</a:t>
            </a: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5445481" y="1899146"/>
            <a:ext cx="1358064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subject3 …</a:t>
            </a:r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2714981" y="2851646"/>
            <a:ext cx="538930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mri</a:t>
            </a: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3794481" y="2851646"/>
            <a:ext cx="681597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label</a:t>
            </a:r>
          </a:p>
        </p:txBody>
      </p:sp>
      <p:sp>
        <p:nvSpPr>
          <p:cNvPr id="51211" name="Text Box 9"/>
          <p:cNvSpPr txBox="1">
            <a:spLocks noChangeArrowheads="1"/>
          </p:cNvSpPr>
          <p:nvPr/>
        </p:nvSpPr>
        <p:spPr bwMode="auto">
          <a:xfrm>
            <a:off x="4873981" y="2851646"/>
            <a:ext cx="638316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stats</a:t>
            </a:r>
          </a:p>
        </p:txBody>
      </p:sp>
      <p:sp>
        <p:nvSpPr>
          <p:cNvPr id="51212" name="Text Box 10"/>
          <p:cNvSpPr txBox="1">
            <a:spLocks noChangeArrowheads="1"/>
          </p:cNvSpPr>
          <p:nvPr/>
        </p:nvSpPr>
        <p:spPr bwMode="auto">
          <a:xfrm>
            <a:off x="2515379" y="3737999"/>
            <a:ext cx="4283545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rgbClr val="404040"/>
                </a:solidFill>
              </a:rPr>
              <a:t>aseg.stats</a:t>
            </a:r>
            <a:r>
              <a:rPr lang="en-US" sz="2000" dirty="0">
                <a:solidFill>
                  <a:srgbClr val="404040"/>
                </a:solidFill>
              </a:rPr>
              <a:t> – subcortical volumetric stats</a:t>
            </a:r>
          </a:p>
        </p:txBody>
      </p:sp>
      <p:cxnSp>
        <p:nvCxnSpPr>
          <p:cNvPr id="51213" name="AutoShape 11"/>
          <p:cNvCxnSpPr>
            <a:cxnSpLocks noChangeShapeType="1"/>
            <a:stCxn id="51205" idx="2"/>
            <a:endCxn id="51206" idx="0"/>
          </p:cNvCxnSpPr>
          <p:nvPr/>
        </p:nvCxnSpPr>
        <p:spPr bwMode="auto">
          <a:xfrm flipH="1">
            <a:off x="2725713" y="1481693"/>
            <a:ext cx="1529896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4" name="AutoShape 12"/>
          <p:cNvCxnSpPr>
            <a:cxnSpLocks noChangeShapeType="1"/>
            <a:stCxn id="51205" idx="2"/>
            <a:endCxn id="51207" idx="0"/>
          </p:cNvCxnSpPr>
          <p:nvPr/>
        </p:nvCxnSpPr>
        <p:spPr bwMode="auto">
          <a:xfrm>
            <a:off x="4255609" y="1481693"/>
            <a:ext cx="57604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5" name="AutoShape 13"/>
          <p:cNvCxnSpPr>
            <a:cxnSpLocks noChangeShapeType="1"/>
            <a:stCxn id="51205" idx="2"/>
            <a:endCxn id="51208" idx="0"/>
          </p:cNvCxnSpPr>
          <p:nvPr/>
        </p:nvCxnSpPr>
        <p:spPr bwMode="auto">
          <a:xfrm>
            <a:off x="4255609" y="1481693"/>
            <a:ext cx="1868904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6" name="AutoShape 14"/>
          <p:cNvCxnSpPr>
            <a:cxnSpLocks noChangeShapeType="1"/>
            <a:stCxn id="51207" idx="2"/>
            <a:endCxn id="51209" idx="0"/>
          </p:cNvCxnSpPr>
          <p:nvPr/>
        </p:nvCxnSpPr>
        <p:spPr bwMode="auto">
          <a:xfrm flipH="1">
            <a:off x="2984446" y="2299256"/>
            <a:ext cx="1328767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7" name="AutoShape 15"/>
          <p:cNvCxnSpPr>
            <a:cxnSpLocks noChangeShapeType="1"/>
            <a:stCxn id="51207" idx="2"/>
            <a:endCxn id="51210" idx="0"/>
          </p:cNvCxnSpPr>
          <p:nvPr/>
        </p:nvCxnSpPr>
        <p:spPr bwMode="auto">
          <a:xfrm flipH="1">
            <a:off x="4135280" y="2299256"/>
            <a:ext cx="177933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8" name="AutoShape 16"/>
          <p:cNvCxnSpPr>
            <a:cxnSpLocks noChangeShapeType="1"/>
            <a:stCxn id="51207" idx="2"/>
            <a:endCxn id="51211" idx="0"/>
          </p:cNvCxnSpPr>
          <p:nvPr/>
        </p:nvCxnSpPr>
        <p:spPr bwMode="auto">
          <a:xfrm>
            <a:off x="4313213" y="2299256"/>
            <a:ext cx="879926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  <a:stCxn id="51211" idx="2"/>
            <a:endCxn id="51212" idx="0"/>
          </p:cNvCxnSpPr>
          <p:nvPr/>
        </p:nvCxnSpPr>
        <p:spPr bwMode="auto">
          <a:xfrm flipH="1">
            <a:off x="4657152" y="3251756"/>
            <a:ext cx="535987" cy="48624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2515379" y="4403629"/>
            <a:ext cx="29579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</a:rPr>
              <a:t>created by </a:t>
            </a:r>
            <a:r>
              <a:rPr lang="en-US" sz="2000" i="1" dirty="0" err="1">
                <a:solidFill>
                  <a:srgbClr val="404040"/>
                </a:solidFill>
              </a:rPr>
              <a:t>mri_segstats</a:t>
            </a:r>
            <a:endParaRPr lang="en-US" sz="2000" i="1" dirty="0">
              <a:solidFill>
                <a:srgbClr val="404040"/>
              </a:solidFill>
            </a:endParaRPr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9968"/>
      </p:ext>
    </p:extLst>
  </p:cSld>
  <p:clrMapOvr>
    <a:masterClrMapping/>
  </p:clrMapOvr>
  <p:transition xmlns:p14="http://schemas.microsoft.com/office/powerpoint/2010/main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8177</TotalTime>
  <Words>1921</Words>
  <Application>Microsoft Macintosh PowerPoint</Application>
  <PresentationFormat>On-screen Show (16:10)</PresentationFormat>
  <Paragraphs>386</Paragraphs>
  <Slides>38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Breeze</vt:lpstr>
      <vt:lpstr>Image</vt:lpstr>
      <vt:lpstr>PowerPoint Presentation</vt:lpstr>
      <vt:lpstr>Outline</vt:lpstr>
      <vt:lpstr>FreeSurfer ROI Terminology</vt:lpstr>
      <vt:lpstr>SUBCORTICAL AUTOMATIC SEGMENTATION (aseg)</vt:lpstr>
      <vt:lpstr>ROI Volume Study</vt:lpstr>
      <vt:lpstr>Segmentation</vt:lpstr>
      <vt:lpstr>Subcortical Segmentation (aseg)</vt:lpstr>
      <vt:lpstr>Volumetric Segmentation Atlas Description</vt:lpstr>
      <vt:lpstr>FreeSurfer Stats Outputs</vt:lpstr>
      <vt:lpstr>aseg.stats</vt:lpstr>
      <vt:lpstr>Global Measures: Cortical, Gray, White, ESTIMATED Intracranial Volumes</vt:lpstr>
      <vt:lpstr>ESTIMATED Intracranial Volume</vt:lpstr>
      <vt:lpstr>CORTICAL AUTOMATIC PARCELLATION (aparc)</vt:lpstr>
      <vt:lpstr>Thickness and Area ROI Studies</vt:lpstr>
      <vt:lpstr>Parcellation/Annotation</vt:lpstr>
      <vt:lpstr> Automatic Surface Parcellation: Desikan/Killiany Atlas (35 ROI’s)</vt:lpstr>
      <vt:lpstr>Desikan/Killiany Atlas</vt:lpstr>
      <vt:lpstr> Automatic Surface Parcellation: Destrieux Atlas</vt:lpstr>
      <vt:lpstr>FreeSurfer Stats Outputs</vt:lpstr>
      <vt:lpstr>Parcellation Stats File</vt:lpstr>
      <vt:lpstr>Other ROIs (ex vivo)</vt:lpstr>
      <vt:lpstr>Example Label Files</vt:lpstr>
      <vt:lpstr>Label File</vt:lpstr>
      <vt:lpstr>Creating Label Files</vt:lpstr>
      <vt:lpstr>Merged Cortical + Subcortical</vt:lpstr>
      <vt:lpstr>WHITE MATTER SEGMENTATION (wmparc)</vt:lpstr>
      <vt:lpstr>Gyral White Matter Segmentation</vt:lpstr>
      <vt:lpstr>ANALYSIS of STATS</vt:lpstr>
      <vt:lpstr>FreeSurfer Stats Outputs</vt:lpstr>
      <vt:lpstr>Extract table of subcortical volumes of all structures for all subjects</vt:lpstr>
      <vt:lpstr>Extract table of average thickness of all cortical structures for all subjects</vt:lpstr>
      <vt:lpstr>Extract table of surface area of all cortical structures for all subjects</vt:lpstr>
      <vt:lpstr>Extract table of GM volume of cortical structures for all subjects</vt:lpstr>
      <vt:lpstr>Importing Table Files</vt:lpstr>
      <vt:lpstr>GLM Analysis on Stats Files</vt:lpstr>
      <vt:lpstr>Summary</vt:lpstr>
      <vt:lpstr>Tutorial</vt:lpstr>
      <vt:lpstr>End of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FreeSurfer  Regions-of-Interest (ROIs)</dc:title>
  <dc:subject/>
  <dc:creator>Martin Reuter</dc:creator>
  <cp:keywords/>
  <dc:description/>
  <cp:lastModifiedBy>Emma Boyd</cp:lastModifiedBy>
  <cp:revision>96</cp:revision>
  <cp:lastPrinted>2016-08-09T11:31:46Z</cp:lastPrinted>
  <dcterms:created xsi:type="dcterms:W3CDTF">2014-04-25T13:33:48Z</dcterms:created>
  <dcterms:modified xsi:type="dcterms:W3CDTF">2018-04-02T18:15:52Z</dcterms:modified>
  <cp:category/>
</cp:coreProperties>
</file>