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embeddings/oleObject1.bin" ContentType="application/vnd.openxmlformats-officedocument.oleObject"/>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35" r:id="rId1"/>
  </p:sldMasterIdLst>
  <p:notesMasterIdLst>
    <p:notesMasterId r:id="rId64"/>
  </p:notesMasterIdLst>
  <p:handoutMasterIdLst>
    <p:handoutMasterId r:id="rId65"/>
  </p:handoutMasterIdLst>
  <p:sldIdLst>
    <p:sldId id="256" r:id="rId2"/>
    <p:sldId id="329" r:id="rId3"/>
    <p:sldId id="300" r:id="rId4"/>
    <p:sldId id="257" r:id="rId5"/>
    <p:sldId id="301" r:id="rId6"/>
    <p:sldId id="302" r:id="rId7"/>
    <p:sldId id="303" r:id="rId8"/>
    <p:sldId id="304" r:id="rId9"/>
    <p:sldId id="306" r:id="rId10"/>
    <p:sldId id="307" r:id="rId11"/>
    <p:sldId id="308" r:id="rId12"/>
    <p:sldId id="316" r:id="rId13"/>
    <p:sldId id="309" r:id="rId14"/>
    <p:sldId id="310" r:id="rId15"/>
    <p:sldId id="311" r:id="rId16"/>
    <p:sldId id="271" r:id="rId17"/>
    <p:sldId id="331" r:id="rId18"/>
    <p:sldId id="328" r:id="rId19"/>
    <p:sldId id="272" r:id="rId20"/>
    <p:sldId id="274" r:id="rId21"/>
    <p:sldId id="275" r:id="rId22"/>
    <p:sldId id="276" r:id="rId23"/>
    <p:sldId id="332" r:id="rId24"/>
    <p:sldId id="312" r:id="rId25"/>
    <p:sldId id="279" r:id="rId26"/>
    <p:sldId id="315" r:id="rId27"/>
    <p:sldId id="282" r:id="rId28"/>
    <p:sldId id="283" r:id="rId29"/>
    <p:sldId id="325" r:id="rId30"/>
    <p:sldId id="290" r:id="rId31"/>
    <p:sldId id="320" r:id="rId32"/>
    <p:sldId id="285" r:id="rId33"/>
    <p:sldId id="286" r:id="rId34"/>
    <p:sldId id="288" r:id="rId35"/>
    <p:sldId id="289" r:id="rId36"/>
    <p:sldId id="296" r:id="rId37"/>
    <p:sldId id="297" r:id="rId38"/>
    <p:sldId id="321" r:id="rId39"/>
    <p:sldId id="317" r:id="rId40"/>
    <p:sldId id="323" r:id="rId41"/>
    <p:sldId id="324" r:id="rId42"/>
    <p:sldId id="318" r:id="rId43"/>
    <p:sldId id="298" r:id="rId44"/>
    <p:sldId id="299" r:id="rId45"/>
    <p:sldId id="334" r:id="rId46"/>
    <p:sldId id="313" r:id="rId47"/>
    <p:sldId id="273" r:id="rId48"/>
    <p:sldId id="292" r:id="rId49"/>
    <p:sldId id="293" r:id="rId50"/>
    <p:sldId id="295" r:id="rId51"/>
    <p:sldId id="281" r:id="rId52"/>
    <p:sldId id="305" r:id="rId53"/>
    <p:sldId id="262" r:id="rId54"/>
    <p:sldId id="263" r:id="rId55"/>
    <p:sldId id="266" r:id="rId56"/>
    <p:sldId id="267" r:id="rId57"/>
    <p:sldId id="268" r:id="rId58"/>
    <p:sldId id="264" r:id="rId59"/>
    <p:sldId id="265" r:id="rId60"/>
    <p:sldId id="287" r:id="rId61"/>
    <p:sldId id="280" r:id="rId62"/>
    <p:sldId id="333" r:id="rId63"/>
  </p:sldIdLst>
  <p:sldSz cx="9144000" cy="6858000" type="screen4x3"/>
  <p:notesSz cx="7315200" cy="9601200"/>
  <p:defaultTextStyle>
    <a:defPPr>
      <a:defRPr lang="en-GB"/>
    </a:defPPr>
    <a:lvl1pPr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8CD9B"/>
    <a:srgbClr val="000000"/>
    <a:srgbClr val="00FF00"/>
    <a:srgbClr val="FF0000"/>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7" d="100"/>
          <a:sy n="147" d="100"/>
        </p:scale>
        <p:origin x="-1088" y="-11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252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3709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en-US" altLang="en-US"/>
          </a:p>
        </p:txBody>
      </p:sp>
      <p:sp>
        <p:nvSpPr>
          <p:cNvPr id="2051" name="AutoShape 2"/>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
        <p:nvSpPr>
          <p:cNvPr id="2052" name="AutoShape 3"/>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
        <p:nvSpPr>
          <p:cNvPr id="2053" name="AutoShape 4"/>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
        <p:nvSpPr>
          <p:cNvPr id="2054" name="Text Box 5"/>
          <p:cNvSpPr txBox="1">
            <a:spLocks noChangeArrowheads="1"/>
          </p:cNvSpPr>
          <p:nvPr/>
        </p:nvSpPr>
        <p:spPr bwMode="auto">
          <a:xfrm>
            <a:off x="0" y="0"/>
            <a:ext cx="31686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
        <p:nvSpPr>
          <p:cNvPr id="2055" name="Text Box 6"/>
          <p:cNvSpPr txBox="1">
            <a:spLocks noChangeArrowheads="1"/>
          </p:cNvSpPr>
          <p:nvPr/>
        </p:nvSpPr>
        <p:spPr bwMode="auto">
          <a:xfrm>
            <a:off x="4146550" y="0"/>
            <a:ext cx="31686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
        <p:nvSpPr>
          <p:cNvPr id="2056" name="Rectangle 7"/>
          <p:cNvSpPr>
            <a:spLocks noGrp="1" noRot="1" noChangeAspect="1" noChangeArrowheads="1"/>
          </p:cNvSpPr>
          <p:nvPr>
            <p:ph type="sldImg"/>
          </p:nvPr>
        </p:nvSpPr>
        <p:spPr bwMode="auto">
          <a:xfrm>
            <a:off x="1258888" y="719138"/>
            <a:ext cx="4794250" cy="35941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Rectangle 8"/>
          <p:cNvSpPr>
            <a:spLocks noGrp="1" noChangeArrowheads="1"/>
          </p:cNvSpPr>
          <p:nvPr>
            <p:ph type="body"/>
          </p:nvPr>
        </p:nvSpPr>
        <p:spPr bwMode="auto">
          <a:xfrm>
            <a:off x="976313" y="4560888"/>
            <a:ext cx="5356225" cy="4314825"/>
          </a:xfrm>
          <a:prstGeom prst="rect">
            <a:avLst/>
          </a:prstGeom>
          <a:noFill/>
          <a:ln w="9525">
            <a:noFill/>
            <a:round/>
            <a:headEnd/>
            <a:tailEnd/>
          </a:ln>
          <a:effectLst/>
        </p:spPr>
        <p:txBody>
          <a:bodyPr vert="horz" wrap="square" lIns="96480" tIns="48240" rIns="96480" bIns="48240" numCol="1" anchor="t" anchorCtr="0" compatLnSpc="1">
            <a:prstTxWarp prst="textNoShape">
              <a:avLst/>
            </a:prstTxWarp>
          </a:bodyPr>
          <a:lstStyle/>
          <a:p>
            <a:pPr lvl="0"/>
            <a:endParaRPr lang="en-US" noProof="0"/>
          </a:p>
        </p:txBody>
      </p:sp>
      <p:sp>
        <p:nvSpPr>
          <p:cNvPr id="2058" name="Text Box 9"/>
          <p:cNvSpPr txBox="1">
            <a:spLocks noChangeArrowheads="1"/>
          </p:cNvSpPr>
          <p:nvPr/>
        </p:nvSpPr>
        <p:spPr bwMode="auto">
          <a:xfrm>
            <a:off x="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
        <p:nvSpPr>
          <p:cNvPr id="3" name="Rectangle 10"/>
          <p:cNvSpPr>
            <a:spLocks noGrp="1" noChangeArrowheads="1"/>
          </p:cNvSpPr>
          <p:nvPr>
            <p:ph type="sldNum"/>
          </p:nvPr>
        </p:nvSpPr>
        <p:spPr bwMode="auto">
          <a:xfrm>
            <a:off x="4146550" y="9120188"/>
            <a:ext cx="3162300" cy="474662"/>
          </a:xfrm>
          <a:prstGeom prst="rect">
            <a:avLst/>
          </a:prstGeom>
          <a:noFill/>
          <a:ln w="9525">
            <a:noFill/>
            <a:round/>
            <a:headEnd/>
            <a:tailEnd/>
          </a:ln>
          <a:effectLst/>
        </p:spPr>
        <p:txBody>
          <a:bodyPr vert="horz" wrap="square" lIns="96480" tIns="48240" rIns="96480" bIns="4824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8A72BD2A-E78B-455F-A4A5-242832F12136}" type="slidenum">
              <a:rPr lang="en-US" altLang="en-US"/>
              <a:pPr/>
              <a:t>‹#›</a:t>
            </a:fld>
            <a:endParaRPr lang="en-US" altLang="en-US"/>
          </a:p>
        </p:txBody>
      </p:sp>
    </p:spTree>
    <p:extLst>
      <p:ext uri="{BB962C8B-B14F-4D97-AF65-F5344CB8AC3E}">
        <p14:creationId xmlns:p14="http://schemas.microsoft.com/office/powerpoint/2010/main" val="2116341111"/>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Look at reconstruction steps in depth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Serves to familiarize with reconstruction steps for individual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Important to be familiar with steps for intervention, QA, troubleshooting errors you may encounter.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10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6273591-0D08-4C02-AA28-D6EF77691ADD}" type="slidenum">
              <a:rPr lang="en-US" altLang="en-US" sz="1200">
                <a:solidFill>
                  <a:srgbClr val="000000"/>
                </a:solidFill>
              </a:rPr>
              <a:pPr algn="r" eaLnBrk="1" hangingPunct="1">
                <a:buClrTx/>
                <a:buFontTx/>
                <a:buNone/>
              </a:pPr>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76EB1AB-33B4-4FD8-97AE-98E5FD710D1A}" type="slidenum">
              <a:rPr lang="en-US" altLang="en-US" sz="1200">
                <a:solidFill>
                  <a:srgbClr val="000000"/>
                </a:solidFill>
              </a:rPr>
              <a:pPr algn="r" eaLnBrk="1" hangingPunct="1">
                <a:buClrTx/>
                <a:buFontTx/>
                <a:buNone/>
              </a:pPr>
              <a:t>10</a:t>
            </a:fld>
            <a:endParaRPr lang="en-US" altLang="en-US" sz="1200">
              <a:solidFill>
                <a:srgbClr val="000000"/>
              </a:solidFill>
            </a:endParaRPr>
          </a:p>
        </p:txBody>
      </p:sp>
      <p:sp>
        <p:nvSpPr>
          <p:cNvPr id="2457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4580"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3D68C8-BBE8-4099-8B1B-44CA2E537F8B}" type="slidenum">
              <a:rPr lang="en-US" altLang="en-US" sz="1200">
                <a:solidFill>
                  <a:srgbClr val="000000"/>
                </a:solidFill>
              </a:rPr>
              <a:pPr algn="r" eaLnBrk="1" hangingPunct="1">
                <a:buClrTx/>
                <a:buFontTx/>
                <a:buNone/>
              </a:pPr>
              <a:t>11</a:t>
            </a:fld>
            <a:endParaRPr lang="en-US" altLang="en-US" sz="1200">
              <a:solidFill>
                <a:srgbClr val="000000"/>
              </a:solidFill>
            </a:endParaRPr>
          </a:p>
        </p:txBody>
      </p:sp>
      <p:sp>
        <p:nvSpPr>
          <p:cNvPr id="2662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6628"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257300" y="720725"/>
            <a:ext cx="4800600" cy="3600450"/>
          </a:xfrm>
          <a:ln/>
        </p:spPr>
      </p:sp>
      <p:sp>
        <p:nvSpPr>
          <p:cNvPr id="2867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193D71-C0D6-47BE-A8B2-42A8530FDFEB}" type="slidenum">
              <a:rPr lang="en-US" altLang="en-US" sz="1200">
                <a:solidFill>
                  <a:srgbClr val="000000"/>
                </a:solidFill>
              </a:rPr>
              <a:pPr algn="r" eaLnBrk="1" hangingPunct="1">
                <a:buClrTx/>
                <a:buFontTx/>
                <a:buNone/>
              </a:pPr>
              <a:t>13</a:t>
            </a:fld>
            <a:endParaRPr lang="en-US" altLang="en-US" sz="1200">
              <a:solidFill>
                <a:srgbClr val="000000"/>
              </a:solidFill>
            </a:endParaRPr>
          </a:p>
        </p:txBody>
      </p:sp>
      <p:sp>
        <p:nvSpPr>
          <p:cNvPr id="307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07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AA472B2-6F79-45A6-ADA2-88869460A3AE}" type="slidenum">
              <a:rPr lang="en-US" altLang="en-US" sz="1200">
                <a:solidFill>
                  <a:srgbClr val="000000"/>
                </a:solidFill>
              </a:rPr>
              <a:pPr algn="r" eaLnBrk="1" hangingPunct="1">
                <a:buClrTx/>
                <a:buFontTx/>
                <a:buNone/>
              </a:pPr>
              <a:t>14</a:t>
            </a:fld>
            <a:endParaRPr lang="en-US" altLang="en-US" sz="1200">
              <a:solidFill>
                <a:srgbClr val="000000"/>
              </a:solidFill>
            </a:endParaRPr>
          </a:p>
        </p:txBody>
      </p:sp>
      <p:sp>
        <p:nvSpPr>
          <p:cNvPr id="3277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277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41C9D7-1100-4C1B-A8C9-AE153377A3B3}" type="slidenum">
              <a:rPr lang="en-US" altLang="en-US" sz="1200">
                <a:solidFill>
                  <a:srgbClr val="000000"/>
                </a:solidFill>
              </a:rPr>
              <a:pPr algn="r" eaLnBrk="1" hangingPunct="1">
                <a:buClrTx/>
                <a:buFontTx/>
                <a:buNone/>
              </a:pPr>
              <a:t>15</a:t>
            </a:fld>
            <a:endParaRPr lang="en-US" altLang="en-US" sz="1200">
              <a:solidFill>
                <a:srgbClr val="000000"/>
              </a:solidFill>
            </a:endParaRPr>
          </a:p>
        </p:txBody>
      </p:sp>
      <p:sp>
        <p:nvSpPr>
          <p:cNvPr id="3481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4820"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686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368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8983A28-580D-4517-9263-24B5FFC2D5E1}" type="slidenum">
              <a:rPr lang="en-US" altLang="en-US" sz="1200">
                <a:solidFill>
                  <a:srgbClr val="000000"/>
                </a:solidFill>
              </a:rPr>
              <a:pPr algn="r" eaLnBrk="1" hangingPunct="1">
                <a:buClrTx/>
                <a:buFontTx/>
                <a:buNone/>
              </a:pPr>
              <a:t>16</a:t>
            </a:fld>
            <a:endParaRPr lang="en-US" alt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891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dir structure illustrated on slides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 give more than one, then avg to rawavg.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cs typeface="Arial" panose="020B0604020202020204" pitchFamily="34" charset="0"/>
              </a:rPr>
              <a:t>used to be that 2 acqs recommended, now with 3T, 32ch, MEMPRAGE, one </a:t>
            </a:r>
            <a:r>
              <a:rPr lang="en-US" altLang="en-US">
                <a:latin typeface="Arial" panose="020B0604020202020204" pitchFamily="34" charset="0"/>
              </a:rPr>
              <a:t> recommended.  still beneficial to collect to acquisitions, then use one with  best  contrast, one or 2, make sure it's consistent.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2 mprage at 1.5</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1 mprage at 3t (SNR is good) - only use 1 or 2 for all subjects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-uses robust_register, no longer fsl</a:t>
            </a:r>
          </a:p>
        </p:txBody>
      </p:sp>
      <p:sp>
        <p:nvSpPr>
          <p:cNvPr id="389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62D564-7F0B-4DAE-97C1-B1BC3E5E5090}" type="slidenum">
              <a:rPr lang="en-US" altLang="en-US" sz="1200">
                <a:solidFill>
                  <a:srgbClr val="000000"/>
                </a:solidFill>
              </a:rPr>
              <a:pPr algn="r" eaLnBrk="1" hangingPunct="1">
                <a:buClrTx/>
                <a:buFontTx/>
                <a:buNone/>
              </a:pPr>
              <a:t>17</a:t>
            </a:fld>
            <a:endParaRPr lang="en-US" alt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6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computes transformation matrix, using MNI305 template, not resampling – just transform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Tells FS how to get from anatomical space -&gt; MNI space (contains talairach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Montreal Neurological Institute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096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1C3AA09-C820-4B86-BEDE-A15D0477A4D4}" type="slidenum">
              <a:rPr lang="en-US" altLang="en-US" sz="1200">
                <a:solidFill>
                  <a:srgbClr val="000000"/>
                </a:solidFill>
              </a:rPr>
              <a:pPr algn="r" eaLnBrk="1" hangingPunct="1">
                <a:buClrTx/>
                <a:buFontTx/>
                <a:buNone/>
              </a:pPr>
              <a:t>18</a:t>
            </a:fld>
            <a:endParaRPr lang="en-US" altLang="en-US"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301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19</a:t>
            </a:fld>
            <a:endParaRPr lang="en-US" alt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7703F9A4-DC2F-47F8-B09A-887410335426}" type="slidenum">
              <a:rPr lang="en-US" altLang="en-US" sz="1200">
                <a:solidFill>
                  <a:srgbClr val="000000"/>
                </a:solidFill>
              </a:rPr>
              <a:pPr algn="r" eaLnBrk="1" hangingPunct="1"/>
              <a:t>2</a:t>
            </a:fld>
            <a:endParaRPr lang="en-US" altLang="en-US" sz="1200">
              <a:solidFill>
                <a:srgbClr val="000000"/>
              </a:solidFill>
            </a:endParaRPr>
          </a:p>
        </p:txBody>
      </p:sp>
      <p:sp>
        <p:nvSpPr>
          <p:cNvPr id="6147" name="Text Box 2"/>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solidFill>
                <a:schemeClr val="tx1"/>
              </a:solidFill>
            </a:endParaRPr>
          </a:p>
        </p:txBody>
      </p:sp>
      <p:sp>
        <p:nvSpPr>
          <p:cNvPr id="6148" name="Text Box 3"/>
          <p:cNvSpPr>
            <a:spLocks noGrp="1" noChangeArrowheads="1"/>
          </p:cNvSpPr>
          <p:nvPr>
            <p:ph type="body"/>
          </p:nvPr>
        </p:nvSpPr>
        <p:spPr>
          <a:xfrm>
            <a:off x="976313" y="4560888"/>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-T1-weighted (wm brighter than gm)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-If higher res, gets downsampled (1mm isotropic)</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-Can’t go lower than 1.5mm^3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5059" name="Text Box 2"/>
          <p:cNvSpPr>
            <a:spLocks noGrp="1" noChangeArrowheads="1"/>
          </p:cNvSpPr>
          <p:nvPr>
            <p:ph type="body"/>
          </p:nvPr>
        </p:nvSpPr>
        <p:spPr>
          <a:xfrm>
            <a:off x="976313" y="4560888"/>
            <a:ext cx="535940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non brain areas, gives us brainmask (work with it a lot).  Again, helps with wm/gm seg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710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-Automatic segmentation (multi source of info), known intensity profiles, neighborhood relations, probability of voxel label given spatial location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-get stats for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Several papers on FS wiki detailing sub-cortical segmentation in FS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See ROI talk online, plus tutorial</a:t>
            </a:r>
          </a:p>
        </p:txBody>
      </p:sp>
      <p:sp>
        <p:nvSpPr>
          <p:cNvPr id="471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48411C-6C44-4335-8BAF-2913DC24506E}" type="slidenum">
              <a:rPr lang="en-US" altLang="en-US" sz="1200">
                <a:solidFill>
                  <a:srgbClr val="000000"/>
                </a:solidFill>
              </a:rPr>
              <a:pPr algn="r" eaLnBrk="1" hangingPunct="1">
                <a:buClrTx/>
                <a:buFontTx/>
                <a:buNone/>
              </a:pPr>
              <a:t>21</a:t>
            </a:fld>
            <a:endParaRPr lang="en-US" altLang="en-US"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35835AC-58A7-4AD7-A9BC-5E6AB8F140F1}" type="slidenum">
              <a:rPr lang="en-US" altLang="en-US" sz="1200">
                <a:solidFill>
                  <a:srgbClr val="000000"/>
                </a:solidFill>
              </a:rPr>
              <a:pPr algn="r" eaLnBrk="1" hangingPunct="1">
                <a:buClrTx/>
                <a:buFontTx/>
                <a:buNone/>
              </a:pPr>
              <a:t>22</a:t>
            </a:fld>
            <a:endParaRPr lang="en-US" altLang="en-US" sz="1200">
              <a:solidFill>
                <a:srgbClr val="000000"/>
              </a:solidFill>
            </a:endParaRPr>
          </a:p>
        </p:txBody>
      </p:sp>
      <p:sp>
        <p:nvSpPr>
          <p:cNvPr id="49155"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9156"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23</a:t>
            </a:fld>
            <a:endParaRPr lang="en-US" altLang="en-US"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24</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AD1E6D-7B94-4E7A-A49D-E1FD48F957EA}" type="slidenum">
              <a:rPr lang="en-US" altLang="en-US" sz="1200">
                <a:solidFill>
                  <a:srgbClr val="000000"/>
                </a:solidFill>
              </a:rPr>
              <a:pPr algn="r" eaLnBrk="1" hangingPunct="1">
                <a:buClrTx/>
                <a:buFontTx/>
                <a:buNone/>
              </a:pPr>
              <a:t>25</a:t>
            </a:fld>
            <a:endParaRPr lang="en-US" altLang="en-US" sz="1200">
              <a:solidFill>
                <a:srgbClr val="000000"/>
              </a:solidFill>
            </a:endParaRPr>
          </a:p>
        </p:txBody>
      </p:sp>
      <p:sp>
        <p:nvSpPr>
          <p:cNvPr id="5529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530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-mesh allows FS to get various measurements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triangles meet at various points called vertices – measurements stored there (area = area of all triangles)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-XYZ - each vertex has a label (important for cross-subject reg)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Once the xyz of  each corner of each triangle is known, then it is possible to characterize the  entire cortical surface in terms of area, distance, curvature, and thickness.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cortical surface is represented by a finite element model using triangles to cover the cortical surface. The reconstruction is the (mostly automated) process of assigning an xyz to each corner of each triangle.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C4AF21F-E379-41F0-A9E3-4EF5274EB492}" type="slidenum">
              <a:rPr lang="en-US" altLang="en-US" sz="1200">
                <a:solidFill>
                  <a:srgbClr val="000000"/>
                </a:solidFill>
              </a:rPr>
              <a:pPr algn="r" eaLnBrk="1" hangingPunct="1">
                <a:buClrTx/>
                <a:buFontTx/>
                <a:buNone/>
              </a:pPr>
              <a:t>26</a:t>
            </a:fld>
            <a:endParaRPr lang="en-US" altLang="en-US" sz="1200">
              <a:solidFill>
                <a:srgbClr val="000000"/>
              </a:solidFill>
            </a:endParaRPr>
          </a:p>
        </p:txBody>
      </p:sp>
      <p:sp>
        <p:nvSpPr>
          <p:cNvPr id="5734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7348"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939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939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276C510-A5CE-4355-8FFB-07BF0B4FAD99}" type="slidenum">
              <a:rPr lang="en-US" altLang="en-US" sz="1200">
                <a:solidFill>
                  <a:srgbClr val="000000"/>
                </a:solidFill>
              </a:rPr>
              <a:pPr algn="r" eaLnBrk="1" hangingPunct="1">
                <a:buClrTx/>
                <a:buFontTx/>
                <a:buNone/>
              </a:pPr>
              <a:t>27</a:t>
            </a:fld>
            <a:endParaRPr lang="en-US" altLang="en-US"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144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finalized wm as starting point, pial grow out from wm surf, find fall off of gm and CSF, </a:t>
            </a:r>
          </a:p>
        </p:txBody>
      </p:sp>
      <p:sp>
        <p:nvSpPr>
          <p:cNvPr id="614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708820-D3A1-4362-9540-F7326482132F}" type="slidenum">
              <a:rPr lang="en-US" altLang="en-US" sz="1200">
                <a:solidFill>
                  <a:srgbClr val="000000"/>
                </a:solidFill>
              </a:rPr>
              <a:pPr algn="r" eaLnBrk="1" hangingPunct="1">
                <a:buClrTx/>
                <a:buFontTx/>
                <a:buNone/>
              </a:pPr>
              <a:t>28</a:t>
            </a:fld>
            <a:endParaRPr lang="en-US" altLang="en-US"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xfrm>
            <a:off x="1260475" y="719138"/>
            <a:ext cx="4791075" cy="3594100"/>
          </a:xfrm>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24DD32-2166-4AAF-AF15-4CAAD225B479}" type="slidenum">
              <a:rPr lang="en-US" altLang="en-US" sz="1200">
                <a:solidFill>
                  <a:srgbClr val="000000"/>
                </a:solidFill>
              </a:rPr>
              <a:pPr algn="r" eaLnBrk="1" hangingPunct="1">
                <a:buClrTx/>
                <a:buFontTx/>
                <a:buNone/>
              </a:pPr>
              <a:t>3</a:t>
            </a:fld>
            <a:endParaRPr lang="en-US" altLang="en-US" sz="1200">
              <a:solidFill>
                <a:srgbClr val="000000"/>
              </a:solidFill>
            </a:endParaRPr>
          </a:p>
        </p:txBody>
      </p:sp>
      <p:sp>
        <p:nvSpPr>
          <p:cNvPr id="8195" name="Text Box 3"/>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6" name="Text Box 4"/>
          <p:cNvSpPr>
            <a:spLocks noGrp="1" noChangeArrowheads="1"/>
          </p:cNvSpPr>
          <p:nvPr>
            <p:ph type="body"/>
          </p:nvPr>
        </p:nvSpPr>
        <p:spPr>
          <a:xfrm>
            <a:off x="976313" y="4560888"/>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553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part of medial wall not included in any cortical measures.  Filled in to create continuous surface, makes certain calculations easier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image of masked out area,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view in three different planes.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55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FFA8CB-B8AE-4B77-BF20-F51E586CF908}" type="slidenum">
              <a:rPr lang="en-US" altLang="en-US" sz="1200">
                <a:solidFill>
                  <a:srgbClr val="000000"/>
                </a:solidFill>
              </a:rPr>
              <a:pPr algn="r" eaLnBrk="1" hangingPunct="1">
                <a:buClrTx/>
                <a:buFontTx/>
                <a:buNone/>
              </a:pPr>
              <a:t>30</a:t>
            </a:fld>
            <a:endParaRPr lang="en-US" altLang="en-US"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0B0F8D5C-14A4-487B-B276-95EC5018F26F}" type="slidenum">
              <a:rPr lang="en-US" altLang="en-US" sz="1200">
                <a:solidFill>
                  <a:srgbClr val="000000"/>
                </a:solidFill>
              </a:rPr>
              <a:pPr algn="r">
                <a:buClrTx/>
                <a:buSzTx/>
                <a:buFontTx/>
                <a:buNone/>
              </a:pPr>
              <a:t>31</a:t>
            </a:fld>
            <a:endParaRPr lang="en-US" altLang="en-US" sz="1200">
              <a:solidFill>
                <a:srgbClr val="000000"/>
              </a:solidFill>
            </a:endParaRPr>
          </a:p>
        </p:txBody>
      </p:sp>
      <p:sp>
        <p:nvSpPr>
          <p:cNvPr id="67586" name="Rectangle 2"/>
          <p:cNvSpPr>
            <a:spLocks noGrp="1" noRot="1" noChangeAspect="1" noChangeArrowheads="1" noTextEdit="1"/>
          </p:cNvSpPr>
          <p:nvPr>
            <p:ph type="sldImg"/>
          </p:nvPr>
        </p:nvSpPr>
        <p:spPr>
          <a:xfrm>
            <a:off x="1258888" y="719138"/>
            <a:ext cx="4800600" cy="3600450"/>
          </a:xfrm>
          <a:ln/>
        </p:spPr>
      </p:sp>
      <p:sp>
        <p:nvSpPr>
          <p:cNvPr id="67587" name="Rectangle 3"/>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963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that you have wm &amp; pial surfs…get cort meas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-calculates cort thick, distance between vertices on wm and gm.  blue dots are vertices (indicated by). dist from wm to gm, and gm to wm and takes average.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963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7417D7A-FEFB-4F8F-BD44-CC8D24655243}" type="slidenum">
              <a:rPr lang="en-US" altLang="en-US" sz="1200">
                <a:solidFill>
                  <a:srgbClr val="000000"/>
                </a:solidFill>
              </a:rPr>
              <a:pPr algn="r" eaLnBrk="1" hangingPunct="1">
                <a:buClrTx/>
                <a:buFontTx/>
                <a:buNone/>
              </a:pPr>
              <a:t>32</a:t>
            </a:fld>
            <a:endParaRPr lang="en-US" altLang="en-US"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168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curvature for pial surface and curvature for white surface at every vertex</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Curvature = ratio , 1/radius of circle best matches what’s going on at each vertex in all directions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-indicates how curvy at each vertex (not sulcul depth).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How bumpy, nothing to do with sulci/gyri</a:t>
            </a:r>
          </a:p>
        </p:txBody>
      </p:sp>
      <p:sp>
        <p:nvSpPr>
          <p:cNvPr id="7168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47BE20B-7BC5-4121-884A-05E5587819E8}" type="slidenum">
              <a:rPr lang="en-US" altLang="en-US" sz="1200">
                <a:solidFill>
                  <a:srgbClr val="000000"/>
                </a:solidFill>
              </a:rPr>
              <a:pPr algn="r" eaLnBrk="1" hangingPunct="1">
                <a:buClrTx/>
                <a:buFontTx/>
                <a:buNone/>
              </a:pPr>
              <a:t>33</a:t>
            </a:fld>
            <a:endParaRPr lang="en-US" altLang="en-US"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88D152-CB85-4F86-BE0F-0BA81CE36B21}" type="slidenum">
              <a:rPr lang="en-US" altLang="en-US" sz="1200">
                <a:solidFill>
                  <a:srgbClr val="000000"/>
                </a:solidFill>
              </a:rPr>
              <a:pPr algn="r" eaLnBrk="1" hangingPunct="1">
                <a:buClrTx/>
                <a:buFontTx/>
                <a:buNone/>
              </a:pPr>
              <a:t>34</a:t>
            </a:fld>
            <a:endParaRPr lang="en-US" altLang="en-US" sz="1200">
              <a:solidFill>
                <a:srgbClr val="000000"/>
              </a:solidFill>
            </a:endParaRPr>
          </a:p>
        </p:txBody>
      </p:sp>
      <p:sp>
        <p:nvSpPr>
          <p:cNvPr id="7373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3732"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main reason to use FS, this stage (important slide).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we have surfs that can be inflated, (a) inflate to sphere, (b) align to template, (c) then put subject back into original space.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Template = fsaverage (40 adults ranging in age), we do not recommend processing MRI datasets with subjects younger than 4/5 years of age.  Atlas built using adult data, prior information related to intensities and structures not representative of younger populations.  Pediatric atlas is in the works (Lilla).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577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-subject aligned to spherical atlas, take labels from cortparc atlas and apply to individ subject, since anatomical boundaries are matched up.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just throwing labels on there, using individual anatomy to fine tune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7578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28FEB6-49D7-4625-AE60-8DFC43A9307F}" type="slidenum">
              <a:rPr lang="en-US" altLang="en-US" sz="1200">
                <a:solidFill>
                  <a:srgbClr val="000000"/>
                </a:solidFill>
              </a:rPr>
              <a:pPr algn="r" eaLnBrk="1" hangingPunct="1">
                <a:buClrTx/>
                <a:buFontTx/>
                <a:buNone/>
              </a:pPr>
              <a:t>35</a:t>
            </a:fld>
            <a:endParaRPr lang="en-US" alt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7DA99C-FD09-44B9-805B-2318629FE131}" type="slidenum">
              <a:rPr lang="en-US" altLang="en-US" sz="1200">
                <a:solidFill>
                  <a:srgbClr val="000000"/>
                </a:solidFill>
              </a:rPr>
              <a:pPr algn="r" eaLnBrk="1" hangingPunct="1">
                <a:buClrTx/>
                <a:buFontTx/>
                <a:buNone/>
              </a:pPr>
              <a:t>36</a:t>
            </a:fld>
            <a:endParaRPr lang="en-US" altLang="en-US" sz="1200">
              <a:solidFill>
                <a:srgbClr val="000000"/>
              </a:solidFill>
            </a:endParaRPr>
          </a:p>
        </p:txBody>
      </p:sp>
      <p:sp>
        <p:nvSpPr>
          <p:cNvPr id="778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7828"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Name some of them.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Different surfaces are made by moving the triangles around to achieve some goal. There is a one-to-one correspondence between surfaces which allows the user to cross-reference vertices from one surface to another (even across subjects) and to the volume.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987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Stats, subcortical from aseg, cortical from surfaces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Found in scripts dir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Have functions to compile individual subjects stats, select certain ROIs, or all.</a:t>
            </a:r>
          </a:p>
        </p:txBody>
      </p:sp>
      <p:sp>
        <p:nvSpPr>
          <p:cNvPr id="798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6569AA0-EC5E-48B9-92AB-96D3B5129C13}" type="slidenum">
              <a:rPr lang="en-US" altLang="en-US" sz="1200">
                <a:solidFill>
                  <a:srgbClr val="000000"/>
                </a:solidFill>
              </a:rPr>
              <a:pPr algn="r" eaLnBrk="1" hangingPunct="1">
                <a:buClrTx/>
                <a:buFontTx/>
                <a:buNone/>
              </a:pPr>
              <a:t>37</a:t>
            </a:fld>
            <a:endParaRPr lang="en-US" altLang="en-US" sz="120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7AE0D7F-06CC-4437-9385-3B00421B0F36}" type="slidenum">
              <a:rPr lang="en-US" altLang="en-US" sz="1200">
                <a:solidFill>
                  <a:srgbClr val="000000"/>
                </a:solidFill>
              </a:rPr>
              <a:pPr algn="r" eaLnBrk="1" hangingPunct="1">
                <a:buClrTx/>
                <a:buFontTx/>
                <a:buNone/>
              </a:pPr>
              <a:t>38</a:t>
            </a:fld>
            <a:endParaRPr lang="en-US" altLang="en-US" sz="1200">
              <a:solidFill>
                <a:srgbClr val="000000"/>
              </a:solidFill>
            </a:endParaRPr>
          </a:p>
        </p:txBody>
      </p:sp>
      <p:sp>
        <p:nvSpPr>
          <p:cNvPr id="819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3971"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24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02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BA6E3B8-9D7C-454D-880E-40226753D0BB}" type="slidenum">
              <a:rPr lang="en-US" altLang="en-US" sz="1200">
                <a:solidFill>
                  <a:srgbClr val="000000"/>
                </a:solidFill>
              </a:rPr>
              <a:pPr algn="r" eaLnBrk="1" hangingPunct="1">
                <a:buClrTx/>
                <a:buFontTx/>
                <a:buNone/>
              </a:pPr>
              <a:t>4</a:t>
            </a:fld>
            <a:endParaRPr lang="en-US" alt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xfrm>
            <a:off x="1260475" y="719138"/>
            <a:ext cx="4791075" cy="3594100"/>
          </a:xfrm>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Directions on where to get tutorial data &amp; how to run recon-all on QuickInstall wiki</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8CF9CB54-4538-44AA-9EFD-738F05B4262E}" type="slidenum">
              <a:rPr lang="en-US" altLang="en-US" sz="1200">
                <a:solidFill>
                  <a:schemeClr val="tx1"/>
                </a:solidFill>
              </a:rPr>
              <a:pPr algn="r">
                <a:buClrTx/>
                <a:buSzTx/>
                <a:buFontTx/>
                <a:buNone/>
              </a:pPr>
              <a:t>42</a:t>
            </a:fld>
            <a:endParaRPr lang="en-US" altLang="en-US" sz="1200">
              <a:solidFill>
                <a:schemeClr val="tx1"/>
              </a:solidFill>
            </a:endParaRPr>
          </a:p>
        </p:txBody>
      </p:sp>
      <p:sp>
        <p:nvSpPr>
          <p:cNvPr id="89090" name="Rectangle 2"/>
          <p:cNvSpPr>
            <a:spLocks noGrp="1" noRot="1" noChangeAspect="1" noChangeArrowheads="1" noTextEdit="1"/>
          </p:cNvSpPr>
          <p:nvPr>
            <p:ph type="sldImg"/>
          </p:nvPr>
        </p:nvSpPr>
        <p:spPr>
          <a:xfrm>
            <a:off x="1257300" y="717550"/>
            <a:ext cx="4800600" cy="3600450"/>
          </a:xfrm>
          <a:ln/>
        </p:spPr>
      </p:sp>
      <p:sp>
        <p:nvSpPr>
          <p:cNvPr id="89091" name="Rectangle 3"/>
          <p:cNvSpPr>
            <a:spLocks noGrp="1" noChangeArrowheads="1"/>
          </p:cNvSpPr>
          <p:nvPr>
            <p:ph type="body" idx="1"/>
          </p:nvPr>
        </p:nvSpPr>
        <p:spPr>
          <a:xfrm>
            <a:off x="976313" y="4557713"/>
            <a:ext cx="5362575" cy="4325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113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 command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GUI – graphical user interface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Familiar with…</a:t>
            </a:r>
          </a:p>
        </p:txBody>
      </p:sp>
      <p:sp>
        <p:nvSpPr>
          <p:cNvPr id="911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8F1FCC4-BCF6-4083-B47B-4865DB6A0306}" type="slidenum">
              <a:rPr lang="en-US" altLang="en-US" sz="1200">
                <a:solidFill>
                  <a:srgbClr val="000000"/>
                </a:solidFill>
              </a:rPr>
              <a:pPr algn="r" eaLnBrk="1" hangingPunct="1">
                <a:buClrTx/>
                <a:buFontTx/>
                <a:buNone/>
              </a:pPr>
              <a:t>43</a:t>
            </a:fld>
            <a:endParaRPr lang="en-US" altLang="en-US"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3187" name="Text Box 2"/>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318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9E7F9F9-2EF0-440F-A029-C503DCE9DF33}" type="slidenum">
              <a:rPr lang="en-US" altLang="en-US" sz="1200">
                <a:solidFill>
                  <a:srgbClr val="000000"/>
                </a:solidFill>
              </a:rPr>
              <a:pPr algn="r" eaLnBrk="1" hangingPunct="1">
                <a:buClrTx/>
                <a:buFontTx/>
                <a:buNone/>
              </a:pPr>
              <a:t>44</a:t>
            </a:fld>
            <a:endParaRPr lang="en-US" altLang="en-US" sz="120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45</a:t>
            </a:fld>
            <a:endParaRPr lang="en-US" altLang="en-US" sz="120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46</a:t>
            </a:fld>
            <a:endParaRPr lang="en-US" altLang="en-US" sz="120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7283" name="Text Box 2"/>
          <p:cNvSpPr>
            <a:spLocks noGrp="1" noChangeArrowheads="1"/>
          </p:cNvSpPr>
          <p:nvPr>
            <p:ph type="body"/>
          </p:nvPr>
        </p:nvSpPr>
        <p:spPr>
          <a:xfrm>
            <a:off x="976313" y="4560888"/>
            <a:ext cx="535940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Nu volume created – bias removed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 – adjust intensity so that wm is around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Makes wm segment easier and generate wm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B1 bias field is estimated by measuring the variation in the white matter intensity. The main body of the white matter is used to estimate the field across the entire volume. The intensity at each voxel is then divided by the estimated bias field at that location in order to remove the effect of the bias field.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Intensity = brightness of voxel – ideally only indicative of the MR params of the tissue (PD, T2, T1).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GM = dark, WM = bright.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Bias = changes in intensity across space that are unrelated to biology.  i.e. tissue gets further away from receive coil,  gets darker in intensity.  When talking about bias, referring to biologically unrelated fluctuations in intensity.</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9331"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organize in each subjects folder in SUBJECTS_DIR path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9933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1BADCA-8A01-4D7A-AD10-AE73CC61BAF5}" type="slidenum">
              <a:rPr lang="en-US" altLang="en-US" sz="1200">
                <a:solidFill>
                  <a:srgbClr val="000000"/>
                </a:solidFill>
              </a:rPr>
              <a:pPr algn="r" eaLnBrk="1" hangingPunct="1">
                <a:buClrTx/>
                <a:buFontTx/>
                <a:buNone/>
              </a:pPr>
              <a:t>48</a:t>
            </a:fld>
            <a:endParaRPr lang="en-US" altLang="en-US" sz="120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AEC347-74EE-4EDC-AFB1-C971182A1B02}" type="slidenum">
              <a:rPr lang="en-US" altLang="en-US" sz="1200">
                <a:solidFill>
                  <a:srgbClr val="000000"/>
                </a:solidFill>
              </a:rPr>
              <a:pPr algn="r" eaLnBrk="1" hangingPunct="1">
                <a:buClrTx/>
                <a:buFontTx/>
                <a:buNone/>
              </a:pPr>
              <a:t>49</a:t>
            </a:fld>
            <a:endParaRPr lang="en-US" altLang="en-US" sz="1200">
              <a:solidFill>
                <a:srgbClr val="000000"/>
              </a:solidFill>
            </a:endParaRPr>
          </a:p>
        </p:txBody>
      </p:sp>
      <p:sp>
        <p:nvSpPr>
          <p:cNvPr id="10137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138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Overview of main volumes created. most important ones brainmask, wm.mgz (editing, fix topos).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tkmedit to view/edit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24C3BED-2A3D-4E00-91A6-BCDC712BD18C}" type="slidenum">
              <a:rPr lang="en-US" altLang="en-US" sz="1200">
                <a:solidFill>
                  <a:srgbClr val="000000"/>
                </a:solidFill>
              </a:rPr>
              <a:pPr algn="r" eaLnBrk="1" hangingPunct="1">
                <a:buClrTx/>
                <a:buFontTx/>
                <a:buNone/>
              </a:pPr>
              <a:t>50</a:t>
            </a:fld>
            <a:endParaRPr lang="en-US" altLang="en-US" sz="1200">
              <a:solidFill>
                <a:srgbClr val="000000"/>
              </a:solidFill>
            </a:endParaRPr>
          </a:p>
        </p:txBody>
      </p:sp>
      <p:sp>
        <p:nvSpPr>
          <p:cNvPr id="1034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3428"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(within one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one-to-one correspondence between surfaces which allows the user to cross-reference vertices from one surface to another (even across subjects) and to the volume.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Different surfaces are made by moving the triangles around to achieve some goal.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5</a:t>
            </a:fld>
            <a:endParaRPr lang="en-US" alt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547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Examples of topo defects on surface which should be corrected.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-cut handles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-fill holes</a:t>
            </a:r>
          </a:p>
        </p:txBody>
      </p:sp>
      <p:sp>
        <p:nvSpPr>
          <p:cNvPr id="1054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F8367F3-D5B8-4F94-99AD-ACFEFAAAE38C}" type="slidenum">
              <a:rPr lang="en-US" altLang="en-US" sz="1200">
                <a:solidFill>
                  <a:srgbClr val="000000"/>
                </a:solidFill>
              </a:rPr>
              <a:pPr algn="r" eaLnBrk="1" hangingPunct="1">
                <a:buClrTx/>
                <a:buFontTx/>
                <a:buNone/>
              </a:pPr>
              <a:t>51</a:t>
            </a:fld>
            <a:endParaRPr lang="en-US" altLang="en-US" sz="120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52C7154-DC0C-42F7-85DF-781D4E8EDA09}" type="slidenum">
              <a:rPr lang="en-US" altLang="en-US" sz="1200">
                <a:solidFill>
                  <a:srgbClr val="000000"/>
                </a:solidFill>
              </a:rPr>
              <a:pPr algn="r" eaLnBrk="1" hangingPunct="1">
                <a:buClrTx/>
                <a:buFontTx/>
                <a:buNone/>
              </a:pPr>
              <a:t>52</a:t>
            </a:fld>
            <a:endParaRPr lang="en-US" altLang="en-US" sz="1200">
              <a:solidFill>
                <a:srgbClr val="000000"/>
              </a:solidFill>
            </a:endParaRPr>
          </a:p>
        </p:txBody>
      </p:sp>
      <p:sp>
        <p:nvSpPr>
          <p:cNvPr id="1075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75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9571" name="Text Box 2"/>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10957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6F5BCDD-D719-42FE-8E8D-86A05B1EE3D3}" type="slidenum">
              <a:rPr lang="en-US" altLang="en-US" sz="1200">
                <a:solidFill>
                  <a:srgbClr val="000000"/>
                </a:solidFill>
              </a:rPr>
              <a:pPr algn="r" eaLnBrk="1" hangingPunct="1">
                <a:buClrTx/>
                <a:buFontTx/>
                <a:buNone/>
              </a:pPr>
              <a:t>53</a:t>
            </a:fld>
            <a:endParaRPr lang="en-US" altLang="en-US" sz="120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161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Overall goal, extract wm along with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After certain point hemis processed seperately</a:t>
            </a:r>
          </a:p>
        </p:txBody>
      </p:sp>
      <p:sp>
        <p:nvSpPr>
          <p:cNvPr id="11162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9DFC02-F64B-4DB4-A1F1-C17E252D8504}" type="slidenum">
              <a:rPr lang="en-US" altLang="en-US" sz="1200">
                <a:solidFill>
                  <a:srgbClr val="000000"/>
                </a:solidFill>
              </a:rPr>
              <a:pPr algn="r" eaLnBrk="1" hangingPunct="1">
                <a:buClrTx/>
                <a:buFontTx/>
                <a:buNone/>
              </a:pPr>
              <a:t>54</a:t>
            </a:fld>
            <a:endParaRPr lang="en-US" altLang="en-US" sz="12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366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uses special file format (volumes FS creates in this format)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 not need to convert dicom or nifti, FS does this (using mri_convert)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frame is the 4</a:t>
            </a:r>
            <a:r>
              <a:rPr lang="en-US" altLang="en-US" baseline="30000">
                <a:latin typeface="Arial" panose="020B0604020202020204" pitchFamily="34" charset="0"/>
              </a:rPr>
              <a:t>th</a:t>
            </a:r>
            <a:r>
              <a:rPr lang="en-US" altLang="en-US">
                <a:latin typeface="Arial" panose="020B0604020202020204" pitchFamily="34" charset="0"/>
              </a:rPr>
              <a:t> dimension which is the variable you are analyzing. The first 3 dimensions are spatial and the fourth is the variable (schizophrenics vs. controls).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-analyze format is SPM format; “Siemens IMA” and AFNI is fmri software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136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D7529C8-36E2-4375-B104-A35423CB5F13}" type="slidenum">
              <a:rPr lang="en-US" altLang="en-US" sz="1200">
                <a:solidFill>
                  <a:srgbClr val="000000"/>
                </a:solidFill>
              </a:rPr>
              <a:pPr algn="r" eaLnBrk="1" hangingPunct="1">
                <a:buClrTx/>
                <a:buFontTx/>
                <a:buNone/>
              </a:pPr>
              <a:t>55</a:t>
            </a:fld>
            <a:endParaRPr lang="en-US" altLang="en-US" sz="120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571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 surface overlay (stats visualized on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Annot: surface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volumetric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read and write variety of formats</a:t>
            </a:r>
          </a:p>
        </p:txBody>
      </p:sp>
      <p:sp>
        <p:nvSpPr>
          <p:cNvPr id="1157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F6000D-9007-43D6-9782-CF4907CE75B6}" type="slidenum">
              <a:rPr lang="en-US" altLang="en-US" sz="1200">
                <a:solidFill>
                  <a:srgbClr val="000000"/>
                </a:solidFill>
              </a:rPr>
              <a:pPr algn="r" eaLnBrk="1" hangingPunct="1">
                <a:buClrTx/>
                <a:buFontTx/>
                <a:buNone/>
              </a:pPr>
              <a:t>56</a:t>
            </a:fld>
            <a:endParaRPr lang="en-US" altLang="en-US" sz="120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776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perform all standard recon steps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so distant future, sig less time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-visually inspect results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functions implemented using CUDA to take advantage of GPU</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Collaboration with IBM to implement OpenMP versions of certain functions</a:t>
            </a:r>
          </a:p>
        </p:txBody>
      </p:sp>
      <p:sp>
        <p:nvSpPr>
          <p:cNvPr id="11776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BDAD6D2-9FE0-45E0-B309-3F27361BAAC1}" type="slidenum">
              <a:rPr lang="en-US" altLang="en-US" sz="1200">
                <a:solidFill>
                  <a:srgbClr val="000000"/>
                </a:solidFill>
              </a:rPr>
              <a:pPr algn="r" eaLnBrk="1" hangingPunct="1">
                <a:buClrTx/>
                <a:buFontTx/>
                <a:buNone/>
              </a:pPr>
              <a:t>57</a:t>
            </a:fld>
            <a:endParaRPr lang="en-US" altLang="en-US" sz="120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140C5A9-6118-446C-84E6-9C0209015432}" type="slidenum">
              <a:rPr lang="en-US" altLang="en-US" sz="1200">
                <a:solidFill>
                  <a:srgbClr val="000000"/>
                </a:solidFill>
              </a:rPr>
              <a:pPr algn="r" eaLnBrk="1" hangingPunct="1">
                <a:buClrTx/>
                <a:buFontTx/>
                <a:buNone/>
              </a:pPr>
              <a:t>58</a:t>
            </a:fld>
            <a:endParaRPr lang="en-US" altLang="en-US" sz="1200">
              <a:solidFill>
                <a:srgbClr val="000000"/>
              </a:solidFill>
            </a:endParaRPr>
          </a:p>
        </p:txBody>
      </p:sp>
      <p:sp>
        <p:nvSpPr>
          <p:cNvPr id="11981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9812"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-Necessary to tell FS where your data, where to save output.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-Each unique subject has standard sub-directory heirarchy, organizes the output (volumes, surfs, logs, stats, etc.)</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D506CDE-99A9-4F6E-83C2-672E8890D3DD}" type="slidenum">
              <a:rPr lang="en-US" altLang="en-US" sz="1200">
                <a:solidFill>
                  <a:srgbClr val="000000"/>
                </a:solidFill>
              </a:rPr>
              <a:pPr algn="r" eaLnBrk="1" hangingPunct="1">
                <a:buClrTx/>
                <a:buFontTx/>
                <a:buNone/>
              </a:pPr>
              <a:t>59</a:t>
            </a:fld>
            <a:endParaRPr lang="en-US" altLang="en-US" sz="1200">
              <a:solidFill>
                <a:srgbClr val="000000"/>
              </a:solidFill>
            </a:endParaRPr>
          </a:p>
        </p:txBody>
      </p:sp>
      <p:sp>
        <p:nvSpPr>
          <p:cNvPr id="12185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186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390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Distance vertex travel from wm/pial surface to ?h.inflated version.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Less detail than curv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?h.sulc (sulcal depth) used to register (grossly align) with atlas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?h.curv to tweak alignment to take individual anatomy into account.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Another cortical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Show to prove curv not sulcal depth</a:t>
            </a:r>
          </a:p>
        </p:txBody>
      </p:sp>
      <p:sp>
        <p:nvSpPr>
          <p:cNvPr id="1239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A5938D-A611-43B7-A63E-595B82B5B7B9}" type="slidenum">
              <a:rPr lang="en-US" altLang="en-US" sz="1200">
                <a:solidFill>
                  <a:srgbClr val="000000"/>
                </a:solidFill>
              </a:rPr>
              <a:pPr algn="r" eaLnBrk="1" hangingPunct="1">
                <a:buClrTx/>
                <a:buFontTx/>
                <a:buNone/>
              </a:pPr>
              <a:t>60</a:t>
            </a:fld>
            <a:endParaRPr lang="en-US"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4339"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4340"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B32B50-AE02-4A2B-9749-EDA8C33B953F}" type="slidenum">
              <a:rPr lang="en-US" altLang="en-US" sz="1200">
                <a:solidFill>
                  <a:srgbClr val="000000"/>
                </a:solidFill>
              </a:rPr>
              <a:pPr algn="r" eaLnBrk="1" hangingPunct="1">
                <a:buClrTx/>
                <a:buFontTx/>
                <a:buNone/>
              </a:pPr>
              <a:t>6</a:t>
            </a:fld>
            <a:endParaRPr lang="en-US" altLang="en-US" sz="1200">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595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lay mesh of triangles around wm.mgz,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-original guess(first draft) at wm surface, contains some errors (subsequently fixed)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-dont think as one slice, but over entire brain.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2595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54F38D4-67E6-4561-B623-8634780BFE75}" type="slidenum">
              <a:rPr lang="en-US" altLang="en-US" sz="1200">
                <a:solidFill>
                  <a:srgbClr val="000000"/>
                </a:solidFill>
              </a:rPr>
              <a:pPr algn="r" eaLnBrk="1" hangingPunct="1">
                <a:buClrTx/>
                <a:buFontTx/>
                <a:buNone/>
              </a:pPr>
              <a:t>61</a:t>
            </a:fld>
            <a:endParaRPr lang="en-US" altLang="en-US"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xfrm>
            <a:off x="1260475" y="719138"/>
            <a:ext cx="4791075" cy="3594100"/>
          </a:xfrm>
          <a:ln/>
        </p:spPr>
      </p:sp>
      <p:sp>
        <p:nvSpPr>
          <p:cNvPr id="1280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6387"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6388"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9B80896-BE0E-449B-9BD6-4DC83994320B}" type="slidenum">
              <a:rPr lang="en-US" altLang="en-US" sz="1200">
                <a:solidFill>
                  <a:srgbClr val="000000"/>
                </a:solidFill>
              </a:rPr>
              <a:pPr algn="r" eaLnBrk="1" hangingPunct="1">
                <a:buClrTx/>
                <a:buFontTx/>
                <a:buNone/>
              </a:pPr>
              <a:t>7</a:t>
            </a:fld>
            <a:endParaRPr lang="en-US" alt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FBC4E7-A537-4438-A6C5-88BEEA3A0D60}" type="slidenum">
              <a:rPr lang="en-US" altLang="en-US" sz="1200">
                <a:solidFill>
                  <a:srgbClr val="000000"/>
                </a:solidFill>
              </a:rPr>
              <a:pPr algn="r" eaLnBrk="1" hangingPunct="1">
                <a:buClrTx/>
                <a:buFontTx/>
                <a:buNone/>
              </a:pPr>
              <a:t>8</a:t>
            </a:fld>
            <a:endParaRPr lang="en-US" altLang="en-US" sz="1200">
              <a:solidFill>
                <a:srgbClr val="000000"/>
              </a:solidFill>
            </a:endParaRPr>
          </a:p>
        </p:txBody>
      </p:sp>
      <p:sp>
        <p:nvSpPr>
          <p:cNvPr id="2048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048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BE5239E-4B4E-4E8F-A9AB-2137BE2997CF}" type="slidenum">
              <a:rPr lang="en-US" altLang="en-US" sz="1200">
                <a:solidFill>
                  <a:srgbClr val="000000"/>
                </a:solidFill>
              </a:rPr>
              <a:pPr algn="r" eaLnBrk="1" hangingPunct="1">
                <a:buClrTx/>
                <a:buFontTx/>
                <a:buNone/>
              </a:pPr>
              <a:t>9</a:t>
            </a:fld>
            <a:endParaRPr lang="en-US" altLang="en-US" sz="1200">
              <a:solidFill>
                <a:srgbClr val="000000"/>
              </a:solidFill>
            </a:endParaRPr>
          </a:p>
        </p:txBody>
      </p:sp>
      <p:sp>
        <p:nvSpPr>
          <p:cNvPr id="2253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253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GB"/>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fld id="{D3A370EF-BFDE-497D-B860-F93894F432BF}" type="datetimeFigureOut">
              <a:rPr lang="en-US" altLang="en-US"/>
              <a:pPr/>
              <a:t>9/25/17</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DB3A31AD-76CC-4EC4-A2D7-4D913A6D5B16}" type="slidenum">
              <a:rPr lang="en-US" altLang="en-US"/>
              <a:pPr/>
              <a:t>‹#›</a:t>
            </a:fld>
            <a:endParaRPr lang="en-US" altLang="en-US"/>
          </a:p>
        </p:txBody>
      </p:sp>
    </p:spTree>
    <p:extLst>
      <p:ext uri="{BB962C8B-B14F-4D97-AF65-F5344CB8AC3E}">
        <p14:creationId xmlns:p14="http://schemas.microsoft.com/office/powerpoint/2010/main" val="380112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992FAD52-59B8-404D-8F91-FD328A8EC26D}" type="datetimeFigureOut">
              <a:rPr lang="en-US" altLang="en-US"/>
              <a:pPr/>
              <a:t>9/25/17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D0AA46-1BEF-4B91-8249-20EEB5E77462}" type="slidenum">
              <a:rPr lang="en-US" altLang="en-US"/>
              <a:pPr/>
              <a:t>‹#›</a:t>
            </a:fld>
            <a:endParaRPr lang="en-US" altLang="en-US"/>
          </a:p>
        </p:txBody>
      </p:sp>
    </p:spTree>
    <p:extLst>
      <p:ext uri="{BB962C8B-B14F-4D97-AF65-F5344CB8AC3E}">
        <p14:creationId xmlns:p14="http://schemas.microsoft.com/office/powerpoint/2010/main" val="131299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fld id="{E5D4FD07-58F9-42C6-81CB-A23624326AD9}" type="datetimeFigureOut">
              <a:rPr lang="en-US" altLang="en-US"/>
              <a:pPr/>
              <a:t>9/25/17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B9827C-1CBE-4C76-B765-848A6C7E6D6F}" type="slidenum">
              <a:rPr lang="en-US" altLang="en-US"/>
              <a:pPr/>
              <a:t>‹#›</a:t>
            </a:fld>
            <a:endParaRPr lang="en-US" altLang="en-US"/>
          </a:p>
        </p:txBody>
      </p:sp>
    </p:spTree>
    <p:extLst>
      <p:ext uri="{BB962C8B-B14F-4D97-AF65-F5344CB8AC3E}">
        <p14:creationId xmlns:p14="http://schemas.microsoft.com/office/powerpoint/2010/main" val="250107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4"/>
          </p:nvPr>
        </p:nvSpPr>
        <p:spPr/>
        <p:txBody>
          <a:bodyPr/>
          <a:lstStyle>
            <a:lvl1pPr>
              <a:defRPr/>
            </a:lvl1pPr>
          </a:lstStyle>
          <a:p>
            <a:fld id="{0C3829EF-C473-491D-9EF1-B6EEE84FADE7}" type="datetimeFigureOut">
              <a:rPr lang="en-US" altLang="en-US"/>
              <a:pPr/>
              <a:t>9/25/17</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884844E1-5586-4E2F-A698-EDDE496CFD33}" type="slidenum">
              <a:rPr lang="en-US" altLang="en-US"/>
              <a:pPr/>
              <a:t>‹#›</a:t>
            </a:fld>
            <a:endParaRPr lang="en-US" altLang="en-US"/>
          </a:p>
        </p:txBody>
      </p:sp>
    </p:spTree>
    <p:extLst>
      <p:ext uri="{BB962C8B-B14F-4D97-AF65-F5344CB8AC3E}">
        <p14:creationId xmlns:p14="http://schemas.microsoft.com/office/powerpoint/2010/main" val="406453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GB"/>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8" name="Date Placeholder 3"/>
          <p:cNvSpPr>
            <a:spLocks noGrp="1"/>
          </p:cNvSpPr>
          <p:nvPr>
            <p:ph type="dt" sz="half" idx="10"/>
          </p:nvPr>
        </p:nvSpPr>
        <p:spPr/>
        <p:txBody>
          <a:bodyPr/>
          <a:lstStyle>
            <a:lvl1pPr>
              <a:defRPr/>
            </a:lvl1pPr>
          </a:lstStyle>
          <a:p>
            <a:fld id="{A5683004-64D5-4120-AD53-A65A1BDCEAFC}" type="datetimeFigureOut">
              <a:rPr lang="en-US" altLang="en-US"/>
              <a:pPr/>
              <a:t>9/25/17</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0DF8ECAE-36B0-42BF-B209-5DCB74EFBAC4}" type="slidenum">
              <a:rPr lang="en-US" altLang="en-US"/>
              <a:pPr/>
              <a:t>‹#›</a:t>
            </a:fld>
            <a:endParaRPr lang="en-US" altLang="en-US"/>
          </a:p>
        </p:txBody>
      </p:sp>
    </p:spTree>
    <p:extLst>
      <p:ext uri="{BB962C8B-B14F-4D97-AF65-F5344CB8AC3E}">
        <p14:creationId xmlns:p14="http://schemas.microsoft.com/office/powerpoint/2010/main" val="295764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5"/>
          </p:nvPr>
        </p:nvSpPr>
        <p:spPr/>
        <p:txBody>
          <a:bodyPr/>
          <a:lstStyle>
            <a:lvl1pPr>
              <a:defRPr/>
            </a:lvl1pPr>
          </a:lstStyle>
          <a:p>
            <a:fld id="{B5BDC038-A1A0-49E1-ABC5-B88E458C8CDF}" type="datetimeFigureOut">
              <a:rPr lang="en-US" altLang="en-US"/>
              <a:pPr/>
              <a:t>9/25/17</a:t>
            </a:fld>
            <a:endParaRPr lang="en-US" alt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fld id="{BE2F8F72-58B3-4B41-AB06-48AB92E5AC6E}" type="slidenum">
              <a:rPr lang="en-US" altLang="en-US"/>
              <a:pPr/>
              <a:t>‹#›</a:t>
            </a:fld>
            <a:endParaRPr lang="en-US" altLang="en-US"/>
          </a:p>
        </p:txBody>
      </p:sp>
    </p:spTree>
    <p:extLst>
      <p:ext uri="{BB962C8B-B14F-4D97-AF65-F5344CB8AC3E}">
        <p14:creationId xmlns:p14="http://schemas.microsoft.com/office/powerpoint/2010/main" val="3748098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fld id="{34F06A14-8E72-47E0-9CA9-A385CCCD927A}" type="datetimeFigureOut">
              <a:rPr lang="en-US" altLang="en-US"/>
              <a:pPr/>
              <a:t>9/25/17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950B585-C2EC-4CDA-8ECD-D8C8582F92A4}" type="slidenum">
              <a:rPr lang="en-US" altLang="en-US"/>
              <a:pPr/>
              <a:t>‹#›</a:t>
            </a:fld>
            <a:endParaRPr lang="en-US" altLang="en-US"/>
          </a:p>
        </p:txBody>
      </p:sp>
    </p:spTree>
    <p:extLst>
      <p:ext uri="{BB962C8B-B14F-4D97-AF65-F5344CB8AC3E}">
        <p14:creationId xmlns:p14="http://schemas.microsoft.com/office/powerpoint/2010/main" val="212982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BD76B932-B318-4F0D-BA1B-4EC51A4AE060}" type="datetimeFigureOut">
              <a:rPr lang="en-US" altLang="en-US"/>
              <a:pPr/>
              <a:t>9/25/17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E78721-A8B9-4569-B7F9-90398B2199BF}" type="slidenum">
              <a:rPr lang="en-US" altLang="en-US"/>
              <a:pPr/>
              <a:t>‹#›</a:t>
            </a:fld>
            <a:endParaRPr lang="en-US" altLang="en-US"/>
          </a:p>
        </p:txBody>
      </p:sp>
    </p:spTree>
    <p:extLst>
      <p:ext uri="{BB962C8B-B14F-4D97-AF65-F5344CB8AC3E}">
        <p14:creationId xmlns:p14="http://schemas.microsoft.com/office/powerpoint/2010/main" val="357561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C1B7C79-91B6-4827-8C4C-2CC6E2080B02}" type="datetimeFigureOut">
              <a:rPr lang="en-US" altLang="en-US"/>
              <a:pPr/>
              <a:t>9/25/17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270D127-4B46-4256-BC96-7012E1DFC5FC}" type="slidenum">
              <a:rPr lang="en-US" altLang="en-US"/>
              <a:pPr/>
              <a:t>‹#›</a:t>
            </a:fld>
            <a:endParaRPr lang="en-US" altLang="en-US"/>
          </a:p>
        </p:txBody>
      </p:sp>
    </p:spTree>
    <p:extLst>
      <p:ext uri="{BB962C8B-B14F-4D97-AF65-F5344CB8AC3E}">
        <p14:creationId xmlns:p14="http://schemas.microsoft.com/office/powerpoint/2010/main" val="179955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GB"/>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lvl1pPr>
          </a:lstStyle>
          <a:p>
            <a:fld id="{CF822F72-DAE4-42CA-A77A-5BC6D474AA18}" type="datetimeFigureOut">
              <a:rPr lang="en-US" altLang="en-US"/>
              <a:pPr/>
              <a:t>9/25/17</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CB4AFF9-B7C4-4A76-932A-5763655E1D0A}" type="slidenum">
              <a:rPr lang="en-US" altLang="en-US"/>
              <a:pPr/>
              <a:t>‹#›</a:t>
            </a:fld>
            <a:endParaRPr lang="en-US" altLang="en-US"/>
          </a:p>
        </p:txBody>
      </p:sp>
    </p:spTree>
    <p:extLst>
      <p:ext uri="{BB962C8B-B14F-4D97-AF65-F5344CB8AC3E}">
        <p14:creationId xmlns:p14="http://schemas.microsoft.com/office/powerpoint/2010/main" val="17593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GB"/>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fld id="{79D187EA-970B-49AD-B16F-5AC81595533D}" type="datetimeFigureOut">
              <a:rPr lang="en-US" altLang="en-US"/>
              <a:pPr/>
              <a:t>9/25/17</a:t>
            </a:fld>
            <a:endParaRPr lang="en-US" alt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fld id="{68B19C51-98A1-4E98-802A-BF8069AA77AB}" type="slidenum">
              <a:rPr lang="en-US" altLang="en-US"/>
              <a:pPr/>
              <a:t>‹#›</a:t>
            </a:fld>
            <a:endParaRPr lang="en-US" altLang="en-US"/>
          </a:p>
        </p:txBody>
      </p:sp>
    </p:spTree>
    <p:extLst>
      <p:ext uri="{BB962C8B-B14F-4D97-AF65-F5344CB8AC3E}">
        <p14:creationId xmlns:p14="http://schemas.microsoft.com/office/powerpoint/2010/main" val="3833831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GB"/>
              <a:t>Click to edit Master title style</a:t>
            </a:r>
            <a:endParaRPr lang="en-US" dirty="0"/>
          </a:p>
        </p:txBody>
      </p:sp>
      <p:sp>
        <p:nvSpPr>
          <p:cNvPr id="129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172200" y="6172200"/>
            <a:ext cx="2514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defRPr>
            </a:lvl1pPr>
          </a:lstStyle>
          <a:p>
            <a:fld id="{DCFF9446-9024-4469-9647-E0A0B17BA53F}" type="datetimeFigureOut">
              <a:rPr lang="en-US" altLang="en-US"/>
              <a:pPr/>
              <a:t>9/25/17</a:t>
            </a:fld>
            <a:endParaRPr lang="en-US" alt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buFont typeface="Times New Roman" charset="0"/>
              <a:buNone/>
              <a:defRPr sz="1100" b="1">
                <a:solidFill>
                  <a:schemeClr val="tx1">
                    <a:lumMod val="50000"/>
                    <a:lumOff val="50000"/>
                  </a:schemeClr>
                </a:solidFill>
                <a:latin typeface="Times New Roman"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fld id="{CAEC9C35-9ADD-4105-A627-DD3DBEBDD4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8" r:id="rId1"/>
    <p:sldLayoutId id="2147484151" r:id="rId2"/>
    <p:sldLayoutId id="2147484159" r:id="rId3"/>
    <p:sldLayoutId id="2147484152" r:id="rId4"/>
    <p:sldLayoutId id="2147484153" r:id="rId5"/>
    <p:sldLayoutId id="2147484154" r:id="rId6"/>
    <p:sldLayoutId id="2147484155" r:id="rId7"/>
    <p:sldLayoutId id="2147484160" r:id="rId8"/>
    <p:sldLayoutId id="2147484161" r:id="rId9"/>
    <p:sldLayoutId id="2147484156" r:id="rId10"/>
    <p:sldLayoutId id="2147484157" r:id="rId11"/>
  </p:sldLayoutIdLst>
  <p:hf sldNum="0" hdr="0" ftr="0" dt="0"/>
  <p:txStyles>
    <p:titleStyle>
      <a:lvl1pPr marL="319088" indent="-319088" algn="r" rtl="0" fontAlgn="base">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S PGothic" panose="020B0600070205080204" pitchFamily="34" charset="-128"/>
          <a:cs typeface="+mj-cs"/>
        </a:defRPr>
      </a:lvl1pPr>
      <a:lvl2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2pPr>
      <a:lvl3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3pPr>
      <a:lvl4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4pPr>
      <a:lvl5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S PGothic" panose="020B0600070205080204" pitchFamily="34" charset="-128"/>
          <a:cs typeface="+mn-cs"/>
        </a:defRPr>
      </a:lvl1pPr>
      <a:lvl2pPr marL="547688" indent="-182563" algn="l" rtl="0" fontAlgn="base">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S PGothic" panose="020B0600070205080204" pitchFamily="34" charset="-128"/>
          <a:cs typeface="+mn-cs"/>
        </a:defRPr>
      </a:lvl2pPr>
      <a:lvl3pPr marL="822325" indent="-182563" algn="l" rtl="0" fontAlgn="base">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S PGothic" panose="020B0600070205080204" pitchFamily="34" charset="-128"/>
          <a:cs typeface="+mn-cs"/>
        </a:defRPr>
      </a:lvl3pPr>
      <a:lvl4pPr marL="1096963" indent="-182563" algn="l" rtl="0" fontAlgn="base">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S PGothic" panose="020B0600070205080204" pitchFamily="34" charset="-128"/>
          <a:cs typeface="+mn-cs"/>
        </a:defRPr>
      </a:lvl4pPr>
      <a:lvl5pPr marL="1389063" indent="-182563" algn="l" rtl="0" fontAlgn="base">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S PGothic" panose="020B0600070205080204" pitchFamily="34" charset="-128"/>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image" Target="../media/image24.jpeg"/><Relationship Id="rId12"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7.jpe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5.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7.jpeg"/><Relationship Id="rId5"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1.jpeg"/><Relationship Id="rId8" Type="http://schemas.openxmlformats.org/officeDocument/2006/relationships/image" Target="../media/image66.png"/><Relationship Id="rId9"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20.jpe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1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73.jpeg"/><Relationship Id="rId8" Type="http://schemas.openxmlformats.org/officeDocument/2006/relationships/image" Target="../media/image16.jpeg"/><Relationship Id="rId9"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7.jpeg"/><Relationship Id="rId8" Type="http://schemas.openxmlformats.org/officeDocument/2006/relationships/image" Target="../media/image75.jpe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oleObject" Target="../embeddings/oleObject1.bin"/><Relationship Id="rId5" Type="http://schemas.openxmlformats.org/officeDocument/2006/relationships/image" Target="../media/image76.png"/><Relationship Id="rId6" Type="http://schemas.openxmlformats.org/officeDocument/2006/relationships/image" Target="../media/image77.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4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17.jpeg"/><Relationship Id="rId5"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5D8DA69-8426-4050-AA5C-81AB02143D38}" type="slidenum">
              <a:rPr lang="en-US" altLang="en-US" sz="1400">
                <a:solidFill>
                  <a:srgbClr val="FFFF66"/>
                </a:solidFill>
              </a:rPr>
              <a:pPr algn="r" eaLnBrk="1" hangingPunct="1">
                <a:buClrTx/>
                <a:buFontTx/>
                <a:buNone/>
              </a:pPr>
              <a:t>1</a:t>
            </a:fld>
            <a:endParaRPr lang="en-US" altLang="en-US" sz="1400">
              <a:solidFill>
                <a:srgbClr val="FFFF66"/>
              </a:solidFill>
            </a:endParaRPr>
          </a:p>
        </p:txBody>
      </p:sp>
      <p:sp>
        <p:nvSpPr>
          <p:cNvPr id="3074" name="Text Box 2"/>
          <p:cNvSpPr txBox="1">
            <a:spLocks noChangeArrowheads="1"/>
          </p:cNvSpPr>
          <p:nvPr/>
        </p:nvSpPr>
        <p:spPr bwMode="auto">
          <a:xfrm>
            <a:off x="266700" y="525463"/>
            <a:ext cx="86106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Anatomical Analysis with </a:t>
            </a:r>
            <a:br>
              <a:rPr lang="en-US" altLang="en-US" sz="4400">
                <a:solidFill>
                  <a:schemeClr val="tx1"/>
                </a:solidFill>
              </a:rPr>
            </a:br>
            <a:r>
              <a:rPr lang="en-US" altLang="en-US" sz="4400">
                <a:solidFill>
                  <a:schemeClr val="tx1"/>
                </a:solidFill>
              </a:rPr>
              <a:t>FreeSurfer</a:t>
            </a:r>
            <a:br>
              <a:rPr lang="en-US" altLang="en-US" sz="4400">
                <a:solidFill>
                  <a:schemeClr val="tx1"/>
                </a:solidFill>
              </a:rPr>
            </a:br>
            <a:r>
              <a:rPr lang="en-US" altLang="en-US" sz="3200">
                <a:solidFill>
                  <a:schemeClr val="tx1"/>
                </a:solidFill>
              </a:rPr>
              <a:t>surfer.nmr.mgh.harvard.edu</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667000"/>
            <a:ext cx="27987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8D10013-89CC-4052-8D56-AEA35F79B1E0}" type="slidenum">
              <a:rPr lang="en-US" altLang="en-US" sz="1400">
                <a:solidFill>
                  <a:srgbClr val="FFFF66"/>
                </a:solidFill>
              </a:rPr>
              <a:pPr algn="r" eaLnBrk="1" hangingPunct="1">
                <a:buClrTx/>
                <a:buFontTx/>
                <a:buNone/>
              </a:pPr>
              <a:t>10</a:t>
            </a:fld>
            <a:endParaRPr lang="en-US" altLang="en-US" sz="1400">
              <a:solidFill>
                <a:srgbClr val="FFFF66"/>
              </a:solidFill>
            </a:endParaRPr>
          </a:p>
        </p:txBody>
      </p:sp>
      <p:sp>
        <p:nvSpPr>
          <p:cNvPr id="2355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23555"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23556"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57"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58"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59"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60" name="Line 9"/>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61"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62"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63" name="Text Box 26"/>
          <p:cNvSpPr txBox="1">
            <a:spLocks noChangeArrowheads="1"/>
          </p:cNvSpPr>
          <p:nvPr/>
        </p:nvSpPr>
        <p:spPr bwMode="auto">
          <a:xfrm>
            <a:off x="17526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3564" name="Picture 27"/>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65" name="Picture 28"/>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66" name="Picture 29"/>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67" name="Picture 30"/>
          <p:cNvPicPr>
            <a:picLocks noChangeAspect="1" noChangeArrowheads="1"/>
          </p:cNvPicPr>
          <p:nvPr/>
        </p:nvPicPr>
        <p:blipFill>
          <a:blip r:embed="rId6">
            <a:extLst>
              <a:ext uri="{28A0092B-C50C-407E-A947-70E740481C1C}">
                <a14:useLocalDpi xmlns:a14="http://schemas.microsoft.com/office/drawing/2010/main" val="0"/>
              </a:ext>
            </a:extLst>
          </a:blip>
          <a:srcRect l="24367" t="20375" r="25647" b="3088"/>
          <a:stretch>
            <a:fillRect/>
          </a:stretch>
        </p:blipFill>
        <p:spPr bwMode="auto">
          <a:xfrm>
            <a:off x="5791200" y="3400425"/>
            <a:ext cx="8921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68" name="Picture 32"/>
          <p:cNvPicPr>
            <a:picLocks noChangeAspect="1" noChangeArrowheads="1"/>
          </p:cNvPicPr>
          <p:nvPr/>
        </p:nvPicPr>
        <p:blipFill>
          <a:blip r:embed="rId7">
            <a:extLst>
              <a:ext uri="{28A0092B-C50C-407E-A947-70E740481C1C}">
                <a14:useLocalDpi xmlns:a14="http://schemas.microsoft.com/office/drawing/2010/main" val="0"/>
              </a:ext>
            </a:extLst>
          </a:blip>
          <a:srcRect l="17952" t="16054" r="19231" b="3705"/>
          <a:stretch>
            <a:fillRect/>
          </a:stretch>
        </p:blipFill>
        <p:spPr bwMode="auto">
          <a:xfrm>
            <a:off x="6858000" y="3429000"/>
            <a:ext cx="10699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3569" name="Text Box 34"/>
          <p:cNvSpPr txBox="1">
            <a:spLocks noChangeArrowheads="1"/>
          </p:cNvSpPr>
          <p:nvPr/>
        </p:nvSpPr>
        <p:spPr bwMode="auto">
          <a:xfrm>
            <a:off x="31242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3570" name="Text Box 35"/>
          <p:cNvSpPr txBox="1">
            <a:spLocks noChangeArrowheads="1"/>
          </p:cNvSpPr>
          <p:nvPr/>
        </p:nvSpPr>
        <p:spPr bwMode="auto">
          <a:xfrm>
            <a:off x="41148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3571" name="Text Box 36"/>
          <p:cNvSpPr txBox="1">
            <a:spLocks noChangeArrowheads="1"/>
          </p:cNvSpPr>
          <p:nvPr/>
        </p:nvSpPr>
        <p:spPr bwMode="auto">
          <a:xfrm>
            <a:off x="57912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wm.mgz</a:t>
            </a:r>
          </a:p>
        </p:txBody>
      </p:sp>
      <p:sp>
        <p:nvSpPr>
          <p:cNvPr id="23572" name="Text Box 39"/>
          <p:cNvSpPr txBox="1">
            <a:spLocks noChangeArrowheads="1"/>
          </p:cNvSpPr>
          <p:nvPr/>
        </p:nvSpPr>
        <p:spPr bwMode="auto">
          <a:xfrm>
            <a:off x="68580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23573" name="Line 40"/>
          <p:cNvSpPr>
            <a:spLocks noChangeShapeType="1"/>
          </p:cNvSpPr>
          <p:nvPr/>
        </p:nvSpPr>
        <p:spPr bwMode="auto">
          <a:xfrm>
            <a:off x="2819400" y="2362200"/>
            <a:ext cx="0" cy="685800"/>
          </a:xfrm>
          <a:prstGeom prst="line">
            <a:avLst/>
          </a:prstGeom>
          <a:noFill/>
          <a:ln w="2844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74" name="Text Box 41"/>
          <p:cNvSpPr txBox="1">
            <a:spLocks noChangeArrowheads="1"/>
          </p:cNvSpPr>
          <p:nvPr/>
        </p:nvSpPr>
        <p:spPr bwMode="auto">
          <a:xfrm>
            <a:off x="0" y="6400800"/>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mgz = “compressed mgh” format (like nifti) unique to FreeSurfer</a:t>
            </a:r>
          </a:p>
        </p:txBody>
      </p:sp>
      <p:sp>
        <p:nvSpPr>
          <p:cNvPr id="23575" name="Text Box 42"/>
          <p:cNvSpPr txBox="1">
            <a:spLocks noChangeArrowheads="1"/>
          </p:cNvSpPr>
          <p:nvPr/>
        </p:nvSpPr>
        <p:spPr bwMode="auto">
          <a:xfrm>
            <a:off x="2286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3576" name="Picture 4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3577" name="Text Box 44"/>
          <p:cNvSpPr txBox="1">
            <a:spLocks noChangeArrowheads="1"/>
          </p:cNvSpPr>
          <p:nvPr/>
        </p:nvSpPr>
        <p:spPr bwMode="auto">
          <a:xfrm>
            <a:off x="152400" y="54864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others: nu.mgz, norm.mgz, wmparc.mgz, aparc+aseg.mgz, ribbon.mgz</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3259CCB-4714-4A7E-B3F2-61B834716B41}" type="slidenum">
              <a:rPr lang="en-US" altLang="en-US" sz="1400">
                <a:solidFill>
                  <a:srgbClr val="FFFF66"/>
                </a:solidFill>
              </a:rPr>
              <a:pPr algn="r" eaLnBrk="1" hangingPunct="1">
                <a:buClrTx/>
                <a:buFontTx/>
                <a:buNone/>
              </a:pPr>
              <a:t>11</a:t>
            </a:fld>
            <a:endParaRPr lang="en-US" altLang="en-US" sz="1400">
              <a:solidFill>
                <a:srgbClr val="FFFF66"/>
              </a:solidFill>
            </a:endParaRPr>
          </a:p>
        </p:txBody>
      </p:sp>
      <p:sp>
        <p:nvSpPr>
          <p:cNvPr id="25602"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25603"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25604" name="Line 5"/>
          <p:cNvSpPr>
            <a:spLocks noChangeShapeType="1"/>
          </p:cNvSpPr>
          <p:nvPr/>
        </p:nvSpPr>
        <p:spPr bwMode="auto">
          <a:xfrm>
            <a:off x="4038600" y="1066800"/>
            <a:ext cx="1588" cy="457200"/>
          </a:xfrm>
          <a:prstGeom prst="line">
            <a:avLst/>
          </a:prstGeom>
          <a:noFill/>
          <a:ln w="2844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05"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06"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07"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08" name="Line 9"/>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09"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10" name="Line 11"/>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11" name="Text Box 12"/>
          <p:cNvSpPr txBox="1">
            <a:spLocks noChangeArrowheads="1"/>
          </p:cNvSpPr>
          <p:nvPr/>
        </p:nvSpPr>
        <p:spPr bwMode="auto">
          <a:xfrm>
            <a:off x="17526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5612"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13" name="Picture 14"/>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14" name="Picture 15"/>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15" name="Picture 16"/>
          <p:cNvPicPr>
            <a:picLocks noChangeAspect="1" noChangeArrowheads="1"/>
          </p:cNvPicPr>
          <p:nvPr/>
        </p:nvPicPr>
        <p:blipFill>
          <a:blip r:embed="rId6">
            <a:extLst>
              <a:ext uri="{28A0092B-C50C-407E-A947-70E740481C1C}">
                <a14:useLocalDpi xmlns:a14="http://schemas.microsoft.com/office/drawing/2010/main" val="0"/>
              </a:ext>
            </a:extLst>
          </a:blip>
          <a:srcRect l="24367" t="20375" r="25647" b="3088"/>
          <a:stretch>
            <a:fillRect/>
          </a:stretch>
        </p:blipFill>
        <p:spPr bwMode="auto">
          <a:xfrm>
            <a:off x="5791200" y="3400425"/>
            <a:ext cx="8921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16" name="Picture 17"/>
          <p:cNvPicPr>
            <a:picLocks noChangeAspect="1" noChangeArrowheads="1"/>
          </p:cNvPicPr>
          <p:nvPr/>
        </p:nvPicPr>
        <p:blipFill>
          <a:blip r:embed="rId7">
            <a:extLst>
              <a:ext uri="{28A0092B-C50C-407E-A947-70E740481C1C}">
                <a14:useLocalDpi xmlns:a14="http://schemas.microsoft.com/office/drawing/2010/main" val="0"/>
              </a:ext>
            </a:extLst>
          </a:blip>
          <a:srcRect l="17952" t="16054" r="19231" b="3705"/>
          <a:stretch>
            <a:fillRect/>
          </a:stretch>
        </p:blipFill>
        <p:spPr bwMode="auto">
          <a:xfrm>
            <a:off x="6858000" y="3429000"/>
            <a:ext cx="10699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5617" name="Text Box 18"/>
          <p:cNvSpPr txBox="1">
            <a:spLocks noChangeArrowheads="1"/>
          </p:cNvSpPr>
          <p:nvPr/>
        </p:nvSpPr>
        <p:spPr bwMode="auto">
          <a:xfrm>
            <a:off x="31242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5618" name="Text Box 19"/>
          <p:cNvSpPr txBox="1">
            <a:spLocks noChangeArrowheads="1"/>
          </p:cNvSpPr>
          <p:nvPr/>
        </p:nvSpPr>
        <p:spPr bwMode="auto">
          <a:xfrm>
            <a:off x="41148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5619" name="Text Box 20"/>
          <p:cNvSpPr txBox="1">
            <a:spLocks noChangeArrowheads="1"/>
          </p:cNvSpPr>
          <p:nvPr/>
        </p:nvSpPr>
        <p:spPr bwMode="auto">
          <a:xfrm>
            <a:off x="57912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wm.mgz</a:t>
            </a:r>
          </a:p>
        </p:txBody>
      </p:sp>
      <p:sp>
        <p:nvSpPr>
          <p:cNvPr id="25620" name="Text Box 21"/>
          <p:cNvSpPr txBox="1">
            <a:spLocks noChangeArrowheads="1"/>
          </p:cNvSpPr>
          <p:nvPr/>
        </p:nvSpPr>
        <p:spPr bwMode="auto">
          <a:xfrm>
            <a:off x="68580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25621" name="Line 22"/>
          <p:cNvSpPr>
            <a:spLocks noChangeShapeType="1"/>
          </p:cNvSpPr>
          <p:nvPr/>
        </p:nvSpPr>
        <p:spPr bwMode="auto">
          <a:xfrm>
            <a:off x="2819400" y="2362200"/>
            <a:ext cx="0" cy="6858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22" name="Text Box 24"/>
          <p:cNvSpPr txBox="1">
            <a:spLocks noChangeArrowheads="1"/>
          </p:cNvSpPr>
          <p:nvPr/>
        </p:nvSpPr>
        <p:spPr bwMode="auto">
          <a:xfrm>
            <a:off x="2286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5623" name="Picture 2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5624" name="Rectangle 26"/>
          <p:cNvSpPr>
            <a:spLocks noChangeArrowheads="1"/>
          </p:cNvSpPr>
          <p:nvPr/>
        </p:nvSpPr>
        <p:spPr bwMode="auto">
          <a:xfrm>
            <a:off x="1676400" y="3200400"/>
            <a:ext cx="6400800" cy="2209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25625" name="Line 27"/>
          <p:cNvSpPr>
            <a:spLocks noChangeShapeType="1"/>
          </p:cNvSpPr>
          <p:nvPr/>
        </p:nvSpPr>
        <p:spPr bwMode="auto">
          <a:xfrm>
            <a:off x="838200" y="53340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6" name="Text Box 28"/>
          <p:cNvSpPr txBox="1">
            <a:spLocks noChangeArrowheads="1"/>
          </p:cNvSpPr>
          <p:nvPr/>
        </p:nvSpPr>
        <p:spPr bwMode="auto">
          <a:xfrm>
            <a:off x="304800" y="59436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Native Anatomical Space</a:t>
            </a:r>
          </a:p>
          <a:p>
            <a:pPr eaLnBrk="1" hangingPunct="1">
              <a:buClrTx/>
              <a:buFontTx/>
              <a:buNone/>
            </a:pPr>
            <a:r>
              <a:rPr lang="en-US" altLang="en-US" sz="2000">
                <a:solidFill>
                  <a:srgbClr val="000000"/>
                </a:solidFill>
              </a:rPr>
              <a:t>eg, 1x1x1.2mm</a:t>
            </a:r>
            <a:r>
              <a:rPr lang="en-US" altLang="en-US" sz="2000" baseline="30000">
                <a:solidFill>
                  <a:srgbClr val="000000"/>
                </a:solidFill>
              </a:rPr>
              <a:t>3 </a:t>
            </a:r>
            <a:r>
              <a:rPr lang="en-US" altLang="en-US" sz="2000">
                <a:solidFill>
                  <a:srgbClr val="000000"/>
                </a:solidFill>
              </a:rPr>
              <a:t>, 256x256x128</a:t>
            </a:r>
            <a:endParaRPr lang="en-US" altLang="en-US" sz="2000" baseline="30000">
              <a:solidFill>
                <a:srgbClr val="000000"/>
              </a:solidFill>
            </a:endParaRPr>
          </a:p>
        </p:txBody>
      </p:sp>
      <p:sp>
        <p:nvSpPr>
          <p:cNvPr id="25627" name="Line 29"/>
          <p:cNvSpPr>
            <a:spLocks noChangeShapeType="1"/>
          </p:cNvSpPr>
          <p:nvPr/>
        </p:nvSpPr>
        <p:spPr bwMode="auto">
          <a:xfrm>
            <a:off x="6324600" y="54102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8" name="Text Box 30"/>
          <p:cNvSpPr txBox="1">
            <a:spLocks noChangeArrowheads="1"/>
          </p:cNvSpPr>
          <p:nvPr/>
        </p:nvSpPr>
        <p:spPr bwMode="auto">
          <a:xfrm>
            <a:off x="5029200" y="6019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“Conformed” Anatomical Space</a:t>
            </a:r>
          </a:p>
          <a:p>
            <a:pPr eaLnBrk="1" hangingPunct="1">
              <a:buClrTx/>
              <a:buFontTx/>
              <a:buNone/>
            </a:pPr>
            <a:r>
              <a:rPr lang="en-US" altLang="en-US" sz="2000">
                <a:solidFill>
                  <a:srgbClr val="000000"/>
                </a:solidFill>
              </a:rPr>
              <a:t>1x1x1mm</a:t>
            </a:r>
            <a:r>
              <a:rPr lang="en-US" altLang="en-US" sz="2000" baseline="30000">
                <a:solidFill>
                  <a:srgbClr val="000000"/>
                </a:solidFill>
              </a:rPr>
              <a:t>3 </a:t>
            </a:r>
            <a:r>
              <a:rPr lang="en-US" altLang="en-US" sz="2000">
                <a:solidFill>
                  <a:srgbClr val="000000"/>
                </a:solidFill>
              </a:rPr>
              <a:t>, 256x256x256</a:t>
            </a:r>
            <a:endParaRPr lang="en-US" altLang="en-US" sz="2000" baseline="3000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3"/>
          <p:cNvGrpSpPr>
            <a:grpSpLocks/>
          </p:cNvGrpSpPr>
          <p:nvPr/>
        </p:nvGrpSpPr>
        <p:grpSpPr bwMode="auto">
          <a:xfrm>
            <a:off x="381000" y="2133600"/>
            <a:ext cx="3276600" cy="2503488"/>
            <a:chOff x="3216" y="672"/>
            <a:chExt cx="2064" cy="1577"/>
          </a:xfrm>
        </p:grpSpPr>
        <p:sp>
          <p:nvSpPr>
            <p:cNvPr id="27670" name="Rectangle 4" descr="Small grid"/>
            <p:cNvSpPr>
              <a:spLocks noChangeArrowheads="1"/>
            </p:cNvSpPr>
            <p:nvPr/>
          </p:nvSpPr>
          <p:spPr bwMode="auto">
            <a:xfrm rot="-25968">
              <a:off x="3216" y="672"/>
              <a:ext cx="2064" cy="1577"/>
            </a:xfrm>
            <a:prstGeom prst="rect">
              <a:avLst/>
            </a:prstGeom>
            <a:pattFill prst="smGrid">
              <a:fgClr>
                <a:srgbClr val="FF0000"/>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71" name="Group 5"/>
            <p:cNvGrpSpPr>
              <a:grpSpLocks/>
            </p:cNvGrpSpPr>
            <p:nvPr/>
          </p:nvGrpSpPr>
          <p:grpSpPr bwMode="auto">
            <a:xfrm>
              <a:off x="3268" y="754"/>
              <a:ext cx="1728" cy="1104"/>
              <a:chOff x="521" y="912"/>
              <a:chExt cx="1728" cy="1104"/>
            </a:xfrm>
          </p:grpSpPr>
          <p:sp>
            <p:nvSpPr>
              <p:cNvPr id="27672" name="AutoShape 6"/>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73" name="Oval 7"/>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74" name="Oval 8"/>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75" name="Line 9"/>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7650" name="Text Box 10"/>
          <p:cNvSpPr txBox="1">
            <a:spLocks noChangeArrowheads="1"/>
          </p:cNvSpPr>
          <p:nvPr/>
        </p:nvSpPr>
        <p:spPr bwMode="auto">
          <a:xfrm>
            <a:off x="304800" y="1295400"/>
            <a:ext cx="381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Native Anatomical Space 1x1x1.1mm, 256x256x128, Sag</a:t>
            </a:r>
          </a:p>
        </p:txBody>
      </p:sp>
      <p:grpSp>
        <p:nvGrpSpPr>
          <p:cNvPr id="27651" name="Group 11"/>
          <p:cNvGrpSpPr>
            <a:grpSpLocks/>
          </p:cNvGrpSpPr>
          <p:nvPr/>
        </p:nvGrpSpPr>
        <p:grpSpPr bwMode="auto">
          <a:xfrm>
            <a:off x="5035550" y="2055813"/>
            <a:ext cx="2886075" cy="2209800"/>
            <a:chOff x="3172" y="1295"/>
            <a:chExt cx="1818" cy="1392"/>
          </a:xfrm>
        </p:grpSpPr>
        <p:sp>
          <p:nvSpPr>
            <p:cNvPr id="27664" name="Rectangle 12" descr="30%"/>
            <p:cNvSpPr>
              <a:spLocks noChangeArrowheads="1"/>
            </p:cNvSpPr>
            <p:nvPr/>
          </p:nvSpPr>
          <p:spPr bwMode="auto">
            <a:xfrm rot="-25968">
              <a:off x="3215" y="1295"/>
              <a:ext cx="1775" cy="1392"/>
            </a:xfrm>
            <a:prstGeom prst="rect">
              <a:avLst/>
            </a:prstGeom>
            <a:pattFill prst="pct30">
              <a:fgClr>
                <a:srgbClr val="003399"/>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65" name="Group 13"/>
            <p:cNvGrpSpPr>
              <a:grpSpLocks/>
            </p:cNvGrpSpPr>
            <p:nvPr/>
          </p:nvGrpSpPr>
          <p:grpSpPr bwMode="auto">
            <a:xfrm>
              <a:off x="3172" y="1378"/>
              <a:ext cx="1728" cy="1104"/>
              <a:chOff x="521" y="912"/>
              <a:chExt cx="1728" cy="1104"/>
            </a:xfrm>
          </p:grpSpPr>
          <p:sp>
            <p:nvSpPr>
              <p:cNvPr id="27666" name="AutoShape 14"/>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67" name="Oval 15"/>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68" name="Oval 16"/>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69" name="Line 17"/>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7652" name="Text Box 18"/>
          <p:cNvSpPr txBox="1">
            <a:spLocks noChangeArrowheads="1"/>
          </p:cNvSpPr>
          <p:nvPr/>
        </p:nvSpPr>
        <p:spPr bwMode="auto">
          <a:xfrm>
            <a:off x="4876800" y="1219200"/>
            <a:ext cx="381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Conformed Anatomical Space 1x1x1mm, 256x256x256, Cor</a:t>
            </a:r>
          </a:p>
        </p:txBody>
      </p:sp>
      <p:sp>
        <p:nvSpPr>
          <p:cNvPr id="27653" name="AutoShape 19"/>
          <p:cNvSpPr>
            <a:spLocks noChangeArrowheads="1"/>
          </p:cNvSpPr>
          <p:nvPr/>
        </p:nvSpPr>
        <p:spPr bwMode="auto">
          <a:xfrm>
            <a:off x="3886200" y="2895600"/>
            <a:ext cx="914400" cy="762000"/>
          </a:xfrm>
          <a:prstGeom prst="rightArrow">
            <a:avLst>
              <a:gd name="adj1" fmla="val 50000"/>
              <a:gd name="adj2" fmla="val 30000"/>
            </a:avLst>
          </a:prstGeom>
          <a:solidFill>
            <a:srgbClr val="3333CC"/>
          </a:solidFill>
          <a:ln w="9525">
            <a:solidFill>
              <a:schemeClr val="tx1"/>
            </a:solidFill>
            <a:miter lim="800000"/>
            <a:headEnd/>
            <a:tailEnd/>
          </a:ln>
        </p:spPr>
        <p:txBody>
          <a:bodyPr wrap="none" anchor="ctr"/>
          <a:lstStyle/>
          <a:p>
            <a:endParaRPr lang="en-US" altLang="en-US"/>
          </a:p>
        </p:txBody>
      </p:sp>
      <p:sp>
        <p:nvSpPr>
          <p:cNvPr id="27654" name="Text Box 20"/>
          <p:cNvSpPr txBox="1">
            <a:spLocks noChangeArrowheads="1"/>
          </p:cNvSpPr>
          <p:nvPr/>
        </p:nvSpPr>
        <p:spPr bwMode="auto">
          <a:xfrm>
            <a:off x="5943600" y="4419600"/>
            <a:ext cx="2286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“Anatomical Space”</a:t>
            </a:r>
          </a:p>
          <a:p>
            <a:pPr eaLnBrk="0" hangingPunct="0">
              <a:buClrTx/>
              <a:buSzTx/>
              <a:buFontTx/>
              <a:buNone/>
            </a:pPr>
            <a:r>
              <a:rPr lang="en-US" altLang="en-US" sz="2000">
                <a:solidFill>
                  <a:srgbClr val="000000"/>
                </a:solidFill>
              </a:rPr>
              <a:t>orig.mgz</a:t>
            </a:r>
          </a:p>
          <a:p>
            <a:pPr eaLnBrk="0" hangingPunct="0">
              <a:buClrTx/>
              <a:buSzTx/>
              <a:buFontTx/>
              <a:buNone/>
            </a:pPr>
            <a:r>
              <a:rPr lang="en-US" altLang="en-US" sz="2000">
                <a:solidFill>
                  <a:srgbClr val="000000"/>
                </a:solidFill>
              </a:rPr>
              <a:t>Surfaces</a:t>
            </a:r>
          </a:p>
          <a:p>
            <a:pPr eaLnBrk="0" hangingPunct="0">
              <a:buClrTx/>
              <a:buSzTx/>
              <a:buFontTx/>
              <a:buNone/>
            </a:pPr>
            <a:r>
              <a:rPr lang="en-US" altLang="en-US" sz="2000">
                <a:solidFill>
                  <a:srgbClr val="000000"/>
                </a:solidFill>
              </a:rPr>
              <a:t>Parcellations</a:t>
            </a:r>
          </a:p>
          <a:p>
            <a:pPr eaLnBrk="0" hangingPunct="0">
              <a:buClrTx/>
              <a:buSzTx/>
              <a:buFontTx/>
              <a:buNone/>
            </a:pPr>
            <a:r>
              <a:rPr lang="en-US" altLang="en-US" sz="2000">
                <a:solidFill>
                  <a:srgbClr val="000000"/>
                </a:solidFill>
              </a:rPr>
              <a:t>Segmentations</a:t>
            </a:r>
          </a:p>
        </p:txBody>
      </p:sp>
      <p:sp>
        <p:nvSpPr>
          <p:cNvPr id="27655" name="Text Box 21"/>
          <p:cNvSpPr txBox="1">
            <a:spLocks noChangeArrowheads="1"/>
          </p:cNvSpPr>
          <p:nvPr/>
        </p:nvSpPr>
        <p:spPr bwMode="auto">
          <a:xfrm>
            <a:off x="990600" y="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Conform Step</a:t>
            </a:r>
          </a:p>
        </p:txBody>
      </p:sp>
      <p:sp>
        <p:nvSpPr>
          <p:cNvPr id="27656" name="Text Box 22"/>
          <p:cNvSpPr txBox="1">
            <a:spLocks noChangeArrowheads="1"/>
          </p:cNvSpPr>
          <p:nvPr/>
        </p:nvSpPr>
        <p:spPr bwMode="auto">
          <a:xfrm>
            <a:off x="4344988" y="6172200"/>
            <a:ext cx="12842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orig.mgz</a:t>
            </a:r>
          </a:p>
        </p:txBody>
      </p:sp>
      <p:sp>
        <p:nvSpPr>
          <p:cNvPr id="27657" name="Text Box 23"/>
          <p:cNvSpPr txBox="1">
            <a:spLocks noChangeArrowheads="1"/>
          </p:cNvSpPr>
          <p:nvPr/>
        </p:nvSpPr>
        <p:spPr bwMode="auto">
          <a:xfrm>
            <a:off x="3598863" y="5181600"/>
            <a:ext cx="609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27658" name="Line 24"/>
          <p:cNvSpPr>
            <a:spLocks noChangeShapeType="1"/>
          </p:cNvSpPr>
          <p:nvPr/>
        </p:nvSpPr>
        <p:spPr bwMode="auto">
          <a:xfrm flipV="1">
            <a:off x="3443288" y="5632450"/>
            <a:ext cx="419100" cy="5461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7659" name="Line 25"/>
          <p:cNvSpPr>
            <a:spLocks noChangeShapeType="1"/>
          </p:cNvSpPr>
          <p:nvPr/>
        </p:nvSpPr>
        <p:spPr bwMode="auto">
          <a:xfrm flipH="1" flipV="1">
            <a:off x="3894138" y="5632450"/>
            <a:ext cx="622300" cy="5461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7660" name="Text Box 26"/>
          <p:cNvSpPr txBox="1">
            <a:spLocks noChangeArrowheads="1"/>
          </p:cNvSpPr>
          <p:nvPr/>
        </p:nvSpPr>
        <p:spPr bwMode="auto">
          <a:xfrm>
            <a:off x="2514600" y="6172200"/>
            <a:ext cx="16938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7661" name="Line 27"/>
          <p:cNvSpPr>
            <a:spLocks noChangeShapeType="1"/>
          </p:cNvSpPr>
          <p:nvPr/>
        </p:nvSpPr>
        <p:spPr bwMode="auto">
          <a:xfrm flipV="1">
            <a:off x="3884613" y="4718050"/>
            <a:ext cx="419100" cy="5461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7662" name="Text Box 28"/>
          <p:cNvSpPr txBox="1">
            <a:spLocks noChangeArrowheads="1"/>
          </p:cNvSpPr>
          <p:nvPr/>
        </p:nvSpPr>
        <p:spPr bwMode="auto">
          <a:xfrm>
            <a:off x="3962400" y="4267200"/>
            <a:ext cx="6683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27663" name="Text Box 29"/>
          <p:cNvSpPr txBox="1">
            <a:spLocks noChangeArrowheads="1"/>
          </p:cNvSpPr>
          <p:nvPr/>
        </p:nvSpPr>
        <p:spPr bwMode="auto">
          <a:xfrm>
            <a:off x="1143000" y="4648200"/>
            <a:ext cx="16938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90339D1-E178-4013-8DD9-59EDF572B7B4}" type="slidenum">
              <a:rPr lang="en-US" altLang="en-US" sz="1400">
                <a:solidFill>
                  <a:srgbClr val="FFFF66"/>
                </a:solidFill>
              </a:rPr>
              <a:pPr algn="r" eaLnBrk="1" hangingPunct="1">
                <a:buClrTx/>
                <a:buFontTx/>
                <a:buNone/>
              </a:pPr>
              <a:t>13</a:t>
            </a:fld>
            <a:endParaRPr lang="en-US" altLang="en-US" sz="1400">
              <a:solidFill>
                <a:srgbClr val="FFFF66"/>
              </a:solidFill>
            </a:endParaRPr>
          </a:p>
        </p:txBody>
      </p:sp>
      <p:sp>
        <p:nvSpPr>
          <p:cNvPr id="296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29699"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			     </a:t>
            </a:r>
          </a:p>
        </p:txBody>
      </p:sp>
      <p:sp>
        <p:nvSpPr>
          <p:cNvPr id="29700"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01"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02"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03"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04"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05"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06"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pic>
        <p:nvPicPr>
          <p:cNvPr id="2970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3163888"/>
            <a:ext cx="1858962"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3179763"/>
            <a:ext cx="185737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0650" y="3186113"/>
            <a:ext cx="185896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10" name="Text Box 18"/>
          <p:cNvSpPr txBox="1">
            <a:spLocks noChangeArrowheads="1"/>
          </p:cNvSpPr>
          <p:nvPr/>
        </p:nvSpPr>
        <p:spPr bwMode="auto">
          <a:xfrm>
            <a:off x="544513" y="4191000"/>
            <a:ext cx="9937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p:txBody>
      </p:sp>
      <p:sp>
        <p:nvSpPr>
          <p:cNvPr id="29711" name="Text Box 19"/>
          <p:cNvSpPr txBox="1">
            <a:spLocks noChangeArrowheads="1"/>
          </p:cNvSpPr>
          <p:nvPr/>
        </p:nvSpPr>
        <p:spPr bwMode="auto">
          <a:xfrm>
            <a:off x="2363788" y="4191000"/>
            <a:ext cx="11811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lh.white</a:t>
            </a:r>
          </a:p>
        </p:txBody>
      </p:sp>
      <p:sp>
        <p:nvSpPr>
          <p:cNvPr id="29712" name="Text Box 20"/>
          <p:cNvSpPr txBox="1">
            <a:spLocks noChangeArrowheads="1"/>
          </p:cNvSpPr>
          <p:nvPr/>
        </p:nvSpPr>
        <p:spPr bwMode="auto">
          <a:xfrm>
            <a:off x="4386263" y="4191000"/>
            <a:ext cx="9588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lh.pial</a:t>
            </a:r>
          </a:p>
        </p:txBody>
      </p:sp>
      <p:pic>
        <p:nvPicPr>
          <p:cNvPr id="2971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233" y="3232150"/>
            <a:ext cx="16002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1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2895600"/>
            <a:ext cx="14478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15" name="Text Box 23"/>
          <p:cNvSpPr txBox="1">
            <a:spLocks noChangeArrowheads="1"/>
          </p:cNvSpPr>
          <p:nvPr/>
        </p:nvSpPr>
        <p:spPr bwMode="auto">
          <a:xfrm>
            <a:off x="5845175" y="4191000"/>
            <a:ext cx="14382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lh.inflated</a:t>
            </a:r>
          </a:p>
        </p:txBody>
      </p:sp>
      <p:sp>
        <p:nvSpPr>
          <p:cNvPr id="29716" name="Text Box 24"/>
          <p:cNvSpPr txBox="1">
            <a:spLocks noChangeArrowheads="1"/>
          </p:cNvSpPr>
          <p:nvPr/>
        </p:nvSpPr>
        <p:spPr bwMode="auto">
          <a:xfrm>
            <a:off x="7313613" y="4191000"/>
            <a:ext cx="17716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lh.sphere.reg</a:t>
            </a:r>
          </a:p>
        </p:txBody>
      </p:sp>
      <p:pic>
        <p:nvPicPr>
          <p:cNvPr id="29717"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4702175"/>
            <a:ext cx="1858963"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18"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0888" y="4718050"/>
            <a:ext cx="18573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19" name="Picture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2238" y="4724400"/>
            <a:ext cx="1858962"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20"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2233" y="4770438"/>
            <a:ext cx="16002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21" name="Picture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7600" y="4724400"/>
            <a:ext cx="14478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22" name="Text Box 32"/>
          <p:cNvSpPr txBox="1">
            <a:spLocks noChangeArrowheads="1"/>
          </p:cNvSpPr>
          <p:nvPr/>
        </p:nvSpPr>
        <p:spPr bwMode="auto">
          <a:xfrm>
            <a:off x="533400" y="5791200"/>
            <a:ext cx="10112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rh.orig</a:t>
            </a:r>
          </a:p>
        </p:txBody>
      </p:sp>
      <p:sp>
        <p:nvSpPr>
          <p:cNvPr id="29723" name="Text Box 33"/>
          <p:cNvSpPr txBox="1">
            <a:spLocks noChangeArrowheads="1"/>
          </p:cNvSpPr>
          <p:nvPr/>
        </p:nvSpPr>
        <p:spPr bwMode="auto">
          <a:xfrm>
            <a:off x="2362200" y="5791200"/>
            <a:ext cx="11985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rh.white</a:t>
            </a:r>
          </a:p>
        </p:txBody>
      </p:sp>
      <p:sp>
        <p:nvSpPr>
          <p:cNvPr id="29724" name="Text Box 34"/>
          <p:cNvSpPr txBox="1">
            <a:spLocks noChangeArrowheads="1"/>
          </p:cNvSpPr>
          <p:nvPr/>
        </p:nvSpPr>
        <p:spPr bwMode="auto">
          <a:xfrm>
            <a:off x="4343400" y="5791200"/>
            <a:ext cx="9763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rh.pial</a:t>
            </a:r>
          </a:p>
        </p:txBody>
      </p:sp>
      <p:sp>
        <p:nvSpPr>
          <p:cNvPr id="29725" name="Text Box 35"/>
          <p:cNvSpPr txBox="1">
            <a:spLocks noChangeArrowheads="1"/>
          </p:cNvSpPr>
          <p:nvPr/>
        </p:nvSpPr>
        <p:spPr bwMode="auto">
          <a:xfrm>
            <a:off x="5837238" y="5638800"/>
            <a:ext cx="14557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rh.inflated</a:t>
            </a:r>
          </a:p>
        </p:txBody>
      </p:sp>
      <p:sp>
        <p:nvSpPr>
          <p:cNvPr id="29726" name="Text Box 36"/>
          <p:cNvSpPr txBox="1">
            <a:spLocks noChangeArrowheads="1"/>
          </p:cNvSpPr>
          <p:nvPr/>
        </p:nvSpPr>
        <p:spPr bwMode="auto">
          <a:xfrm>
            <a:off x="7372350" y="6019800"/>
            <a:ext cx="17875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rh.sphere.reg</a:t>
            </a:r>
          </a:p>
        </p:txBody>
      </p:sp>
      <p:sp>
        <p:nvSpPr>
          <p:cNvPr id="29727" name="Line 37"/>
          <p:cNvSpPr>
            <a:spLocks noChangeShapeType="1"/>
          </p:cNvSpPr>
          <p:nvPr/>
        </p:nvSpPr>
        <p:spPr bwMode="auto">
          <a:xfrm>
            <a:off x="3810000" y="2286000"/>
            <a:ext cx="0" cy="838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28" name="Text Box 38"/>
          <p:cNvSpPr txBox="1">
            <a:spLocks noChangeArrowheads="1"/>
          </p:cNvSpPr>
          <p:nvPr/>
        </p:nvSpPr>
        <p:spPr bwMode="auto">
          <a:xfrm>
            <a:off x="533400" y="6248400"/>
            <a:ext cx="57864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and rh.thickness, ?h.curv, ?h.sulc</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AAC1C5B-9343-471A-A33B-7F542C9238B3}" type="slidenum">
              <a:rPr lang="en-US" altLang="en-US" sz="1400">
                <a:solidFill>
                  <a:srgbClr val="FFFF66"/>
                </a:solidFill>
              </a:rPr>
              <a:pPr algn="r" eaLnBrk="1" hangingPunct="1">
                <a:buClrTx/>
                <a:buFontTx/>
                <a:buNone/>
              </a:pPr>
              <a:t>14</a:t>
            </a:fld>
            <a:endParaRPr lang="en-US" altLang="en-US" sz="1400">
              <a:solidFill>
                <a:srgbClr val="FFFF66"/>
              </a:solidFill>
            </a:endParaRPr>
          </a:p>
        </p:txBody>
      </p:sp>
      <p:sp>
        <p:nvSpPr>
          <p:cNvPr id="31746"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31747"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31748" name="Line 5"/>
          <p:cNvSpPr>
            <a:spLocks noChangeShapeType="1"/>
          </p:cNvSpPr>
          <p:nvPr/>
        </p:nvSpPr>
        <p:spPr bwMode="auto">
          <a:xfrm>
            <a:off x="4038600" y="1143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49"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50" name="Line 7"/>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51" name="Line 8"/>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52" name="Line 9"/>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53" name="Line 10"/>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54" name="Line 12"/>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pic>
        <p:nvPicPr>
          <p:cNvPr id="31755" name="Picture 3"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2820988"/>
            <a:ext cx="2209800"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963" y="4495800"/>
            <a:ext cx="22098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4" descr="bert"/>
          <p:cNvPicPr>
            <a:picLocks noChangeAspect="1" noChangeArrowheads="1"/>
          </p:cNvPicPr>
          <p:nvPr/>
        </p:nvPicPr>
        <p:blipFill>
          <a:blip r:embed="rId5">
            <a:extLst>
              <a:ext uri="{28A0092B-C50C-407E-A947-70E740481C1C}">
                <a14:useLocalDpi xmlns:a14="http://schemas.microsoft.com/office/drawing/2010/main" val="0"/>
              </a:ext>
            </a:extLst>
          </a:blip>
          <a:srcRect l="18474" t="25793" r="10579" b="33424"/>
          <a:stretch>
            <a:fillRect/>
          </a:stretch>
        </p:blipFill>
        <p:spPr bwMode="auto">
          <a:xfrm>
            <a:off x="5132388" y="2936875"/>
            <a:ext cx="211137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4" descr="bert"/>
          <p:cNvPicPr>
            <a:picLocks noChangeAspect="1" noChangeArrowheads="1"/>
          </p:cNvPicPr>
          <p:nvPr/>
        </p:nvPicPr>
        <p:blipFill>
          <a:blip r:embed="rId6">
            <a:extLst>
              <a:ext uri="{28A0092B-C50C-407E-A947-70E740481C1C}">
                <a14:useLocalDpi xmlns:a14="http://schemas.microsoft.com/office/drawing/2010/main" val="0"/>
              </a:ext>
            </a:extLst>
          </a:blip>
          <a:srcRect l="10579" t="25793" r="18474" b="33424"/>
          <a:stretch>
            <a:fillRect/>
          </a:stretch>
        </p:blipFill>
        <p:spPr bwMode="auto">
          <a:xfrm>
            <a:off x="5132388" y="4633913"/>
            <a:ext cx="211137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9" name="Text Box 18"/>
          <p:cNvSpPr txBox="1">
            <a:spLocks noChangeArrowheads="1"/>
          </p:cNvSpPr>
          <p:nvPr/>
        </p:nvSpPr>
        <p:spPr bwMode="auto">
          <a:xfrm>
            <a:off x="2138363" y="4049713"/>
            <a:ext cx="19256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a:t>
            </a:r>
          </a:p>
        </p:txBody>
      </p:sp>
      <p:sp>
        <p:nvSpPr>
          <p:cNvPr id="31760" name="Text Box 19"/>
          <p:cNvSpPr txBox="1">
            <a:spLocks noChangeArrowheads="1"/>
          </p:cNvSpPr>
          <p:nvPr/>
        </p:nvSpPr>
        <p:spPr bwMode="auto">
          <a:xfrm>
            <a:off x="2133600" y="5867400"/>
            <a:ext cx="1951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rh.aparc.annot</a:t>
            </a:r>
          </a:p>
        </p:txBody>
      </p:sp>
      <p:sp>
        <p:nvSpPr>
          <p:cNvPr id="31761" name="Text Box 20"/>
          <p:cNvSpPr txBox="1">
            <a:spLocks noChangeArrowheads="1"/>
          </p:cNvSpPr>
          <p:nvPr/>
        </p:nvSpPr>
        <p:spPr bwMode="auto">
          <a:xfrm>
            <a:off x="4767263" y="4049713"/>
            <a:ext cx="28749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lh.aparc.a2009s.annot</a:t>
            </a:r>
          </a:p>
        </p:txBody>
      </p:sp>
      <p:sp>
        <p:nvSpPr>
          <p:cNvPr id="31762" name="Text Box 21"/>
          <p:cNvSpPr txBox="1">
            <a:spLocks noChangeArrowheads="1"/>
          </p:cNvSpPr>
          <p:nvPr/>
        </p:nvSpPr>
        <p:spPr bwMode="auto">
          <a:xfrm>
            <a:off x="4800600" y="5867400"/>
            <a:ext cx="2900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rh.aparc.a2009s.annot</a:t>
            </a:r>
          </a:p>
        </p:txBody>
      </p:sp>
      <p:sp>
        <p:nvSpPr>
          <p:cNvPr id="31763" name="Line 22"/>
          <p:cNvSpPr>
            <a:spLocks noChangeShapeType="1"/>
          </p:cNvSpPr>
          <p:nvPr/>
        </p:nvSpPr>
        <p:spPr bwMode="auto">
          <a:xfrm>
            <a:off x="5105400" y="2362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64" name="Text Box 23"/>
          <p:cNvSpPr txBox="1">
            <a:spLocks noChangeArrowheads="1"/>
          </p:cNvSpPr>
          <p:nvPr/>
        </p:nvSpPr>
        <p:spPr bwMode="auto">
          <a:xfrm>
            <a:off x="1600200" y="6324600"/>
            <a:ext cx="29940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Desikan/Killiany Atlas</a:t>
            </a:r>
          </a:p>
        </p:txBody>
      </p:sp>
      <p:sp>
        <p:nvSpPr>
          <p:cNvPr id="31765" name="Text Box 24"/>
          <p:cNvSpPr txBox="1">
            <a:spLocks noChangeArrowheads="1"/>
          </p:cNvSpPr>
          <p:nvPr/>
        </p:nvSpPr>
        <p:spPr bwMode="auto">
          <a:xfrm>
            <a:off x="5146675" y="6324600"/>
            <a:ext cx="20875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Destrieux Atlas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421E59C-0ADF-4AE5-B8D7-A0DB8CEF867F}" type="slidenum">
              <a:rPr lang="en-US" altLang="en-US" sz="1400">
                <a:solidFill>
                  <a:srgbClr val="FFFF66"/>
                </a:solidFill>
              </a:rPr>
              <a:pPr algn="r" eaLnBrk="1" hangingPunct="1">
                <a:buClrTx/>
                <a:buFontTx/>
                <a:buNone/>
              </a:pPr>
              <a:t>15</a:t>
            </a:fld>
            <a:endParaRPr lang="en-US" altLang="en-US" sz="1400">
              <a:solidFill>
                <a:srgbClr val="FFFF66"/>
              </a:solidFill>
            </a:endParaRPr>
          </a:p>
        </p:txBody>
      </p:sp>
      <p:sp>
        <p:nvSpPr>
          <p:cNvPr id="3379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33795" name="Text Box 4"/>
          <p:cNvSpPr txBox="1">
            <a:spLocks noChangeArrowheads="1"/>
          </p:cNvSpPr>
          <p:nvPr/>
        </p:nvSpPr>
        <p:spPr bwMode="auto">
          <a:xfrm>
            <a:off x="152400" y="7620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			     </a:t>
            </a:r>
          </a:p>
        </p:txBody>
      </p:sp>
      <p:sp>
        <p:nvSpPr>
          <p:cNvPr id="33796" name="Line 5"/>
          <p:cNvSpPr>
            <a:spLocks noChangeShapeType="1"/>
          </p:cNvSpPr>
          <p:nvPr/>
        </p:nvSpPr>
        <p:spPr bwMode="auto">
          <a:xfrm>
            <a:off x="4038600" y="1219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797" name="Line 6"/>
          <p:cNvSpPr>
            <a:spLocks noChangeShapeType="1"/>
          </p:cNvSpPr>
          <p:nvPr/>
        </p:nvSpPr>
        <p:spPr bwMode="auto">
          <a:xfrm>
            <a:off x="1905000" y="1676400"/>
            <a:ext cx="4572000" cy="0"/>
          </a:xfrm>
          <a:prstGeom prst="line">
            <a:avLst/>
          </a:prstGeom>
          <a:noFill/>
          <a:ln w="2844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798" name="Line 7"/>
          <p:cNvSpPr>
            <a:spLocks noChangeShapeType="1"/>
          </p:cNvSpPr>
          <p:nvPr/>
        </p:nvSpPr>
        <p:spPr bwMode="auto">
          <a:xfrm>
            <a:off x="51054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799" name="Line 8"/>
          <p:cNvSpPr>
            <a:spLocks noChangeShapeType="1"/>
          </p:cNvSpPr>
          <p:nvPr/>
        </p:nvSpPr>
        <p:spPr bwMode="auto">
          <a:xfrm>
            <a:off x="3810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800" name="Line 9"/>
          <p:cNvSpPr>
            <a:spLocks noChangeShapeType="1"/>
          </p:cNvSpPr>
          <p:nvPr/>
        </p:nvSpPr>
        <p:spPr bwMode="auto">
          <a:xfrm>
            <a:off x="29718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801" name="Line 10"/>
          <p:cNvSpPr>
            <a:spLocks noChangeShapeType="1"/>
          </p:cNvSpPr>
          <p:nvPr/>
        </p:nvSpPr>
        <p:spPr bwMode="auto">
          <a:xfrm>
            <a:off x="1905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802" name="Line 11"/>
          <p:cNvSpPr>
            <a:spLocks noChangeShapeType="1"/>
          </p:cNvSpPr>
          <p:nvPr/>
        </p:nvSpPr>
        <p:spPr bwMode="auto">
          <a:xfrm>
            <a:off x="6477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803" name="Line 20"/>
          <p:cNvSpPr>
            <a:spLocks noChangeShapeType="1"/>
          </p:cNvSpPr>
          <p:nvPr/>
        </p:nvSpPr>
        <p:spPr bwMode="auto">
          <a:xfrm>
            <a:off x="6477000" y="25146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6092" name="Text Box 10"/>
          <p:cNvSpPr txBox="1">
            <a:spLocks noChangeArrowheads="1"/>
          </p:cNvSpPr>
          <p:nvPr/>
        </p:nvSpPr>
        <p:spPr bwMode="auto">
          <a:xfrm>
            <a:off x="533400" y="2971800"/>
            <a:ext cx="7335838" cy="2292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a:solidFill>
                  <a:schemeClr val="tx1"/>
                </a:solidFill>
              </a:rPr>
              <a:t>aseg.stats – subcortical volumetric stats</a:t>
            </a:r>
          </a:p>
          <a:p>
            <a:pPr defTabSz="914400" eaLnBrk="1" hangingPunct="1">
              <a:buClrTx/>
              <a:buSzTx/>
              <a:buFontTx/>
              <a:buNone/>
            </a:pPr>
            <a:r>
              <a:rPr lang="en-US" altLang="en-US">
                <a:solidFill>
                  <a:schemeClr val="tx1"/>
                </a:solidFill>
              </a:rPr>
              <a:t>wmparc.stats – white matter segmentation volumetric stats</a:t>
            </a:r>
          </a:p>
          <a:p>
            <a:pPr defTabSz="914400" eaLnBrk="1" hangingPunct="1">
              <a:buClrTx/>
              <a:buSzTx/>
              <a:buFontTx/>
              <a:buNone/>
            </a:pPr>
            <a:r>
              <a:rPr lang="en-US" altLang="en-US">
                <a:solidFill>
                  <a:srgbClr val="5968B0"/>
                </a:solidFill>
              </a:rPr>
              <a:t>lh.aparc.stats – left hemi Desikan/Killiany surface stats</a:t>
            </a:r>
          </a:p>
          <a:p>
            <a:pPr defTabSz="914400" eaLnBrk="1" hangingPunct="1">
              <a:buClrTx/>
              <a:buSzTx/>
              <a:buFontTx/>
              <a:buNone/>
            </a:pPr>
            <a:r>
              <a:rPr lang="en-US" altLang="en-US">
                <a:solidFill>
                  <a:srgbClr val="5968B0"/>
                </a:solidFill>
              </a:rPr>
              <a:t>rh.aparc.stats – right hemi Desikan/Killiany surface stats</a:t>
            </a:r>
          </a:p>
          <a:p>
            <a:pPr defTabSz="914400" eaLnBrk="1" hangingPunct="1">
              <a:buClrTx/>
              <a:buSzTx/>
              <a:buFontTx/>
              <a:buNone/>
            </a:pPr>
            <a:r>
              <a:rPr lang="en-US" altLang="en-US">
                <a:solidFill>
                  <a:srgbClr val="5968B0"/>
                </a:solidFill>
              </a:rPr>
              <a:t>lh.aparc.a2009.stats – left hemi Destrieux </a:t>
            </a:r>
          </a:p>
          <a:p>
            <a:pPr defTabSz="914400" eaLnBrk="1" hangingPunct="1">
              <a:buClrTx/>
              <a:buSzTx/>
              <a:buFontTx/>
              <a:buNone/>
            </a:pPr>
            <a:r>
              <a:rPr lang="en-US" altLang="en-US">
                <a:solidFill>
                  <a:srgbClr val="5968B0"/>
                </a:solidFill>
              </a:rPr>
              <a:t>rh.aparc.a2009.stats – right hemi Destrieux </a:t>
            </a:r>
          </a:p>
        </p:txBody>
      </p:sp>
      <p:sp>
        <p:nvSpPr>
          <p:cNvPr id="33805" name="Rectangle 24"/>
          <p:cNvSpPr>
            <a:spLocks noChangeArrowheads="1"/>
          </p:cNvSpPr>
          <p:nvPr/>
        </p:nvSpPr>
        <p:spPr bwMode="auto">
          <a:xfrm>
            <a:off x="762000" y="5562600"/>
            <a:ext cx="68437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stats files are text files with summary information, eg:</a:t>
            </a:r>
          </a:p>
          <a:p>
            <a:r>
              <a:rPr lang="en-US" altLang="en-US">
                <a:solidFill>
                  <a:srgbClr val="000000"/>
                </a:solidFill>
              </a:rPr>
              <a:t>   volume of left amygdala</a:t>
            </a:r>
          </a:p>
          <a:p>
            <a:r>
              <a:rPr lang="en-US" altLang="en-US">
                <a:solidFill>
                  <a:srgbClr val="000000"/>
                </a:solidFill>
              </a:rPr>
              <a:t>   average thickness in superior temporal gyrus</a:t>
            </a:r>
          </a:p>
        </p:txBody>
      </p:sp>
      <p:pic>
        <p:nvPicPr>
          <p:cNvPr id="33806" name="Picture 25"/>
          <p:cNvPicPr>
            <a:picLocks noChangeAspect="1" noChangeArrowheads="1"/>
          </p:cNvPicPr>
          <p:nvPr/>
        </p:nvPicPr>
        <p:blipFill>
          <a:blip r:embed="rId3">
            <a:extLst>
              <a:ext uri="{28A0092B-C50C-407E-A947-70E740481C1C}">
                <a14:useLocalDpi xmlns:a14="http://schemas.microsoft.com/office/drawing/2010/main" val="0"/>
              </a:ext>
            </a:extLst>
          </a:blip>
          <a:srcRect l="17952" t="16054" r="19231" b="32246"/>
          <a:stretch>
            <a:fillRect/>
          </a:stretch>
        </p:blipFill>
        <p:spPr bwMode="auto">
          <a:xfrm>
            <a:off x="7848600" y="5562600"/>
            <a:ext cx="8413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807"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l="6897" t="6955" r="6897" b="10947"/>
          <a:stretch>
            <a:fillRect/>
          </a:stretch>
        </p:blipFill>
        <p:spPr bwMode="auto">
          <a:xfrm>
            <a:off x="6934200" y="6308725"/>
            <a:ext cx="914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1524000" y="3048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Some of the Processing Steps…</a:t>
            </a:r>
          </a:p>
        </p:txBody>
      </p:sp>
      <p:grpSp>
        <p:nvGrpSpPr>
          <p:cNvPr id="35842" name="Group 5"/>
          <p:cNvGrpSpPr>
            <a:grpSpLocks noChangeAspect="1"/>
          </p:cNvGrpSpPr>
          <p:nvPr/>
        </p:nvGrpSpPr>
        <p:grpSpPr bwMode="auto">
          <a:xfrm>
            <a:off x="398463" y="1676400"/>
            <a:ext cx="8347075" cy="4560888"/>
            <a:chOff x="195747" y="3200400"/>
            <a:chExt cx="4387926" cy="2397008"/>
          </a:xfrm>
        </p:grpSpPr>
        <p:pic>
          <p:nvPicPr>
            <p:cNvPr id="35844"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5"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6"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7"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50"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Line 21"/>
            <p:cNvSpPr>
              <a:spLocks noChangeShapeType="1"/>
            </p:cNvSpPr>
            <p:nvPr/>
          </p:nvSpPr>
          <p:spPr bwMode="auto">
            <a:xfrm flipH="1" flipV="1">
              <a:off x="3542288" y="4900014"/>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Line 21"/>
            <p:cNvSpPr>
              <a:spLocks noChangeShapeType="1"/>
            </p:cNvSpPr>
            <p:nvPr/>
          </p:nvSpPr>
          <p:spPr bwMode="auto">
            <a:xfrm>
              <a:off x="1254221" y="3613827"/>
              <a:ext cx="180065" cy="90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1" name="Line 21"/>
            <p:cNvSpPr>
              <a:spLocks noChangeShapeType="1"/>
            </p:cNvSpPr>
            <p:nvPr/>
          </p:nvSpPr>
          <p:spPr bwMode="auto">
            <a:xfrm>
              <a:off x="2326309" y="3609294"/>
              <a:ext cx="180065"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2" name="Line 21"/>
            <p:cNvSpPr>
              <a:spLocks noChangeShapeType="1"/>
            </p:cNvSpPr>
            <p:nvPr/>
          </p:nvSpPr>
          <p:spPr bwMode="auto">
            <a:xfrm>
              <a:off x="3513738" y="3598414"/>
              <a:ext cx="180064"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3" name="Line 21"/>
            <p:cNvSpPr>
              <a:spLocks noChangeShapeType="1"/>
            </p:cNvSpPr>
            <p:nvPr/>
          </p:nvSpPr>
          <p:spPr bwMode="auto">
            <a:xfrm flipH="1" flipV="1">
              <a:off x="2461902" y="4909625"/>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4" name="Line 21"/>
            <p:cNvSpPr>
              <a:spLocks noChangeShapeType="1"/>
            </p:cNvSpPr>
            <p:nvPr/>
          </p:nvSpPr>
          <p:spPr bwMode="auto">
            <a:xfrm flipH="1">
              <a:off x="1187996" y="4882394"/>
              <a:ext cx="200285" cy="1"/>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5" name="Line 21"/>
            <p:cNvSpPr>
              <a:spLocks noChangeShapeType="1"/>
            </p:cNvSpPr>
            <p:nvPr/>
          </p:nvSpPr>
          <p:spPr bwMode="auto">
            <a:xfrm>
              <a:off x="4180394" y="4077883"/>
              <a:ext cx="11887" cy="3639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35872" name="Picture 20"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3" name="Picture 21"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3" name="Text Box 2"/>
          <p:cNvSpPr txBox="1">
            <a:spLocks noChangeArrowheads="1"/>
          </p:cNvSpPr>
          <p:nvPr/>
        </p:nvSpPr>
        <p:spPr bwMode="auto">
          <a:xfrm>
            <a:off x="7239000" y="6542088"/>
            <a:ext cx="19050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rgbClr val="FFFF66"/>
                </a:solidFill>
              </a:rPr>
              <a:pPr algn="r" eaLnBrk="1" hangingPunct="1">
                <a:buClrTx/>
                <a:buFontTx/>
                <a:buNone/>
              </a:pPr>
              <a:t>16</a:t>
            </a:fld>
            <a:endParaRPr lang="en-US" altLang="en-US" sz="1400">
              <a:solidFill>
                <a:srgbClr val="FFFF66"/>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61995D-9096-4D5A-9629-9E408D2D9216}" type="slidenum">
              <a:rPr lang="en-US" altLang="en-US" sz="1400">
                <a:solidFill>
                  <a:srgbClr val="FFFF66"/>
                </a:solidFill>
              </a:rPr>
              <a:pPr algn="r" eaLnBrk="1" hangingPunct="1">
                <a:buClrTx/>
                <a:buFontTx/>
                <a:buNone/>
              </a:pPr>
              <a:t>17</a:t>
            </a:fld>
            <a:endParaRPr lang="en-US" altLang="en-US" sz="1400">
              <a:solidFill>
                <a:srgbClr val="FFFF66"/>
              </a:solidFill>
            </a:endParaRPr>
          </a:p>
        </p:txBody>
      </p:sp>
      <p:sp>
        <p:nvSpPr>
          <p:cNvPr id="37890" name="Text Box 2"/>
          <p:cNvSpPr txBox="1">
            <a:spLocks noChangeArrowheads="1"/>
          </p:cNvSpPr>
          <p:nvPr/>
        </p:nvSpPr>
        <p:spPr bwMode="auto">
          <a:xfrm>
            <a:off x="990600" y="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Motion Correction and Averaging</a:t>
            </a:r>
          </a:p>
        </p:txBody>
      </p:sp>
      <p:sp>
        <p:nvSpPr>
          <p:cNvPr id="37891" name="AutoShape 3"/>
          <p:cNvSpPr>
            <a:spLocks noChangeArrowheads="1"/>
          </p:cNvSpPr>
          <p:nvPr/>
        </p:nvSpPr>
        <p:spPr bwMode="auto">
          <a:xfrm>
            <a:off x="457200" y="990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37892" name="AutoShape 4"/>
          <p:cNvSpPr>
            <a:spLocks noChangeArrowheads="1"/>
          </p:cNvSpPr>
          <p:nvPr/>
        </p:nvSpPr>
        <p:spPr bwMode="auto">
          <a:xfrm>
            <a:off x="457200" y="29718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002.mgz</a:t>
            </a:r>
          </a:p>
        </p:txBody>
      </p:sp>
      <p:sp>
        <p:nvSpPr>
          <p:cNvPr id="50181" name="Line 5"/>
          <p:cNvSpPr>
            <a:spLocks noChangeShapeType="1"/>
          </p:cNvSpPr>
          <p:nvPr/>
        </p:nvSpPr>
        <p:spPr bwMode="auto">
          <a:xfrm>
            <a:off x="2514600" y="1600200"/>
            <a:ext cx="2209800" cy="12954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82" name="Line 6"/>
          <p:cNvSpPr>
            <a:spLocks noChangeShapeType="1"/>
          </p:cNvSpPr>
          <p:nvPr/>
        </p:nvSpPr>
        <p:spPr bwMode="auto">
          <a:xfrm flipV="1">
            <a:off x="2362200" y="3194050"/>
            <a:ext cx="2286000" cy="7747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899" name="Oval 7"/>
          <p:cNvSpPr>
            <a:spLocks noChangeArrowheads="1"/>
          </p:cNvSpPr>
          <p:nvPr/>
        </p:nvSpPr>
        <p:spPr bwMode="auto">
          <a:xfrm>
            <a:off x="4724400" y="2743200"/>
            <a:ext cx="609600" cy="685800"/>
          </a:xfrm>
          <a:prstGeom prst="ellipse">
            <a:avLst/>
          </a:prstGeom>
          <a:solidFill>
            <a:srgbClr val="00CC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b="1">
                <a:solidFill>
                  <a:srgbClr val="000000"/>
                </a:solidFill>
              </a:rPr>
              <a:t>+</a:t>
            </a:r>
          </a:p>
        </p:txBody>
      </p:sp>
      <p:sp>
        <p:nvSpPr>
          <p:cNvPr id="37900" name="AutoShape 8"/>
          <p:cNvSpPr>
            <a:spLocks noChangeArrowheads="1"/>
          </p:cNvSpPr>
          <p:nvPr/>
        </p:nvSpPr>
        <p:spPr bwMode="auto">
          <a:xfrm>
            <a:off x="6477000" y="2133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rawavg.mgz</a:t>
            </a:r>
          </a:p>
        </p:txBody>
      </p:sp>
      <p:sp>
        <p:nvSpPr>
          <p:cNvPr id="50185" name="Line 9"/>
          <p:cNvSpPr>
            <a:spLocks noChangeShapeType="1"/>
          </p:cNvSpPr>
          <p:nvPr/>
        </p:nvSpPr>
        <p:spPr bwMode="auto">
          <a:xfrm>
            <a:off x="5334000" y="3124200"/>
            <a:ext cx="1066800"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grpSp>
        <p:nvGrpSpPr>
          <p:cNvPr id="37904" name="Group 10"/>
          <p:cNvGrpSpPr>
            <a:grpSpLocks/>
          </p:cNvGrpSpPr>
          <p:nvPr/>
        </p:nvGrpSpPr>
        <p:grpSpPr bwMode="auto">
          <a:xfrm>
            <a:off x="4951413" y="4911725"/>
            <a:ext cx="3692525" cy="1874838"/>
            <a:chOff x="3119" y="3094"/>
            <a:chExt cx="2326" cy="1181"/>
          </a:xfrm>
        </p:grpSpPr>
        <p:sp>
          <p:nvSpPr>
            <p:cNvPr id="37910" name="Text Box 11"/>
            <p:cNvSpPr txBox="1">
              <a:spLocks noChangeArrowheads="1"/>
            </p:cNvSpPr>
            <p:nvPr/>
          </p:nvSpPr>
          <p:spPr bwMode="auto">
            <a:xfrm>
              <a:off x="3563" y="3621"/>
              <a:ext cx="42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37911" name="Text Box 12"/>
            <p:cNvSpPr txBox="1">
              <a:spLocks noChangeArrowheads="1"/>
            </p:cNvSpPr>
            <p:nvPr/>
          </p:nvSpPr>
          <p:spPr bwMode="auto">
            <a:xfrm>
              <a:off x="3119" y="3983"/>
              <a:ext cx="1558"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001.mgz  002.mgz</a:t>
              </a:r>
            </a:p>
          </p:txBody>
        </p:sp>
        <p:sp>
          <p:nvSpPr>
            <p:cNvPr id="50192" name="Line 13"/>
            <p:cNvSpPr>
              <a:spLocks noChangeShapeType="1"/>
            </p:cNvSpPr>
            <p:nvPr/>
          </p:nvSpPr>
          <p:spPr bwMode="auto">
            <a:xfrm flipV="1">
              <a:off x="3418" y="3857"/>
              <a:ext cx="333" cy="197"/>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3" name="Line 14"/>
            <p:cNvSpPr>
              <a:spLocks noChangeShapeType="1"/>
            </p:cNvSpPr>
            <p:nvPr/>
          </p:nvSpPr>
          <p:spPr bwMode="auto">
            <a:xfrm flipH="1" flipV="1">
              <a:off x="3750" y="3857"/>
              <a:ext cx="581" cy="24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18" name="Text Box 15"/>
            <p:cNvSpPr txBox="1">
              <a:spLocks noChangeArrowheads="1"/>
            </p:cNvSpPr>
            <p:nvPr/>
          </p:nvSpPr>
          <p:spPr bwMode="auto">
            <a:xfrm>
              <a:off x="3852" y="3094"/>
              <a:ext cx="384"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0195" name="Line 16"/>
            <p:cNvSpPr>
              <a:spLocks noChangeShapeType="1"/>
            </p:cNvSpPr>
            <p:nvPr/>
          </p:nvSpPr>
          <p:spPr bwMode="auto">
            <a:xfrm flipV="1">
              <a:off x="3754" y="3376"/>
              <a:ext cx="261"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6" name="Line 17"/>
            <p:cNvSpPr>
              <a:spLocks noChangeShapeType="1"/>
            </p:cNvSpPr>
            <p:nvPr/>
          </p:nvSpPr>
          <p:spPr bwMode="auto">
            <a:xfrm flipH="1" flipV="1">
              <a:off x="4038" y="3376"/>
              <a:ext cx="389"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25" name="Text Box 18"/>
            <p:cNvSpPr txBox="1">
              <a:spLocks noChangeArrowheads="1"/>
            </p:cNvSpPr>
            <p:nvPr/>
          </p:nvSpPr>
          <p:spPr bwMode="auto">
            <a:xfrm>
              <a:off x="4378" y="3717"/>
              <a:ext cx="106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grpSp>
      <p:sp>
        <p:nvSpPr>
          <p:cNvPr id="37905" name="Text Box 19"/>
          <p:cNvSpPr txBox="1">
            <a:spLocks noChangeArrowheads="1"/>
          </p:cNvSpPr>
          <p:nvPr/>
        </p:nvSpPr>
        <p:spPr bwMode="auto">
          <a:xfrm>
            <a:off x="304800" y="5130800"/>
            <a:ext cx="515778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Does not change native resolution.</a:t>
            </a:r>
          </a:p>
          <a:p>
            <a:pPr eaLnBrk="1" hangingPunct="1">
              <a:buClrTx/>
              <a:buFontTx/>
              <a:buNone/>
            </a:pPr>
            <a:r>
              <a:rPr lang="en-US" altLang="en-US" sz="2800">
                <a:solidFill>
                  <a:srgbClr val="000000"/>
                </a:solidFill>
              </a:rPr>
              <a:t>Usually only need one.</a:t>
            </a:r>
          </a:p>
        </p:txBody>
      </p:sp>
      <p:sp>
        <p:nvSpPr>
          <p:cNvPr id="50188" name="Line 20"/>
          <p:cNvSpPr>
            <a:spLocks noChangeShapeType="1"/>
          </p:cNvSpPr>
          <p:nvPr/>
        </p:nvSpPr>
        <p:spPr bwMode="auto">
          <a:xfrm flipV="1">
            <a:off x="6438900" y="4521200"/>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09" name="Text Box 21"/>
          <p:cNvSpPr txBox="1">
            <a:spLocks noChangeArrowheads="1"/>
          </p:cNvSpPr>
          <p:nvPr/>
        </p:nvSpPr>
        <p:spPr bwMode="auto">
          <a:xfrm>
            <a:off x="6554788" y="4114800"/>
            <a:ext cx="668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CA6CC7-A9DB-420A-AD13-6FBEC9C519B5}" type="slidenum">
              <a:rPr lang="en-US" altLang="en-US" sz="1400">
                <a:solidFill>
                  <a:srgbClr val="FFFF66"/>
                </a:solidFill>
              </a:rPr>
              <a:pPr algn="r" eaLnBrk="1" hangingPunct="1">
                <a:buClrTx/>
                <a:buFontTx/>
                <a:buNone/>
              </a:pPr>
              <a:t>18</a:t>
            </a:fld>
            <a:endParaRPr lang="en-US" altLang="en-US" sz="1400">
              <a:solidFill>
                <a:srgbClr val="FFFF66"/>
              </a:solidFill>
            </a:endParaRPr>
          </a:p>
        </p:txBody>
      </p:sp>
      <p:sp>
        <p:nvSpPr>
          <p:cNvPr id="39938"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Talairach Transform</a:t>
            </a:r>
          </a:p>
        </p:txBody>
      </p:sp>
      <p:sp>
        <p:nvSpPr>
          <p:cNvPr id="39939" name="Text Box 3"/>
          <p:cNvSpPr txBox="1">
            <a:spLocks noChangeArrowheads="1"/>
          </p:cNvSpPr>
          <p:nvPr/>
        </p:nvSpPr>
        <p:spPr bwMode="auto">
          <a:xfrm>
            <a:off x="1562100" y="1066800"/>
            <a:ext cx="71247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800" dirty="0">
                <a:solidFill>
                  <a:srgbClr val="000000"/>
                </a:solidFill>
              </a:rPr>
              <a:t>Computes 12 DOF transform matrix</a:t>
            </a:r>
          </a:p>
          <a:p>
            <a:pPr eaLnBrk="1" hangingPunct="1">
              <a:buClrTx/>
              <a:buFont typeface="Arial" panose="020B0604020202020204" pitchFamily="34" charset="0"/>
              <a:buChar char="•"/>
            </a:pPr>
            <a:r>
              <a:rPr lang="en-US" altLang="en-US" sz="2800" u="sng" dirty="0">
                <a:solidFill>
                  <a:srgbClr val="000000"/>
                </a:solidFill>
              </a:rPr>
              <a:t>Does NOT resample to </a:t>
            </a:r>
            <a:r>
              <a:rPr lang="en-US" altLang="en-US" sz="2800" u="sng" dirty="0" err="1">
                <a:solidFill>
                  <a:srgbClr val="000000"/>
                </a:solidFill>
              </a:rPr>
              <a:t>Talaiarch</a:t>
            </a:r>
            <a:r>
              <a:rPr lang="en-US" altLang="en-US" sz="2800" u="sng" dirty="0">
                <a:solidFill>
                  <a:srgbClr val="000000"/>
                </a:solidFill>
              </a:rPr>
              <a:t> space!</a:t>
            </a:r>
          </a:p>
          <a:p>
            <a:pPr eaLnBrk="1" hangingPunct="1">
              <a:buClrTx/>
              <a:buFont typeface="Arial" panose="020B0604020202020204" pitchFamily="34" charset="0"/>
              <a:buChar char="•"/>
            </a:pPr>
            <a:r>
              <a:rPr lang="en-US" altLang="en-US" sz="2800" dirty="0">
                <a:solidFill>
                  <a:srgbClr val="000000"/>
                </a:solidFill>
              </a:rPr>
              <a:t>MNI305 template</a:t>
            </a:r>
          </a:p>
          <a:p>
            <a:pPr eaLnBrk="1" hangingPunct="1">
              <a:buClrTx/>
              <a:buFont typeface="Arial" panose="020B0604020202020204" pitchFamily="34" charset="0"/>
              <a:buChar char="•"/>
            </a:pPr>
            <a:r>
              <a:rPr lang="en-US" altLang="en-US" sz="2800" dirty="0">
                <a:solidFill>
                  <a:srgbClr val="000000"/>
                </a:solidFill>
              </a:rPr>
              <a:t>Mostly used to report coordinates</a:t>
            </a:r>
          </a:p>
        </p:txBody>
      </p:sp>
      <p:sp>
        <p:nvSpPr>
          <p:cNvPr id="52228" name="Line 6"/>
          <p:cNvSpPr>
            <a:spLocks noChangeShapeType="1"/>
          </p:cNvSpPr>
          <p:nvPr/>
        </p:nvSpPr>
        <p:spPr bwMode="auto">
          <a:xfrm flipH="1" flipV="1">
            <a:off x="2816225" y="5937250"/>
            <a:ext cx="3175" cy="3873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9943" name="Text Box 7"/>
          <p:cNvSpPr txBox="1">
            <a:spLocks noChangeArrowheads="1"/>
          </p:cNvSpPr>
          <p:nvPr/>
        </p:nvSpPr>
        <p:spPr bwMode="auto">
          <a:xfrm>
            <a:off x="2133600" y="5486400"/>
            <a:ext cx="1498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transforms</a:t>
            </a:r>
          </a:p>
        </p:txBody>
      </p:sp>
      <p:sp>
        <p:nvSpPr>
          <p:cNvPr id="39944" name="Text Box 8"/>
          <p:cNvSpPr txBox="1">
            <a:spLocks noChangeArrowheads="1"/>
          </p:cNvSpPr>
          <p:nvPr/>
        </p:nvSpPr>
        <p:spPr bwMode="auto">
          <a:xfrm>
            <a:off x="1981200" y="6324600"/>
            <a:ext cx="47228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talairach.xfm </a:t>
            </a:r>
            <a:r>
              <a:rPr lang="en-US" altLang="en-US">
                <a:solidFill>
                  <a:srgbClr val="000000"/>
                </a:solidFill>
                <a:sym typeface="Wingdings" panose="05000000000000000000" pitchFamily="2" charset="2"/>
              </a:rPr>
              <a:t> text file with matrix</a:t>
            </a:r>
            <a:endParaRPr lang="en-US" altLang="en-US">
              <a:solidFill>
                <a:srgbClr val="000000"/>
              </a:solidFill>
            </a:endParaRPr>
          </a:p>
        </p:txBody>
      </p:sp>
      <p:sp>
        <p:nvSpPr>
          <p:cNvPr id="39945" name="Text Box 12"/>
          <p:cNvSpPr txBox="1">
            <a:spLocks noChangeArrowheads="1"/>
          </p:cNvSpPr>
          <p:nvPr/>
        </p:nvSpPr>
        <p:spPr bwMode="auto">
          <a:xfrm>
            <a:off x="152400" y="3200400"/>
            <a:ext cx="8839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			     </a:t>
            </a:r>
          </a:p>
        </p:txBody>
      </p:sp>
      <p:sp>
        <p:nvSpPr>
          <p:cNvPr id="52232" name="Line 13"/>
          <p:cNvSpPr>
            <a:spLocks noChangeShapeType="1"/>
          </p:cNvSpPr>
          <p:nvPr/>
        </p:nvSpPr>
        <p:spPr bwMode="auto">
          <a:xfrm>
            <a:off x="4038600" y="36576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3" name="Line 14"/>
          <p:cNvSpPr>
            <a:spLocks noChangeShapeType="1"/>
          </p:cNvSpPr>
          <p:nvPr/>
        </p:nvSpPr>
        <p:spPr bwMode="auto">
          <a:xfrm>
            <a:off x="1905000" y="41394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4" name="Line 15"/>
          <p:cNvSpPr>
            <a:spLocks noChangeShapeType="1"/>
          </p:cNvSpPr>
          <p:nvPr/>
        </p:nvSpPr>
        <p:spPr bwMode="auto">
          <a:xfrm>
            <a:off x="5105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5" name="Line 16"/>
          <p:cNvSpPr>
            <a:spLocks noChangeShapeType="1"/>
          </p:cNvSpPr>
          <p:nvPr/>
        </p:nvSpPr>
        <p:spPr bwMode="auto">
          <a:xfrm>
            <a:off x="3810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6" name="Line 17"/>
          <p:cNvSpPr>
            <a:spLocks noChangeShapeType="1"/>
          </p:cNvSpPr>
          <p:nvPr/>
        </p:nvSpPr>
        <p:spPr bwMode="auto">
          <a:xfrm>
            <a:off x="2819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Line 18"/>
          <p:cNvSpPr>
            <a:spLocks noChangeShapeType="1"/>
          </p:cNvSpPr>
          <p:nvPr/>
        </p:nvSpPr>
        <p:spPr bwMode="auto">
          <a:xfrm>
            <a:off x="1905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8" name="Line 19"/>
          <p:cNvSpPr>
            <a:spLocks noChangeShapeType="1"/>
          </p:cNvSpPr>
          <p:nvPr/>
        </p:nvSpPr>
        <p:spPr bwMode="auto">
          <a:xfrm>
            <a:off x="6477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9" name="Line 20"/>
          <p:cNvSpPr>
            <a:spLocks noChangeShapeType="1"/>
          </p:cNvSpPr>
          <p:nvPr/>
        </p:nvSpPr>
        <p:spPr bwMode="auto">
          <a:xfrm>
            <a:off x="2819400" y="4953000"/>
            <a:ext cx="0" cy="685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rgbClr val="FFFF66"/>
                </a:solidFill>
              </a:rPr>
              <a:pPr algn="r" eaLnBrk="1" hangingPunct="1">
                <a:buClrTx/>
                <a:buFontTx/>
                <a:buNone/>
              </a:pPr>
              <a:t>19</a:t>
            </a:fld>
            <a:endParaRPr lang="en-US" altLang="en-US" sz="1400">
              <a:solidFill>
                <a:srgbClr val="FFFF66"/>
              </a:solidFill>
            </a:endParaRPr>
          </a:p>
        </p:txBody>
      </p:sp>
      <p:sp>
        <p:nvSpPr>
          <p:cNvPr id="41986"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Bias</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l="19936" t="16336" r="16995" b="9756"/>
          <a:stretch>
            <a:fillRect/>
          </a:stretch>
        </p:blipFill>
        <p:spPr bwMode="auto">
          <a:xfrm>
            <a:off x="3124200" y="1066800"/>
            <a:ext cx="312420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l="19992" t="16266" r="16931" b="9802"/>
          <a:stretch>
            <a:fillRect/>
          </a:stretch>
        </p:blipFill>
        <p:spPr bwMode="auto">
          <a:xfrm>
            <a:off x="76200" y="1066800"/>
            <a:ext cx="3124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989" name="Text Box 5"/>
          <p:cNvSpPr txBox="1">
            <a:spLocks noChangeArrowheads="1"/>
          </p:cNvSpPr>
          <p:nvPr/>
        </p:nvSpPr>
        <p:spPr bwMode="auto">
          <a:xfrm>
            <a:off x="1298575" y="4953000"/>
            <a:ext cx="6708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Left side of the image much brighter than right side</a:t>
            </a:r>
          </a:p>
          <a:p>
            <a:pPr eaLnBrk="1" hangingPunct="1">
              <a:buClrTx/>
              <a:buFont typeface="Times New Roman" panose="02020603050405020304" pitchFamily="18" charset="0"/>
              <a:buChar char="•"/>
            </a:pPr>
            <a:r>
              <a:rPr lang="en-US" altLang="en-US">
                <a:solidFill>
                  <a:srgbClr val="000000"/>
                </a:solidFill>
              </a:rPr>
              <a:t>Worse with many coils</a:t>
            </a:r>
          </a:p>
          <a:p>
            <a:pPr eaLnBrk="1" hangingPunct="1">
              <a:buClrTx/>
              <a:buFont typeface="Times New Roman" panose="02020603050405020304" pitchFamily="18" charset="0"/>
              <a:buChar char="•"/>
            </a:pPr>
            <a:r>
              <a:rPr lang="en-US" altLang="en-US">
                <a:solidFill>
                  <a:srgbClr val="000000"/>
                </a:solidFill>
              </a:rPr>
              <a:t>Makes gray/white segmentation difficult</a:t>
            </a:r>
          </a:p>
        </p:txBody>
      </p:sp>
      <p:sp>
        <p:nvSpPr>
          <p:cNvPr id="41990" name="Text Box 7"/>
          <p:cNvSpPr txBox="1">
            <a:spLocks noChangeArrowheads="1"/>
          </p:cNvSpPr>
          <p:nvPr/>
        </p:nvSpPr>
        <p:spPr bwMode="auto">
          <a:xfrm>
            <a:off x="7224713" y="1905000"/>
            <a:ext cx="609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p:cNvSpPr txBox="1">
            <a:spLocks noChangeArrowheads="1"/>
          </p:cNvSpPr>
          <p:nvPr/>
        </p:nvSpPr>
        <p:spPr bwMode="auto">
          <a:xfrm>
            <a:off x="7010400" y="2895600"/>
            <a:ext cx="11303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p:cNvSpPr>
            <a:spLocks noChangeShapeType="1"/>
          </p:cNvSpPr>
          <p:nvPr/>
        </p:nvSpPr>
        <p:spPr bwMode="auto">
          <a:xfrm flipH="1" flipV="1">
            <a:off x="7524750" y="1371600"/>
            <a:ext cx="3175" cy="69215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1993" name="Text Box 13"/>
          <p:cNvSpPr txBox="1">
            <a:spLocks noChangeArrowheads="1"/>
          </p:cNvSpPr>
          <p:nvPr/>
        </p:nvSpPr>
        <p:spPr bwMode="auto">
          <a:xfrm>
            <a:off x="7199313" y="990600"/>
            <a:ext cx="668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p:cNvSpPr>
            <a:spLocks noChangeShapeType="1"/>
          </p:cNvSpPr>
          <p:nvPr/>
        </p:nvSpPr>
        <p:spPr bwMode="auto">
          <a:xfrm flipH="1" flipV="1">
            <a:off x="7524750" y="2286000"/>
            <a:ext cx="3175" cy="53975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C6AD5A0D-0C4B-4ADA-8EC9-7D750B10E6FF}" type="slidenum">
              <a:rPr lang="en-US" altLang="en-US" sz="1400">
                <a:solidFill>
                  <a:srgbClr val="FFFF66"/>
                </a:solidFill>
              </a:rPr>
              <a:pPr algn="r" eaLnBrk="1" hangingPunct="1"/>
              <a:t>2</a:t>
            </a:fld>
            <a:endParaRPr lang="en-US" altLang="en-US" sz="1400">
              <a:solidFill>
                <a:srgbClr val="FFFF66"/>
              </a:solidFill>
            </a:endParaRPr>
          </a:p>
        </p:txBody>
      </p:sp>
      <p:sp>
        <p:nvSpPr>
          <p:cNvPr id="5122" name="Text Box 2"/>
          <p:cNvSpPr txBox="1">
            <a:spLocks noChangeArrowheads="1"/>
          </p:cNvSpPr>
          <p:nvPr/>
        </p:nvSpPr>
        <p:spPr bwMode="auto">
          <a:xfrm>
            <a:off x="7112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4000">
                <a:solidFill>
                  <a:srgbClr val="FFFF66"/>
                </a:solidFill>
              </a:rPr>
              <a:t> </a:t>
            </a:r>
            <a:r>
              <a:rPr lang="en-US" altLang="en-US" sz="4000">
                <a:solidFill>
                  <a:srgbClr val="000000"/>
                </a:solidFill>
              </a:rPr>
              <a:t>Processing Stream Overview</a:t>
            </a:r>
          </a:p>
        </p:txBody>
      </p:sp>
      <p:sp>
        <p:nvSpPr>
          <p:cNvPr id="5123" name="Rectangle 14"/>
          <p:cNvSpPr>
            <a:spLocks noChangeArrowheads="1"/>
          </p:cNvSpPr>
          <p:nvPr/>
        </p:nvSpPr>
        <p:spPr bwMode="auto">
          <a:xfrm>
            <a:off x="2349500" y="2117725"/>
            <a:ext cx="17430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Skull Stripping</a:t>
            </a:r>
          </a:p>
        </p:txBody>
      </p:sp>
      <p:sp>
        <p:nvSpPr>
          <p:cNvPr id="5124" name="Rectangle 15"/>
          <p:cNvSpPr>
            <a:spLocks noChangeArrowheads="1"/>
          </p:cNvSpPr>
          <p:nvPr/>
        </p:nvSpPr>
        <p:spPr bwMode="auto">
          <a:xfrm>
            <a:off x="6859588" y="2135188"/>
            <a:ext cx="18288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a:solidFill>
                  <a:srgbClr val="000000"/>
                </a:solidFill>
              </a:rPr>
              <a:t>Intensity Normalization</a:t>
            </a:r>
          </a:p>
        </p:txBody>
      </p:sp>
      <p:sp>
        <p:nvSpPr>
          <p:cNvPr id="5125" name="Rectangle 16"/>
          <p:cNvSpPr>
            <a:spLocks noChangeArrowheads="1"/>
          </p:cNvSpPr>
          <p:nvPr/>
        </p:nvSpPr>
        <p:spPr bwMode="auto">
          <a:xfrm>
            <a:off x="4359275" y="2117725"/>
            <a:ext cx="2528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Volumetric Labeling</a:t>
            </a:r>
          </a:p>
        </p:txBody>
      </p:sp>
      <p:sp>
        <p:nvSpPr>
          <p:cNvPr id="5126" name="Rectangle 18"/>
          <p:cNvSpPr>
            <a:spLocks noChangeArrowheads="1"/>
          </p:cNvSpPr>
          <p:nvPr/>
        </p:nvSpPr>
        <p:spPr bwMode="auto">
          <a:xfrm>
            <a:off x="2655888" y="5643563"/>
            <a:ext cx="209708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Surface Extraction</a:t>
            </a:r>
          </a:p>
        </p:txBody>
      </p:sp>
      <p:sp>
        <p:nvSpPr>
          <p:cNvPr id="5127" name="Rectangle 19"/>
          <p:cNvSpPr>
            <a:spLocks noChangeArrowheads="1"/>
          </p:cNvSpPr>
          <p:nvPr/>
        </p:nvSpPr>
        <p:spPr bwMode="auto">
          <a:xfrm>
            <a:off x="5156200" y="5265738"/>
            <a:ext cx="1557338"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a:solidFill>
                  <a:srgbClr val="000000"/>
                </a:solidFill>
              </a:rPr>
              <a:t>Surface Atlas</a:t>
            </a:r>
          </a:p>
          <a:p>
            <a:pPr algn="ctr" eaLnBrk="1" hangingPunct="1"/>
            <a:r>
              <a:rPr lang="en-US" altLang="en-US" sz="2000">
                <a:solidFill>
                  <a:srgbClr val="000000"/>
                </a:solidFill>
              </a:rPr>
              <a:t>Registration</a:t>
            </a:r>
          </a:p>
        </p:txBody>
      </p:sp>
      <p:sp>
        <p:nvSpPr>
          <p:cNvPr id="5128" name="Rectangle 20"/>
          <p:cNvSpPr>
            <a:spLocks noChangeArrowheads="1"/>
          </p:cNvSpPr>
          <p:nvPr/>
        </p:nvSpPr>
        <p:spPr bwMode="auto">
          <a:xfrm>
            <a:off x="357188" y="5226050"/>
            <a:ext cx="17414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Gyral Labeling</a:t>
            </a:r>
          </a:p>
        </p:txBody>
      </p:sp>
      <p:pic>
        <p:nvPicPr>
          <p:cNvPr id="5129"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3800475"/>
            <a:ext cx="16002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30"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98425" y="679450"/>
            <a:ext cx="17256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31"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7011988" y="927100"/>
            <a:ext cx="1295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32"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3190875" y="4445000"/>
            <a:ext cx="17526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2586038" y="3343275"/>
            <a:ext cx="13049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8425" y="3873500"/>
            <a:ext cx="15240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35"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035425"/>
            <a:ext cx="18351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Line 21"/>
          <p:cNvSpPr>
            <a:spLocks noChangeShapeType="1"/>
          </p:cNvSpPr>
          <p:nvPr/>
        </p:nvSpPr>
        <p:spPr bwMode="auto">
          <a:xfrm>
            <a:off x="1208088" y="5695950"/>
            <a:ext cx="11112" cy="2476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139" name="Rectangle 31"/>
          <p:cNvSpPr>
            <a:spLocks noChangeArrowheads="1"/>
          </p:cNvSpPr>
          <p:nvPr/>
        </p:nvSpPr>
        <p:spPr bwMode="auto">
          <a:xfrm>
            <a:off x="7148513" y="5210175"/>
            <a:ext cx="1590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a:solidFill>
                  <a:srgbClr val="000000"/>
                </a:solidFill>
              </a:rPr>
              <a:t>White Matter</a:t>
            </a:r>
          </a:p>
          <a:p>
            <a:pPr algn="ctr" eaLnBrk="1" hangingPunct="1"/>
            <a:r>
              <a:rPr lang="en-US" altLang="en-US" sz="2000">
                <a:solidFill>
                  <a:srgbClr val="000000"/>
                </a:solidFill>
              </a:rPr>
              <a:t>Segmentation</a:t>
            </a:r>
          </a:p>
        </p:txBody>
      </p:sp>
      <p:sp>
        <p:nvSpPr>
          <p:cNvPr id="5140" name="Rectangle 32"/>
          <p:cNvSpPr>
            <a:spLocks noChangeArrowheads="1"/>
          </p:cNvSpPr>
          <p:nvPr/>
        </p:nvSpPr>
        <p:spPr bwMode="auto">
          <a:xfrm>
            <a:off x="295275" y="2112963"/>
            <a:ext cx="150336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a:solidFill>
                  <a:srgbClr val="000000"/>
                </a:solidFill>
              </a:rPr>
              <a:t>T1 Weighted</a:t>
            </a:r>
          </a:p>
          <a:p>
            <a:pPr algn="ctr" eaLnBrk="1" hangingPunct="1"/>
            <a:r>
              <a:rPr lang="en-US" altLang="en-US" sz="2000">
                <a:solidFill>
                  <a:srgbClr val="000000"/>
                </a:solidFill>
              </a:rPr>
              <a:t>Input</a:t>
            </a:r>
          </a:p>
        </p:txBody>
      </p:sp>
      <p:sp>
        <p:nvSpPr>
          <p:cNvPr id="14" name="TextBox 13"/>
          <p:cNvSpPr txBox="1"/>
          <p:nvPr/>
        </p:nvSpPr>
        <p:spPr>
          <a:xfrm>
            <a:off x="609600" y="6019800"/>
            <a:ext cx="1143000" cy="461963"/>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buFont typeface="Times New Roman" charset="0"/>
              <a:buNone/>
              <a:defRPr/>
            </a:pPr>
            <a:r>
              <a:rPr lang="en-US" dirty="0">
                <a:solidFill>
                  <a:srgbClr val="FF0000"/>
                </a:solidFill>
              </a:rPr>
              <a:t> Stats!</a:t>
            </a:r>
          </a:p>
        </p:txBody>
      </p:sp>
      <p:sp>
        <p:nvSpPr>
          <p:cNvPr id="17428" name="Line 21"/>
          <p:cNvSpPr>
            <a:spLocks noChangeShapeType="1"/>
          </p:cNvSpPr>
          <p:nvPr/>
        </p:nvSpPr>
        <p:spPr bwMode="auto">
          <a:xfrm flipH="1" flipV="1">
            <a:off x="6707188" y="4450556"/>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29" name="Line 21"/>
          <p:cNvSpPr>
            <a:spLocks noChangeShapeType="1"/>
          </p:cNvSpPr>
          <p:nvPr/>
        </p:nvSpPr>
        <p:spPr bwMode="auto">
          <a:xfrm>
            <a:off x="2060575" y="1403350"/>
            <a:ext cx="344488"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0" name="Line 21"/>
          <p:cNvSpPr>
            <a:spLocks noChangeShapeType="1"/>
          </p:cNvSpPr>
          <p:nvPr/>
        </p:nvSpPr>
        <p:spPr bwMode="auto">
          <a:xfrm>
            <a:off x="4111625" y="1395413"/>
            <a:ext cx="344488"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1" name="Line 21"/>
          <p:cNvSpPr>
            <a:spLocks noChangeShapeType="1"/>
          </p:cNvSpPr>
          <p:nvPr/>
        </p:nvSpPr>
        <p:spPr bwMode="auto">
          <a:xfrm>
            <a:off x="6383338" y="1376363"/>
            <a:ext cx="344487"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2" name="Line 21"/>
          <p:cNvSpPr>
            <a:spLocks noChangeShapeType="1"/>
          </p:cNvSpPr>
          <p:nvPr/>
        </p:nvSpPr>
        <p:spPr bwMode="auto">
          <a:xfrm flipH="1" flipV="1">
            <a:off x="4640263" y="4464844"/>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3" name="Line 21"/>
          <p:cNvSpPr>
            <a:spLocks noChangeShapeType="1"/>
          </p:cNvSpPr>
          <p:nvPr/>
        </p:nvSpPr>
        <p:spPr bwMode="auto">
          <a:xfrm flipH="1" flipV="1">
            <a:off x="2055813" y="4444206"/>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4" name="Line 21"/>
          <p:cNvSpPr>
            <a:spLocks noChangeShapeType="1"/>
          </p:cNvSpPr>
          <p:nvPr/>
        </p:nvSpPr>
        <p:spPr bwMode="auto">
          <a:xfrm flipH="1">
            <a:off x="7924800" y="3008313"/>
            <a:ext cx="3175" cy="7254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5163" name="Picture 1"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762000"/>
            <a:ext cx="14033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4" name="Picture 2"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762000"/>
            <a:ext cx="168433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EE365CB-4D1E-4668-ACE7-19D11F0351F9}" type="slidenum">
              <a:rPr lang="en-US" altLang="en-US" sz="1400">
                <a:solidFill>
                  <a:srgbClr val="FFFF66"/>
                </a:solidFill>
              </a:rPr>
              <a:pPr algn="r" eaLnBrk="1" hangingPunct="1">
                <a:buClrTx/>
                <a:buFontTx/>
                <a:buNone/>
              </a:pPr>
              <a:t>20</a:t>
            </a:fld>
            <a:endParaRPr lang="en-US" altLang="en-US" sz="1400">
              <a:solidFill>
                <a:srgbClr val="FFFF66"/>
              </a:solidFill>
            </a:endParaRPr>
          </a:p>
        </p:txBody>
      </p:sp>
      <p:sp>
        <p:nvSpPr>
          <p:cNvPr id="44034"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Skull Strip</a:t>
            </a:r>
          </a:p>
        </p:txBody>
      </p:sp>
      <p:sp>
        <p:nvSpPr>
          <p:cNvPr id="44035" name="Text Box 3"/>
          <p:cNvSpPr txBox="1">
            <a:spLocks noChangeArrowheads="1"/>
          </p:cNvSpPr>
          <p:nvPr/>
        </p:nvSpPr>
        <p:spPr bwMode="auto">
          <a:xfrm>
            <a:off x="609600" y="1295400"/>
            <a:ext cx="7848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all non-brain</a:t>
            </a:r>
          </a:p>
          <a:p>
            <a:pPr lvl="1" eaLnBrk="1" hangingPunct="1">
              <a:spcBef>
                <a:spcPts val="700"/>
              </a:spcBef>
              <a:buClrTx/>
              <a:buFont typeface="Times New Roman" panose="02020603050405020304" pitchFamily="18" charset="0"/>
              <a:buChar char="•"/>
            </a:pPr>
            <a:r>
              <a:rPr lang="en-US" altLang="en-US" sz="2800">
                <a:solidFill>
                  <a:srgbClr val="000000"/>
                </a:solidFill>
              </a:rPr>
              <a:t>Skull, Eyes, Neck, Dura</a:t>
            </a:r>
          </a:p>
          <a:p>
            <a:pPr eaLnBrk="1" hangingPunct="1">
              <a:spcBef>
                <a:spcPts val="800"/>
              </a:spcBef>
              <a:buClrTx/>
              <a:buFont typeface="Times New Roman" panose="02020603050405020304" pitchFamily="18" charset="0"/>
              <a:buChar char="•"/>
            </a:pPr>
            <a:r>
              <a:rPr lang="en-US" altLang="en-US" sz="3200">
                <a:solidFill>
                  <a:srgbClr val="000000"/>
                </a:solidFill>
              </a:rPr>
              <a:t>brainmask.mgz (cf, brain.mgz)</a:t>
            </a:r>
          </a:p>
        </p:txBody>
      </p:sp>
      <p:sp>
        <p:nvSpPr>
          <p:cNvPr id="56324" name="Text Box 4"/>
          <p:cNvSpPr txBox="1">
            <a:spLocks noChangeArrowheads="1"/>
          </p:cNvSpPr>
          <p:nvPr/>
        </p:nvSpPr>
        <p:spPr bwMode="auto">
          <a:xfrm>
            <a:off x="1492250" y="6169025"/>
            <a:ext cx="1130300" cy="46355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T1.mgz</a:t>
            </a:r>
          </a:p>
        </p:txBody>
      </p:sp>
      <p:sp>
        <p:nvSpPr>
          <p:cNvPr id="56325" name="Text Box 5"/>
          <p:cNvSpPr txBox="1">
            <a:spLocks noChangeArrowheads="1"/>
          </p:cNvSpPr>
          <p:nvPr/>
        </p:nvSpPr>
        <p:spPr bwMode="auto">
          <a:xfrm>
            <a:off x="4038600" y="5791200"/>
            <a:ext cx="207010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brainmask.mgz</a:t>
            </a:r>
            <a:endParaRPr lang="en-US" dirty="0">
              <a:solidFill>
                <a:srgbClr val="000000"/>
              </a:solidFill>
            </a:endParaRPr>
          </a:p>
        </p:txBody>
      </p:sp>
      <p:sp>
        <p:nvSpPr>
          <p:cNvPr id="44038" name="Text Box 6"/>
          <p:cNvSpPr txBox="1">
            <a:spLocks noChangeArrowheads="1"/>
          </p:cNvSpPr>
          <p:nvPr/>
        </p:nvSpPr>
        <p:spPr bwMode="auto">
          <a:xfrm>
            <a:off x="6653213" y="5254625"/>
            <a:ext cx="20701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brainmask.mgz</a:t>
            </a:r>
          </a:p>
        </p:txBody>
      </p:sp>
      <p:sp>
        <p:nvSpPr>
          <p:cNvPr id="44039" name="Text Box 7"/>
          <p:cNvSpPr txBox="1">
            <a:spLocks noChangeArrowheads="1"/>
          </p:cNvSpPr>
          <p:nvPr/>
        </p:nvSpPr>
        <p:spPr bwMode="auto">
          <a:xfrm>
            <a:off x="7356475" y="4340225"/>
            <a:ext cx="609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6328" name="Line 8"/>
          <p:cNvSpPr>
            <a:spLocks noChangeShapeType="1"/>
          </p:cNvSpPr>
          <p:nvPr/>
        </p:nvSpPr>
        <p:spPr bwMode="auto">
          <a:xfrm flipV="1">
            <a:off x="7429500" y="4711700"/>
            <a:ext cx="228600" cy="6286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29" name="Line 9"/>
          <p:cNvSpPr>
            <a:spLocks noChangeShapeType="1"/>
          </p:cNvSpPr>
          <p:nvPr/>
        </p:nvSpPr>
        <p:spPr bwMode="auto">
          <a:xfrm flipV="1">
            <a:off x="7642225" y="3949700"/>
            <a:ext cx="419100" cy="5524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4046" name="Text Box 10"/>
          <p:cNvSpPr txBox="1">
            <a:spLocks noChangeArrowheads="1"/>
          </p:cNvSpPr>
          <p:nvPr/>
        </p:nvSpPr>
        <p:spPr bwMode="auto">
          <a:xfrm>
            <a:off x="7720013" y="3502025"/>
            <a:ext cx="668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404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3" y="3281363"/>
            <a:ext cx="199548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404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3200400"/>
            <a:ext cx="24003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BA17E5D-D485-4D80-92B0-B5149C1CDBE2}" type="slidenum">
              <a:rPr lang="en-US" altLang="en-US" sz="1400">
                <a:solidFill>
                  <a:srgbClr val="FFFF66"/>
                </a:solidFill>
              </a:rPr>
              <a:pPr algn="r" eaLnBrk="1" hangingPunct="1">
                <a:buClrTx/>
                <a:buFontTx/>
                <a:buNone/>
              </a:pPr>
              <a:t>21</a:t>
            </a:fld>
            <a:endParaRPr lang="en-US" altLang="en-US" sz="1400">
              <a:solidFill>
                <a:srgbClr val="FFFF66"/>
              </a:solidFill>
            </a:endParaRPr>
          </a:p>
        </p:txBody>
      </p:sp>
      <p:sp>
        <p:nvSpPr>
          <p:cNvPr id="46082"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Automatic Volume Labeling</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2" name="Text Box 4"/>
          <p:cNvSpPr txBox="1">
            <a:spLocks noChangeArrowheads="1"/>
          </p:cNvSpPr>
          <p:nvPr/>
        </p:nvSpPr>
        <p:spPr bwMode="auto">
          <a:xfrm>
            <a:off x="4648200" y="1387475"/>
            <a:ext cx="4343400"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marL="342900" indent="-342900" eaLnBrk="1" hangingPunct="1">
              <a:buClr>
                <a:schemeClr val="tx1"/>
              </a:buClr>
              <a:buFont typeface="Arial"/>
              <a:buChar char="•"/>
              <a:defRPr/>
            </a:pPr>
            <a:r>
              <a:rPr lang="en-US" dirty="0">
                <a:solidFill>
                  <a:srgbClr val="FFFF66"/>
                </a:solidFill>
              </a:rPr>
              <a:t> </a:t>
            </a:r>
            <a:r>
              <a:rPr lang="en-US" sz="3200" dirty="0">
                <a:solidFill>
                  <a:srgbClr val="000000"/>
                </a:solidFill>
              </a:rPr>
              <a:t>Used to fill in subcortical structures for creating subcortical mass</a:t>
            </a:r>
          </a:p>
          <a:p>
            <a:pPr eaLnBrk="1" hangingPunct="1">
              <a:buClrTx/>
              <a:buFont typeface="Times New Roman" charset="0"/>
              <a:buChar char="•"/>
              <a:defRPr/>
            </a:pPr>
            <a:r>
              <a:rPr lang="en-US" sz="3200" dirty="0">
                <a:solidFill>
                  <a:srgbClr val="000000"/>
                </a:solidFill>
              </a:rPr>
              <a:t> Useful in its own right</a:t>
            </a:r>
          </a:p>
          <a:p>
            <a:pPr eaLnBrk="1" hangingPunct="1">
              <a:buClrTx/>
              <a:buFont typeface="Times New Roman" charset="0"/>
              <a:buChar char="•"/>
              <a:defRPr/>
            </a:pPr>
            <a:r>
              <a:rPr lang="en-US" sz="3200" dirty="0">
                <a:solidFill>
                  <a:srgbClr val="000000"/>
                </a:solidFill>
              </a:rPr>
              <a:t> </a:t>
            </a:r>
            <a:r>
              <a:rPr lang="en-US" sz="3200" dirty="0" err="1">
                <a:solidFill>
                  <a:srgbClr val="000000"/>
                </a:solidFill>
              </a:rPr>
              <a:t>aseg.mgz</a:t>
            </a:r>
            <a:endParaRPr lang="en-US" sz="3200" dirty="0">
              <a:solidFill>
                <a:srgbClr val="000000"/>
              </a:solidFill>
            </a:endParaRPr>
          </a:p>
          <a:p>
            <a:pPr eaLnBrk="1" hangingPunct="1">
              <a:buClrTx/>
              <a:buFont typeface="Times New Roman" charset="0"/>
              <a:buChar char="•"/>
              <a:defRPr/>
            </a:pPr>
            <a:r>
              <a:rPr lang="en-US" sz="3200" dirty="0">
                <a:solidFill>
                  <a:srgbClr val="000000"/>
                </a:solidFill>
              </a:rPr>
              <a:t> More in ROI Talk</a:t>
            </a:r>
          </a:p>
        </p:txBody>
      </p:sp>
      <p:sp>
        <p:nvSpPr>
          <p:cNvPr id="58373" name="Text Box 5"/>
          <p:cNvSpPr txBox="1">
            <a:spLocks noChangeArrowheads="1"/>
          </p:cNvSpPr>
          <p:nvPr/>
        </p:nvSpPr>
        <p:spPr bwMode="auto">
          <a:xfrm>
            <a:off x="1524000" y="5638800"/>
            <a:ext cx="1916113" cy="460375"/>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chemeClr val="tx1"/>
                </a:solidFill>
              </a:rPr>
              <a:t>ASeg</a:t>
            </a:r>
            <a:r>
              <a:rPr lang="en-US" dirty="0">
                <a:solidFill>
                  <a:schemeClr val="tx1"/>
                </a:solidFill>
              </a:rPr>
              <a:t> Volume</a:t>
            </a:r>
          </a:p>
        </p:txBody>
      </p:sp>
      <p:sp>
        <p:nvSpPr>
          <p:cNvPr id="46086" name="Text Box 6"/>
          <p:cNvSpPr txBox="1">
            <a:spLocks noChangeArrowheads="1"/>
          </p:cNvSpPr>
          <p:nvPr/>
        </p:nvSpPr>
        <p:spPr bwMode="auto">
          <a:xfrm>
            <a:off x="6188075" y="6096000"/>
            <a:ext cx="1323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aseg.mgz</a:t>
            </a:r>
          </a:p>
        </p:txBody>
      </p:sp>
      <p:sp>
        <p:nvSpPr>
          <p:cNvPr id="46087" name="Text Box 7"/>
          <p:cNvSpPr txBox="1">
            <a:spLocks noChangeArrowheads="1"/>
          </p:cNvSpPr>
          <p:nvPr/>
        </p:nvSpPr>
        <p:spPr bwMode="auto">
          <a:xfrm>
            <a:off x="7315200" y="5257800"/>
            <a:ext cx="609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8376" name="Line 8"/>
          <p:cNvSpPr>
            <a:spLocks noChangeShapeType="1"/>
          </p:cNvSpPr>
          <p:nvPr/>
        </p:nvSpPr>
        <p:spPr bwMode="auto">
          <a:xfrm flipV="1">
            <a:off x="6797674" y="5715000"/>
            <a:ext cx="59372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8377" name="Line 9"/>
          <p:cNvSpPr>
            <a:spLocks noChangeShapeType="1"/>
          </p:cNvSpPr>
          <p:nvPr/>
        </p:nvSpPr>
        <p:spPr bwMode="auto">
          <a:xfrm flipV="1">
            <a:off x="7620000" y="4876800"/>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6094" name="Text Box 10"/>
          <p:cNvSpPr txBox="1">
            <a:spLocks noChangeArrowheads="1"/>
          </p:cNvSpPr>
          <p:nvPr/>
        </p:nvSpPr>
        <p:spPr bwMode="auto">
          <a:xfrm>
            <a:off x="8001000" y="4419600"/>
            <a:ext cx="6683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6095" name="Text Box 11"/>
          <p:cNvSpPr txBox="1">
            <a:spLocks noChangeArrowheads="1"/>
          </p:cNvSpPr>
          <p:nvPr/>
        </p:nvSpPr>
        <p:spPr bwMode="auto">
          <a:xfrm>
            <a:off x="50800" y="6294438"/>
            <a:ext cx="5784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000000"/>
                </a:solidFill>
              </a:rPr>
              <a:t>Atlas: $FREESURFER_HOME/average/RB_all_2008-03-26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FE7E086-ECA4-40E4-9FF4-404634B6A0DA}" type="slidenum">
              <a:rPr lang="en-US" altLang="en-US" sz="1400">
                <a:solidFill>
                  <a:srgbClr val="FFFF66"/>
                </a:solidFill>
              </a:rPr>
              <a:pPr algn="r" eaLnBrk="1" hangingPunct="1">
                <a:buClrTx/>
                <a:buFontTx/>
                <a:buNone/>
              </a:pPr>
              <a:t>22</a:t>
            </a:fld>
            <a:endParaRPr lang="en-US" altLang="en-US" sz="1400">
              <a:solidFill>
                <a:srgbClr val="FFFF66"/>
              </a:solidFill>
            </a:endParaRPr>
          </a:p>
        </p:txBody>
      </p:sp>
      <p:sp>
        <p:nvSpPr>
          <p:cNvPr id="48130" name="Text Box 2"/>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Segmentation</a:t>
            </a:r>
          </a:p>
        </p:txBody>
      </p:sp>
      <p:sp>
        <p:nvSpPr>
          <p:cNvPr id="48131" name="Text Box 3"/>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3200">
                <a:solidFill>
                  <a:srgbClr val="000000"/>
                </a:solidFill>
              </a:rPr>
              <a:t>Separates white matter from everything else</a:t>
            </a:r>
          </a:p>
          <a:p>
            <a:pPr eaLnBrk="1" hangingPunct="1">
              <a:spcBef>
                <a:spcPts val="100"/>
              </a:spcBef>
              <a:buClrTx/>
              <a:buFont typeface="Times New Roman" panose="02020603050405020304" pitchFamily="18" charset="0"/>
              <a:buChar char="•"/>
            </a:pPr>
            <a:r>
              <a:rPr lang="en-US" altLang="en-US" sz="3200">
                <a:solidFill>
                  <a:srgbClr val="000000"/>
                </a:solidFill>
              </a:rPr>
              <a:t>Uses aseg to “fill in” subcortical structures</a:t>
            </a:r>
          </a:p>
          <a:p>
            <a:pPr eaLnBrk="1" hangingPunct="1">
              <a:spcBef>
                <a:spcPts val="100"/>
              </a:spcBef>
              <a:buClrTx/>
              <a:buFont typeface="Times New Roman" panose="02020603050405020304" pitchFamily="18" charset="0"/>
              <a:buChar char="•"/>
            </a:pPr>
            <a:r>
              <a:rPr lang="en-US" altLang="en-US" sz="3200">
                <a:solidFill>
                  <a:srgbClr val="000000"/>
                </a:solidFill>
              </a:rPr>
              <a:t>Cerebellum removed, brain stem still there</a:t>
            </a:r>
          </a:p>
          <a:p>
            <a:pPr eaLnBrk="1" hangingPunct="1">
              <a:spcBef>
                <a:spcPts val="100"/>
              </a:spcBef>
              <a:buClrTx/>
              <a:buFont typeface="Times New Roman" panose="02020603050405020304" pitchFamily="18" charset="0"/>
              <a:buChar char="•"/>
            </a:pPr>
            <a:r>
              <a:rPr lang="en-US" altLang="en-US" sz="3200">
                <a:solidFill>
                  <a:srgbClr val="000000"/>
                </a:solidFill>
              </a:rPr>
              <a:t>wm.mgz -- “</a:t>
            </a:r>
            <a:r>
              <a:rPr lang="en-US" altLang="ja-JP" sz="3200">
                <a:solidFill>
                  <a:srgbClr val="000000"/>
                </a:solidFill>
              </a:rPr>
              <a:t>wm</a:t>
            </a:r>
            <a:r>
              <a:rPr lang="en-US" altLang="en-US" sz="3200">
                <a:solidFill>
                  <a:srgbClr val="000000"/>
                </a:solidFill>
              </a:rPr>
              <a:t>”</a:t>
            </a:r>
            <a:r>
              <a:rPr lang="en-US" altLang="ja-JP" sz="3200">
                <a:solidFill>
                  <a:srgbClr val="000000"/>
                </a:solidFill>
              </a:rPr>
              <a:t> not a very good name!</a:t>
            </a:r>
            <a:endParaRPr lang="en-US" altLang="en-US" sz="3200">
              <a:solidFill>
                <a:srgbClr val="000000"/>
              </a:solidFill>
            </a:endParaRPr>
          </a:p>
        </p:txBody>
      </p:sp>
      <p:sp>
        <p:nvSpPr>
          <p:cNvPr id="48132" name="Text Box 7"/>
          <p:cNvSpPr txBox="1">
            <a:spLocks noChangeArrowheads="1"/>
          </p:cNvSpPr>
          <p:nvPr/>
        </p:nvSpPr>
        <p:spPr bwMode="auto">
          <a:xfrm>
            <a:off x="7467600" y="5943600"/>
            <a:ext cx="12509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wm.mgz</a:t>
            </a:r>
          </a:p>
        </p:txBody>
      </p:sp>
      <p:sp>
        <p:nvSpPr>
          <p:cNvPr id="48133" name="Text Box 8"/>
          <p:cNvSpPr txBox="1">
            <a:spLocks noChangeArrowheads="1"/>
          </p:cNvSpPr>
          <p:nvPr/>
        </p:nvSpPr>
        <p:spPr bwMode="auto">
          <a:xfrm>
            <a:off x="7785100" y="4953000"/>
            <a:ext cx="609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0422" name="Line 9"/>
          <p:cNvSpPr>
            <a:spLocks noChangeShapeType="1"/>
          </p:cNvSpPr>
          <p:nvPr/>
        </p:nvSpPr>
        <p:spPr bwMode="auto">
          <a:xfrm flipH="1" flipV="1">
            <a:off x="8080375" y="541020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0423" name="Line 10"/>
          <p:cNvSpPr>
            <a:spLocks noChangeShapeType="1"/>
          </p:cNvSpPr>
          <p:nvPr/>
        </p:nvSpPr>
        <p:spPr bwMode="auto">
          <a:xfrm flipV="1">
            <a:off x="8083550" y="449580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Text Box 11"/>
          <p:cNvSpPr txBox="1">
            <a:spLocks noChangeArrowheads="1"/>
          </p:cNvSpPr>
          <p:nvPr/>
        </p:nvSpPr>
        <p:spPr bwMode="auto">
          <a:xfrm>
            <a:off x="7759700" y="4114800"/>
            <a:ext cx="6683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8141" name="Picture 13" descr="wm+nosurf-cor128"/>
          <p:cNvPicPr>
            <a:picLocks noChangeAspect="1" noChangeArrowheads="1"/>
          </p:cNvPicPr>
          <p:nvPr/>
        </p:nvPicPr>
        <p:blipFill>
          <a:blip r:embed="rId3">
            <a:extLst>
              <a:ext uri="{28A0092B-C50C-407E-A947-70E740481C1C}">
                <a14:useLocalDpi xmlns:a14="http://schemas.microsoft.com/office/drawing/2010/main" val="0"/>
              </a:ext>
            </a:extLst>
          </a:blip>
          <a:srcRect l="28125" t="23438" r="26563" b="34375"/>
          <a:stretch>
            <a:fillRect/>
          </a:stretch>
        </p:blipFill>
        <p:spPr bwMode="auto">
          <a:xfrm>
            <a:off x="5029200" y="4419600"/>
            <a:ext cx="14478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Picture 14" descr="wm+nosurf-sag140"/>
          <p:cNvPicPr>
            <a:picLocks noChangeAspect="1" noChangeArrowheads="1"/>
          </p:cNvPicPr>
          <p:nvPr/>
        </p:nvPicPr>
        <p:blipFill>
          <a:blip r:embed="rId4">
            <a:extLst>
              <a:ext uri="{28A0092B-C50C-407E-A947-70E740481C1C}">
                <a14:useLocalDpi xmlns:a14="http://schemas.microsoft.com/office/drawing/2010/main" val="0"/>
              </a:ext>
            </a:extLst>
          </a:blip>
          <a:srcRect l="7813" t="25000" r="18750" b="29688"/>
          <a:stretch>
            <a:fillRect/>
          </a:stretch>
        </p:blipFill>
        <p:spPr bwMode="auto">
          <a:xfrm>
            <a:off x="2362200" y="4343400"/>
            <a:ext cx="23463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Picture 15" descr="wm+nosurf-ax120"/>
          <p:cNvPicPr>
            <a:picLocks noChangeAspect="1" noChangeArrowheads="1"/>
          </p:cNvPicPr>
          <p:nvPr/>
        </p:nvPicPr>
        <p:blipFill>
          <a:blip r:embed="rId5">
            <a:extLst>
              <a:ext uri="{28A0092B-C50C-407E-A947-70E740481C1C}">
                <a14:useLocalDpi xmlns:a14="http://schemas.microsoft.com/office/drawing/2010/main" val="0"/>
              </a:ext>
            </a:extLst>
          </a:blip>
          <a:srcRect l="25000" t="14063" r="23438" b="12500"/>
          <a:stretch>
            <a:fillRect/>
          </a:stretch>
        </p:blipFill>
        <p:spPr bwMode="auto">
          <a:xfrm>
            <a:off x="533400" y="3886200"/>
            <a:ext cx="1647825"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rgbClr val="FFFF66"/>
                </a:solidFill>
              </a:rPr>
              <a:pPr algn="r" eaLnBrk="1" hangingPunct="1">
                <a:buClrTx/>
                <a:buFontTx/>
                <a:buNone/>
              </a:pPr>
              <a:t>23</a:t>
            </a:fld>
            <a:endParaRPr lang="en-US" altLang="en-US" sz="1400">
              <a:solidFill>
                <a:srgbClr val="FFFF66"/>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Fill and Cut (Subcortical Mass)</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3352800"/>
            <a:ext cx="3532187"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352800"/>
            <a:ext cx="3154363"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2469" name="Text Box 6"/>
          <p:cNvSpPr txBox="1">
            <a:spLocks noChangeArrowheads="1"/>
          </p:cNvSpPr>
          <p:nvPr/>
        </p:nvSpPr>
        <p:spPr bwMode="auto">
          <a:xfrm>
            <a:off x="1371600" y="6019800"/>
            <a:ext cx="3286125" cy="460375"/>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WM Volume (</a:t>
            </a:r>
            <a:r>
              <a:rPr lang="en-US" dirty="0" err="1">
                <a:solidFill>
                  <a:srgbClr val="000000"/>
                </a:solidFill>
              </a:rPr>
              <a:t>wm.mgz</a:t>
            </a:r>
            <a:r>
              <a:rPr lang="en-US" dirty="0">
                <a:solidFill>
                  <a:srgbClr val="000000"/>
                </a:solidFill>
              </a:rPr>
              <a:t>)</a:t>
            </a:r>
          </a:p>
        </p:txBody>
      </p:sp>
      <p:sp>
        <p:nvSpPr>
          <p:cNvPr id="62470" name="Text Box 7"/>
          <p:cNvSpPr txBox="1">
            <a:spLocks noChangeArrowheads="1"/>
          </p:cNvSpPr>
          <p:nvPr/>
        </p:nvSpPr>
        <p:spPr bwMode="auto">
          <a:xfrm>
            <a:off x="4343400" y="6019800"/>
            <a:ext cx="3429000" cy="833438"/>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algn="ctr" eaLnBrk="1" hangingPunct="1">
              <a:buClrTx/>
              <a:buFontTx/>
              <a:buNone/>
              <a:defRPr/>
            </a:pPr>
            <a:r>
              <a:rPr lang="en-US" dirty="0">
                <a:solidFill>
                  <a:srgbClr val="000000"/>
                </a:solidFill>
              </a:rPr>
              <a:t>Filled Volume (</a:t>
            </a:r>
            <a:r>
              <a:rPr lang="en-US" dirty="0" err="1">
                <a:solidFill>
                  <a:srgbClr val="000000"/>
                </a:solidFill>
              </a:rPr>
              <a:t>filled.mgz</a:t>
            </a:r>
            <a:r>
              <a:rPr lang="en-US" dirty="0">
                <a:solidFill>
                  <a:srgbClr val="000000"/>
                </a:solidFill>
              </a:rPr>
              <a:t>)</a:t>
            </a:r>
          </a:p>
          <a:p>
            <a:pPr algn="ctr" eaLnBrk="1" hangingPunct="1">
              <a:buClrTx/>
              <a:buFontTx/>
              <a:buNone/>
              <a:defRPr/>
            </a:pPr>
            <a:r>
              <a:rPr lang="en-US" dirty="0">
                <a:solidFill>
                  <a:srgbClr val="000000"/>
                </a:solidFill>
              </a:rPr>
              <a:t>(Subcortical Mass)</a:t>
            </a:r>
          </a:p>
        </p:txBody>
      </p:sp>
      <p:sp>
        <p:nvSpPr>
          <p:cNvPr id="50183" name="Text Box 3"/>
          <p:cNvSpPr txBox="1">
            <a:spLocks noChangeArrowheads="1"/>
          </p:cNvSpPr>
          <p:nvPr/>
        </p:nvSpPr>
        <p:spPr bwMode="auto">
          <a:xfrm>
            <a:off x="533400" y="838200"/>
            <a:ext cx="8382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any islands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brain stem</a:t>
            </a:r>
          </a:p>
          <a:p>
            <a:pPr eaLnBrk="1" hangingPunct="1">
              <a:spcBef>
                <a:spcPts val="700"/>
              </a:spcBef>
              <a:buClr>
                <a:schemeClr val="tx1"/>
              </a:buClr>
              <a:buFont typeface="Arial" panose="020B0604020202020204" pitchFamily="34" charset="0"/>
              <a:buChar char="•"/>
            </a:pPr>
            <a:r>
              <a:rPr lang="en-US" altLang="en-US" sz="2800">
                <a:solidFill>
                  <a:srgbClr val="000000"/>
                </a:solidFill>
              </a:rPr>
              <a:t>Separates hemispheres (each hemi has different value) </a:t>
            </a:r>
          </a:p>
          <a:p>
            <a:pPr eaLnBrk="1" hangingPunct="1">
              <a:spcBef>
                <a:spcPts val="700"/>
              </a:spcBef>
              <a:buClr>
                <a:schemeClr val="tx1"/>
              </a:buClr>
              <a:buFont typeface="Arial" panose="020B0604020202020204" pitchFamily="34" charset="0"/>
              <a:buChar char="•"/>
            </a:pPr>
            <a:r>
              <a:rPr lang="en-US" altLang="en-US" sz="2800">
                <a:solidFill>
                  <a:srgbClr val="000000"/>
                </a:solidFill>
              </a:rPr>
              <a:t>filled.mgz = “Subcortical Mass”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rgbClr val="FFFF66"/>
                </a:solidFill>
              </a:rPr>
              <a:pPr algn="r" eaLnBrk="1" hangingPunct="1">
                <a:buClrTx/>
                <a:buFontTx/>
                <a:buNone/>
              </a:pPr>
              <a:t>24</a:t>
            </a:fld>
            <a:endParaRPr lang="en-US" altLang="en-US" sz="1400">
              <a:solidFill>
                <a:srgbClr val="FFFF66"/>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a:solidFill>
                  <a:srgbClr val="000000"/>
                </a:solidFill>
              </a:rPr>
              <a:t>Hemispheres separated</a:t>
            </a:r>
          </a:p>
          <a:p>
            <a:pPr eaLnBrk="1" hangingPunct="1">
              <a:spcBef>
                <a:spcPts val="100"/>
              </a:spcBef>
              <a:buClrTx/>
              <a:buFont typeface="Times New Roman" panose="02020603050405020304" pitchFamily="18" charset="0"/>
              <a:buChar char="•"/>
            </a:pPr>
            <a:r>
              <a:rPr lang="en-US" altLang="en-US" sz="2800">
                <a:solidFill>
                  <a:srgbClr val="000000"/>
                </a:solidFill>
              </a:rPr>
              <a:t>Fit to wm.mgz</a:t>
            </a:r>
          </a:p>
          <a:p>
            <a:pPr eaLnBrk="1" hangingPunct="1">
              <a:spcBef>
                <a:spcPts val="100"/>
              </a:spcBef>
              <a:buClrTx/>
              <a:buFont typeface="Times New Roman" panose="02020603050405020304" pitchFamily="18" charset="0"/>
              <a:buChar char="•"/>
            </a:pPr>
            <a:r>
              <a:rPr lang="en-US" altLang="en-US" sz="280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a:solidFill>
                  <a:srgbClr val="000000"/>
                </a:solidFill>
              </a:rPr>
              <a:t>Rough, jagged</a:t>
            </a:r>
          </a:p>
        </p:txBody>
      </p:sp>
      <p:sp>
        <p:nvSpPr>
          <p:cNvPr id="64516" name="Text Box 7"/>
          <p:cNvSpPr txBox="1">
            <a:spLocks noChangeArrowheads="1"/>
          </p:cNvSpPr>
          <p:nvPr/>
        </p:nvSpPr>
        <p:spPr bwMode="auto">
          <a:xfrm>
            <a:off x="5943600" y="2438400"/>
            <a:ext cx="125095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wm.mgz</a:t>
            </a:r>
            <a:endParaRPr lang="en-US" dirty="0">
              <a:solidFill>
                <a:srgbClr val="000000"/>
              </a:solidFill>
            </a:endParaRPr>
          </a:p>
        </p:txBody>
      </p:sp>
      <p:sp>
        <p:nvSpPr>
          <p:cNvPr id="52229" name="Text Box 8"/>
          <p:cNvSpPr txBox="1">
            <a:spLocks noChangeArrowheads="1"/>
          </p:cNvSpPr>
          <p:nvPr/>
        </p:nvSpPr>
        <p:spPr bwMode="auto">
          <a:xfrm>
            <a:off x="381000" y="5257800"/>
            <a:ext cx="1011238"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a:p>
            <a:pPr eaLnBrk="1" hangingPunct="1">
              <a:buClrTx/>
              <a:buFontTx/>
              <a:buNone/>
            </a:pPr>
            <a:r>
              <a:rPr lang="en-US" altLang="en-US">
                <a:solidFill>
                  <a:srgbClr val="000000"/>
                </a:solidFill>
              </a:rPr>
              <a:t>rh.orig</a:t>
            </a:r>
          </a:p>
        </p:txBody>
      </p:sp>
      <p:sp>
        <p:nvSpPr>
          <p:cNvPr id="52230" name="Text Box 9"/>
          <p:cNvSpPr txBox="1">
            <a:spLocks noChangeArrowheads="1"/>
          </p:cNvSpPr>
          <p:nvPr/>
        </p:nvSpPr>
        <p:spPr bwMode="auto">
          <a:xfrm>
            <a:off x="555625" y="426720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t>
            </a:r>
          </a:p>
        </p:txBody>
      </p:sp>
      <p:sp>
        <p:nvSpPr>
          <p:cNvPr id="64519" name="Line 10"/>
          <p:cNvSpPr>
            <a:spLocks noChangeShapeType="1"/>
          </p:cNvSpPr>
          <p:nvPr/>
        </p:nvSpPr>
        <p:spPr bwMode="auto">
          <a:xfrm flipV="1">
            <a:off x="881063" y="4724400"/>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869950" y="3886200"/>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555625" y="3429000"/>
            <a:ext cx="6683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2239" name="Picture 15" descr="wm+surf-cor128"/>
          <p:cNvPicPr>
            <a:picLocks noChangeAspect="1" noChangeArrowheads="1"/>
          </p:cNvPicPr>
          <p:nvPr/>
        </p:nvPicPr>
        <p:blipFill>
          <a:blip r:embed="rId4">
            <a:extLst>
              <a:ext uri="{28A0092B-C50C-407E-A947-70E740481C1C}">
                <a14:useLocalDpi xmlns:a14="http://schemas.microsoft.com/office/drawing/2010/main" val="0"/>
              </a:ext>
            </a:extLst>
          </a:blip>
          <a:srcRect l="25000" t="23438" r="26563" b="34375"/>
          <a:stretch>
            <a:fillRect/>
          </a:stretch>
        </p:blipFill>
        <p:spPr bwMode="auto">
          <a:xfrm>
            <a:off x="7620000" y="1371600"/>
            <a:ext cx="11430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16" descr="wm+surf-sag140"/>
          <p:cNvPicPr>
            <a:picLocks noChangeAspect="1" noChangeArrowheads="1"/>
          </p:cNvPicPr>
          <p:nvPr/>
        </p:nvPicPr>
        <p:blipFill>
          <a:blip r:embed="rId5">
            <a:extLst>
              <a:ext uri="{28A0092B-C50C-407E-A947-70E740481C1C}">
                <a14:useLocalDpi xmlns:a14="http://schemas.microsoft.com/office/drawing/2010/main" val="0"/>
              </a:ext>
            </a:extLst>
          </a:blip>
          <a:srcRect l="7813" t="23438" r="18750" b="34375"/>
          <a:stretch>
            <a:fillRect/>
          </a:stretch>
        </p:blipFill>
        <p:spPr bwMode="auto">
          <a:xfrm>
            <a:off x="5715000" y="1371600"/>
            <a:ext cx="173355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7" descr="wm+surf-ax120"/>
          <p:cNvPicPr>
            <a:picLocks noChangeAspect="1" noChangeArrowheads="1"/>
          </p:cNvPicPr>
          <p:nvPr/>
        </p:nvPicPr>
        <p:blipFill>
          <a:blip r:embed="rId6">
            <a:extLst>
              <a:ext uri="{28A0092B-C50C-407E-A947-70E740481C1C}">
                <a14:useLocalDpi xmlns:a14="http://schemas.microsoft.com/office/drawing/2010/main" val="0"/>
              </a:ext>
            </a:extLst>
          </a:blip>
          <a:srcRect l="23438" t="20313" r="25000" b="7813"/>
          <a:stretch>
            <a:fillRect/>
          </a:stretch>
        </p:blipFill>
        <p:spPr bwMode="auto">
          <a:xfrm>
            <a:off x="4419600" y="1219200"/>
            <a:ext cx="12160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2243" name="Rectangle 19"/>
          <p:cNvSpPr>
            <a:spLocks noChangeArrowheads="1"/>
          </p:cNvSpPr>
          <p:nvPr/>
        </p:nvSpPr>
        <p:spPr bwMode="auto">
          <a:xfrm>
            <a:off x="3276600" y="5791200"/>
            <a:ext cx="98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lh.orig</a:t>
            </a:r>
          </a:p>
        </p:txBody>
      </p:sp>
      <p:sp>
        <p:nvSpPr>
          <p:cNvPr id="52244" name="Rectangle 20"/>
          <p:cNvSpPr>
            <a:spLocks noChangeArrowheads="1"/>
          </p:cNvSpPr>
          <p:nvPr/>
        </p:nvSpPr>
        <p:spPr bwMode="auto">
          <a:xfrm>
            <a:off x="6858000" y="5791200"/>
            <a:ext cx="100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rh.orig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C2E0D0-FB2F-43AE-8D4F-DFB45AD7CFDA}" type="slidenum">
              <a:rPr lang="en-US" altLang="en-US" sz="1400">
                <a:solidFill>
                  <a:srgbClr val="FFFF66"/>
                </a:solidFill>
              </a:rPr>
              <a:pPr algn="r" eaLnBrk="1" hangingPunct="1">
                <a:buClrTx/>
                <a:buFontTx/>
                <a:buNone/>
              </a:pPr>
              <a:t>25</a:t>
            </a:fld>
            <a:endParaRPr lang="en-US" altLang="en-US" sz="1400">
              <a:solidFill>
                <a:srgbClr val="FFFF66"/>
              </a:solidFill>
            </a:endParaRPr>
          </a:p>
        </p:txBody>
      </p:sp>
      <p:sp>
        <p:nvSpPr>
          <p:cNvPr id="54274" name="Text Box 2"/>
          <p:cNvSpPr txBox="1">
            <a:spLocks noChangeArrowheads="1"/>
          </p:cNvSpPr>
          <p:nvPr/>
        </p:nvSpPr>
        <p:spPr bwMode="auto">
          <a:xfrm>
            <a:off x="4572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Model</a:t>
            </a: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743200"/>
            <a:ext cx="37211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54276" name="Group 4"/>
          <p:cNvGrpSpPr>
            <a:grpSpLocks/>
          </p:cNvGrpSpPr>
          <p:nvPr/>
        </p:nvGrpSpPr>
        <p:grpSpPr bwMode="auto">
          <a:xfrm>
            <a:off x="1143000" y="914400"/>
            <a:ext cx="3729038" cy="2586038"/>
            <a:chOff x="720" y="576"/>
            <a:chExt cx="2349" cy="1629"/>
          </a:xfrm>
        </p:grpSpPr>
        <p:pic>
          <p:nvPicPr>
            <p:cNvPr id="5427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576"/>
              <a:ext cx="2349" cy="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4279" name="Rectangle 6"/>
            <p:cNvSpPr>
              <a:spLocks noChangeArrowheads="1"/>
            </p:cNvSpPr>
            <p:nvPr/>
          </p:nvSpPr>
          <p:spPr bwMode="auto">
            <a:xfrm>
              <a:off x="2680" y="1644"/>
              <a:ext cx="333" cy="374"/>
            </a:xfrm>
            <a:prstGeom prst="rect">
              <a:avLst/>
            </a:prstGeom>
            <a:noFill/>
            <a:ln w="3816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grpSp>
      <p:sp>
        <p:nvSpPr>
          <p:cNvPr id="54277" name="Rectangle 7"/>
          <p:cNvSpPr>
            <a:spLocks noChangeArrowheads="1"/>
          </p:cNvSpPr>
          <p:nvPr/>
        </p:nvSpPr>
        <p:spPr bwMode="auto">
          <a:xfrm>
            <a:off x="609600" y="3562350"/>
            <a:ext cx="3733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50"/>
              </a:spcBef>
              <a:buClrTx/>
              <a:buFont typeface="Times New Roman" panose="02020603050405020304" pitchFamily="18" charset="0"/>
              <a:buChar char="•"/>
            </a:pPr>
            <a:r>
              <a:rPr lang="en-US" altLang="en-US" sz="2200">
                <a:solidFill>
                  <a:srgbClr val="000000"/>
                </a:solidFill>
              </a:rPr>
              <a:t>Mesh (“Finite Element”)</a:t>
            </a:r>
          </a:p>
          <a:p>
            <a:pPr eaLnBrk="1" hangingPunct="1">
              <a:spcBef>
                <a:spcPts val="550"/>
              </a:spcBef>
              <a:buClrTx/>
              <a:buFont typeface="Times New Roman" panose="02020603050405020304" pitchFamily="18" charset="0"/>
              <a:buChar char="•"/>
            </a:pPr>
            <a:r>
              <a:rPr lang="en-US" altLang="en-US" sz="2200">
                <a:solidFill>
                  <a:srgbClr val="000000"/>
                </a:solidFill>
              </a:rPr>
              <a:t>Vertex = point of triangles</a:t>
            </a:r>
          </a:p>
          <a:p>
            <a:pPr eaLnBrk="1" hangingPunct="1">
              <a:spcBef>
                <a:spcPts val="550"/>
              </a:spcBef>
              <a:buClrTx/>
              <a:buFont typeface="Times New Roman" panose="02020603050405020304" pitchFamily="18" charset="0"/>
              <a:buChar char="•"/>
            </a:pPr>
            <a:r>
              <a:rPr lang="en-US" altLang="en-US" sz="2200">
                <a:solidFill>
                  <a:srgbClr val="000000"/>
                </a:solidFill>
              </a:rPr>
              <a:t>Neighborhood</a:t>
            </a:r>
          </a:p>
          <a:p>
            <a:pPr eaLnBrk="1" hangingPunct="1">
              <a:spcBef>
                <a:spcPts val="550"/>
              </a:spcBef>
              <a:buClrTx/>
              <a:buFont typeface="Times New Roman" panose="02020603050405020304" pitchFamily="18" charset="0"/>
              <a:buChar char="•"/>
            </a:pPr>
            <a:r>
              <a:rPr lang="en-US" altLang="en-US" sz="2200">
                <a:solidFill>
                  <a:srgbClr val="000000"/>
                </a:solidFill>
              </a:rPr>
              <a:t>XYZ at each vertex</a:t>
            </a:r>
          </a:p>
          <a:p>
            <a:pPr eaLnBrk="1" hangingPunct="1">
              <a:spcBef>
                <a:spcPts val="550"/>
              </a:spcBef>
              <a:buClrTx/>
              <a:buFont typeface="Times New Roman" panose="02020603050405020304" pitchFamily="18" charset="0"/>
              <a:buChar char="•"/>
            </a:pPr>
            <a:r>
              <a:rPr lang="en-US" altLang="en-US" sz="2200">
                <a:solidFill>
                  <a:srgbClr val="000000"/>
                </a:solidFill>
              </a:rPr>
              <a:t>Triangles/Faces ~ 300,000</a:t>
            </a:r>
          </a:p>
          <a:p>
            <a:pPr eaLnBrk="1" hangingPunct="1">
              <a:spcBef>
                <a:spcPts val="550"/>
              </a:spcBef>
              <a:buClrTx/>
              <a:buFont typeface="Times New Roman" panose="02020603050405020304" pitchFamily="18" charset="0"/>
              <a:buChar char="•"/>
            </a:pPr>
            <a:r>
              <a:rPr lang="en-US" altLang="en-US" sz="2200">
                <a:solidFill>
                  <a:srgbClr val="000000"/>
                </a:solidFill>
              </a:rPr>
              <a:t>Vertices ~ 140,000</a:t>
            </a:r>
          </a:p>
          <a:p>
            <a:pPr eaLnBrk="1" hangingPunct="1">
              <a:spcBef>
                <a:spcPts val="550"/>
              </a:spcBef>
              <a:buClrTx/>
              <a:buFont typeface="Times New Roman" panose="02020603050405020304" pitchFamily="18" charset="0"/>
              <a:buChar char="•"/>
            </a:pPr>
            <a:r>
              <a:rPr lang="en-US" altLang="en-US" sz="2200">
                <a:solidFill>
                  <a:srgbClr val="000000"/>
                </a:solidFill>
              </a:rPr>
              <a:t>Area, Distance</a:t>
            </a:r>
          </a:p>
          <a:p>
            <a:pPr eaLnBrk="1" hangingPunct="1">
              <a:spcBef>
                <a:spcPts val="550"/>
              </a:spcBef>
              <a:buClrTx/>
              <a:buFont typeface="Times New Roman" panose="02020603050405020304" pitchFamily="18" charset="0"/>
              <a:buChar char="•"/>
            </a:pPr>
            <a:r>
              <a:rPr lang="en-US" altLang="en-US" sz="2200">
                <a:solidFill>
                  <a:srgbClr val="000000"/>
                </a:solidFill>
              </a:rPr>
              <a:t>Curvature, Thickness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F65958A-5327-4DE6-B715-4B9C4F052796}" type="slidenum">
              <a:rPr lang="en-US" altLang="en-US" sz="1400">
                <a:solidFill>
                  <a:srgbClr val="FFFF66"/>
                </a:solidFill>
              </a:rPr>
              <a:pPr algn="r" eaLnBrk="1" hangingPunct="1">
                <a:buClrTx/>
                <a:buFontTx/>
                <a:buNone/>
              </a:pPr>
              <a:t>26</a:t>
            </a:fld>
            <a:endParaRPr lang="en-US" altLang="en-US" sz="1400">
              <a:solidFill>
                <a:srgbClr val="FFFF66"/>
              </a:solidFill>
            </a:endParaRPr>
          </a:p>
        </p:txBody>
      </p:sp>
      <p:sp>
        <p:nvSpPr>
          <p:cNvPr id="56322" name="Text Box 3"/>
          <p:cNvSpPr txBox="1">
            <a:spLocks noChangeArrowheads="1"/>
          </p:cNvSpPr>
          <p:nvPr/>
        </p:nvSpPr>
        <p:spPr bwMode="auto">
          <a:xfrm>
            <a:off x="4572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 vs Surface Model</a:t>
            </a:r>
          </a:p>
        </p:txBody>
      </p:sp>
      <p:pic>
        <p:nvPicPr>
          <p:cNvPr id="563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25812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56324" name="Group 40"/>
          <p:cNvGrpSpPr>
            <a:grpSpLocks/>
          </p:cNvGrpSpPr>
          <p:nvPr/>
        </p:nvGrpSpPr>
        <p:grpSpPr bwMode="auto">
          <a:xfrm>
            <a:off x="1066800" y="838200"/>
            <a:ext cx="2667000" cy="2438400"/>
            <a:chOff x="2736" y="576"/>
            <a:chExt cx="1680" cy="1536"/>
          </a:xfrm>
        </p:grpSpPr>
        <p:pic>
          <p:nvPicPr>
            <p:cNvPr id="56332" name="Picture 9"/>
            <p:cNvPicPr>
              <a:picLocks noChangeAspect="1" noChangeArrowheads="1"/>
            </p:cNvPicPr>
            <p:nvPr/>
          </p:nvPicPr>
          <p:blipFill>
            <a:blip r:embed="rId4">
              <a:extLst>
                <a:ext uri="{28A0092B-C50C-407E-A947-70E740481C1C}">
                  <a14:useLocalDpi xmlns:a14="http://schemas.microsoft.com/office/drawing/2010/main" val="0"/>
                </a:ext>
              </a:extLst>
            </a:blip>
            <a:srcRect l="19231" t="17902" r="19231" b="29425"/>
            <a:stretch>
              <a:fillRect/>
            </a:stretch>
          </p:blipFill>
          <p:spPr bwMode="auto">
            <a:xfrm>
              <a:off x="2736" y="576"/>
              <a:ext cx="1680" cy="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56333" name="Group 39"/>
            <p:cNvGrpSpPr>
              <a:grpSpLocks/>
            </p:cNvGrpSpPr>
            <p:nvPr/>
          </p:nvGrpSpPr>
          <p:grpSpPr bwMode="auto">
            <a:xfrm>
              <a:off x="2880" y="720"/>
              <a:ext cx="1392" cy="1392"/>
              <a:chOff x="3408" y="2448"/>
              <a:chExt cx="1392" cy="1392"/>
            </a:xfrm>
          </p:grpSpPr>
          <p:grpSp>
            <p:nvGrpSpPr>
              <p:cNvPr id="56334" name="Group 24"/>
              <p:cNvGrpSpPr>
                <a:grpSpLocks/>
              </p:cNvGrpSpPr>
              <p:nvPr/>
            </p:nvGrpSpPr>
            <p:grpSpPr bwMode="auto">
              <a:xfrm>
                <a:off x="3504" y="2448"/>
                <a:ext cx="1152" cy="1392"/>
                <a:chOff x="2640" y="576"/>
                <a:chExt cx="1152" cy="1392"/>
              </a:xfrm>
            </p:grpSpPr>
            <p:sp>
              <p:nvSpPr>
                <p:cNvPr id="56349" name="Line 11"/>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Line 12"/>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1" name="Line 13"/>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2" name="Line 14"/>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3" name="Line 15"/>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4" name="Line 16"/>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5" name="Line 17"/>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6" name="Line 18"/>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7" name="Line 19"/>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8" name="Line 20"/>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9" name="Line 21"/>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60" name="Line 22"/>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61" name="Line 23"/>
                <p:cNvSpPr>
                  <a:spLocks noChangeShapeType="1"/>
                </p:cNvSpPr>
                <p:nvPr/>
              </p:nvSpPr>
              <p:spPr bwMode="auto">
                <a:xfrm>
                  <a:off x="3792"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6335" name="Group 25"/>
              <p:cNvGrpSpPr>
                <a:grpSpLocks/>
              </p:cNvGrpSpPr>
              <p:nvPr/>
            </p:nvGrpSpPr>
            <p:grpSpPr bwMode="auto">
              <a:xfrm rot="5400000">
                <a:off x="3528" y="2376"/>
                <a:ext cx="1152" cy="1392"/>
                <a:chOff x="2640" y="576"/>
                <a:chExt cx="1152" cy="1392"/>
              </a:xfrm>
            </p:grpSpPr>
            <p:sp>
              <p:nvSpPr>
                <p:cNvPr id="56336" name="Line 26"/>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7" name="Line 27"/>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8" name="Line 28"/>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9" name="Line 29"/>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0" name="Line 30"/>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1" name="Line 31"/>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2" name="Line 32"/>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3" name="Line 33"/>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4" name="Line 34"/>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35"/>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36"/>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37"/>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38"/>
                <p:cNvSpPr>
                  <a:spLocks noChangeShapeType="1"/>
                </p:cNvSpPr>
                <p:nvPr/>
              </p:nvSpPr>
              <p:spPr bwMode="auto">
                <a:xfrm flipH="1">
                  <a:off x="3792"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68613" name="Rectangle 44"/>
          <p:cNvSpPr>
            <a:spLocks noChangeArrowheads="1"/>
          </p:cNvSpPr>
          <p:nvPr/>
        </p:nvSpPr>
        <p:spPr bwMode="auto">
          <a:xfrm>
            <a:off x="609600" y="3352800"/>
            <a:ext cx="3733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buClrTx/>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Volume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uniform grid</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is an intersection of grid lines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columns, rows, slices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size/distance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assigned a value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XYZ</a:t>
            </a:r>
          </a:p>
        </p:txBody>
      </p:sp>
      <p:sp>
        <p:nvSpPr>
          <p:cNvPr id="68614" name="Rectangle 45"/>
          <p:cNvSpPr>
            <a:spLocks noChangeArrowheads="1"/>
          </p:cNvSpPr>
          <p:nvPr/>
        </p:nvSpPr>
        <p:spPr bwMode="auto">
          <a:xfrm>
            <a:off x="4724400" y="3352800"/>
            <a:ext cx="4267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buClr>
                <a:schemeClr val="tx1"/>
              </a:buClr>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Surface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NON-uniform grid</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vertex is an intersection of triangles</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each vertex has an index</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distance between vertices ~1mm</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vertex assigned a value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XYZ</a:t>
            </a:r>
          </a:p>
        </p:txBody>
      </p:sp>
      <p:sp>
        <p:nvSpPr>
          <p:cNvPr id="56327" name="Rectangle 46" descr="Large grid"/>
          <p:cNvSpPr>
            <a:spLocks noChangeArrowheads="1"/>
          </p:cNvSpPr>
          <p:nvPr/>
        </p:nvSpPr>
        <p:spPr bwMode="auto">
          <a:xfrm>
            <a:off x="1981200" y="6477000"/>
            <a:ext cx="6781800" cy="76200"/>
          </a:xfrm>
          <a:prstGeom prst="rect">
            <a:avLst/>
          </a:prstGeom>
          <a:pattFill prst="lgGrid">
            <a:fgClr>
              <a:srgbClr val="00B8FF"/>
            </a:fgClr>
            <a:bgClr>
              <a:srgbClr val="000000"/>
            </a:bgClr>
          </a:pattFill>
          <a:ln w="9525">
            <a:solidFill>
              <a:schemeClr val="tx1"/>
            </a:solidFill>
            <a:miter lim="800000"/>
            <a:headEnd/>
            <a:tailEnd/>
          </a:ln>
        </p:spPr>
        <p:txBody>
          <a:bodyPr wrap="none" anchor="ctr"/>
          <a:lstStyle/>
          <a:p>
            <a:endParaRPr lang="en-US" altLang="en-US"/>
          </a:p>
        </p:txBody>
      </p:sp>
      <p:sp>
        <p:nvSpPr>
          <p:cNvPr id="68616" name="Line 47"/>
          <p:cNvSpPr>
            <a:spLocks noChangeShapeType="1"/>
          </p:cNvSpPr>
          <p:nvPr/>
        </p:nvSpPr>
        <p:spPr bwMode="auto">
          <a:xfrm>
            <a:off x="1981200" y="6650831"/>
            <a:ext cx="6781800" cy="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31" name="Text Box 48"/>
          <p:cNvSpPr txBox="1">
            <a:spLocks noChangeArrowheads="1"/>
          </p:cNvSpPr>
          <p:nvPr/>
        </p:nvSpPr>
        <p:spPr bwMode="auto">
          <a:xfrm>
            <a:off x="3733800" y="6096000"/>
            <a:ext cx="446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Vector of vertex values (~140,000)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BC8B2B-DE10-4D5E-BFDB-FA19777540D1}" type="slidenum">
              <a:rPr lang="en-US" altLang="en-US" sz="1400">
                <a:solidFill>
                  <a:srgbClr val="FFFF66"/>
                </a:solidFill>
              </a:rPr>
              <a:pPr algn="r" eaLnBrk="1" hangingPunct="1">
                <a:buClrTx/>
                <a:buFontTx/>
                <a:buNone/>
              </a:pPr>
              <a:t>27</a:t>
            </a:fld>
            <a:endParaRPr lang="en-US" altLang="en-US" sz="1400">
              <a:solidFill>
                <a:srgbClr val="FFFF66"/>
              </a:solidFill>
            </a:endParaRPr>
          </a:p>
        </p:txBody>
      </p:sp>
      <p:sp>
        <p:nvSpPr>
          <p:cNvPr id="58370"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Surface</a:t>
            </a: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124200"/>
            <a:ext cx="4926013"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2" name="Rectangle 4"/>
          <p:cNvSpPr>
            <a:spLocks noChangeArrowheads="1"/>
          </p:cNvSpPr>
          <p:nvPr/>
        </p:nvSpPr>
        <p:spPr bwMode="auto">
          <a:xfrm>
            <a:off x="3886200" y="990600"/>
            <a:ext cx="5029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orig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Smoothness constraint</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p:txBody>
      </p:sp>
      <p:pic>
        <p:nvPicPr>
          <p:cNvPr id="58373" name="Picture 7" descr="white+orig-surf"/>
          <p:cNvPicPr>
            <a:picLocks noChangeAspect="1" noChangeArrowheads="1"/>
          </p:cNvPicPr>
          <p:nvPr/>
        </p:nvPicPr>
        <p:blipFill>
          <a:blip r:embed="rId4">
            <a:extLst>
              <a:ext uri="{28A0092B-C50C-407E-A947-70E740481C1C}">
                <a14:useLocalDpi xmlns:a14="http://schemas.microsoft.com/office/drawing/2010/main" val="0"/>
              </a:ext>
            </a:extLst>
          </a:blip>
          <a:srcRect r="4256"/>
          <a:stretch>
            <a:fillRect/>
          </a:stretch>
        </p:blipFill>
        <p:spPr bwMode="auto">
          <a:xfrm>
            <a:off x="228600" y="1219200"/>
            <a:ext cx="3429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Line 8"/>
          <p:cNvSpPr>
            <a:spLocks noChangeShapeType="1"/>
          </p:cNvSpPr>
          <p:nvPr/>
        </p:nvSpPr>
        <p:spPr bwMode="auto">
          <a:xfrm>
            <a:off x="457200" y="5486400"/>
            <a:ext cx="685800" cy="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3" name="Line 9"/>
          <p:cNvSpPr>
            <a:spLocks noChangeShapeType="1"/>
          </p:cNvSpPr>
          <p:nvPr/>
        </p:nvSpPr>
        <p:spPr bwMode="auto">
          <a:xfrm>
            <a:off x="457200" y="6041231"/>
            <a:ext cx="685800" cy="0"/>
          </a:xfrm>
          <a:prstGeom prst="line">
            <a:avLst/>
          </a:prstGeom>
          <a:ln>
            <a:headEnd/>
            <a:tailEnd/>
          </a:ln>
        </p:spPr>
        <p:style>
          <a:lnRef idx="3">
            <a:schemeClr val="accent5"/>
          </a:lnRef>
          <a:fillRef idx="0">
            <a:schemeClr val="accent5"/>
          </a:fillRef>
          <a:effectRef idx="2">
            <a:schemeClr val="accent5"/>
          </a:effectRef>
          <a:fontRef idx="minor">
            <a:schemeClr val="tx1"/>
          </a:fontRef>
        </p:style>
        <p:txBody>
          <a:bodyPr/>
          <a:lstStyle/>
          <a:p>
            <a:pPr>
              <a:buFont typeface="Times New Roman" charset="0"/>
              <a:buNone/>
              <a:defRPr/>
            </a:pPr>
            <a:endParaRPr lang="en-US"/>
          </a:p>
        </p:txBody>
      </p:sp>
      <p:sp>
        <p:nvSpPr>
          <p:cNvPr id="58378" name="Rectangle 10"/>
          <p:cNvSpPr>
            <a:spLocks noChangeArrowheads="1"/>
          </p:cNvSpPr>
          <p:nvPr/>
        </p:nvSpPr>
        <p:spPr bwMode="auto">
          <a:xfrm>
            <a:off x="1219200" y="5257800"/>
            <a:ext cx="163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FF00"/>
                </a:solidFill>
              </a:rPr>
              <a:t>orig surface</a:t>
            </a:r>
          </a:p>
        </p:txBody>
      </p:sp>
      <p:sp>
        <p:nvSpPr>
          <p:cNvPr id="70665" name="Rectangle 11"/>
          <p:cNvSpPr>
            <a:spLocks noChangeArrowheads="1"/>
          </p:cNvSpPr>
          <p:nvPr/>
        </p:nvSpPr>
        <p:spPr bwMode="auto">
          <a:xfrm>
            <a:off x="1219200" y="5715000"/>
            <a:ext cx="1833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Times New Roman" charset="0"/>
              <a:buNone/>
              <a:defRPr/>
            </a:pPr>
            <a:r>
              <a:rPr lang="en-US" dirty="0">
                <a:solidFill>
                  <a:schemeClr val="accent5"/>
                </a:solidFill>
                <a:latin typeface="Times New Roman" charset="0"/>
                <a:ea typeface="MS PGothic" charset="0"/>
                <a:cs typeface="MS PGothic" charset="0"/>
              </a:rPr>
              <a:t>white</a:t>
            </a:r>
            <a:r>
              <a:rPr lang="en-US" dirty="0">
                <a:solidFill>
                  <a:srgbClr val="FFFF66"/>
                </a:solidFill>
                <a:latin typeface="Times New Roman" charset="0"/>
                <a:ea typeface="MS PGothic" charset="0"/>
                <a:cs typeface="MS PGothic" charset="0"/>
              </a:rPr>
              <a:t> </a:t>
            </a:r>
            <a:r>
              <a:rPr lang="en-US" dirty="0">
                <a:solidFill>
                  <a:srgbClr val="FF8021"/>
                </a:solidFill>
                <a:latin typeface="Times New Roman" charset="0"/>
                <a:ea typeface="MS PGothic" charset="0"/>
                <a:cs typeface="MS PGothic" charset="0"/>
              </a:rPr>
              <a:t>surface</a:t>
            </a:r>
          </a:p>
        </p:txBody>
      </p:sp>
      <p:sp>
        <p:nvSpPr>
          <p:cNvPr id="58380" name="Rectangle 12"/>
          <p:cNvSpPr>
            <a:spLocks noChangeArrowheads="1"/>
          </p:cNvSpPr>
          <p:nvPr/>
        </p:nvSpPr>
        <p:spPr bwMode="auto">
          <a:xfrm>
            <a:off x="5410200" y="5867400"/>
            <a:ext cx="1184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FF8021"/>
                </a:solidFill>
              </a:rPr>
              <a:t>lh.white</a:t>
            </a:r>
          </a:p>
        </p:txBody>
      </p:sp>
      <p:sp>
        <p:nvSpPr>
          <p:cNvPr id="58381" name="Rectangle 13"/>
          <p:cNvSpPr>
            <a:spLocks noChangeArrowheads="1"/>
          </p:cNvSpPr>
          <p:nvPr/>
        </p:nvSpPr>
        <p:spPr bwMode="auto">
          <a:xfrm>
            <a:off x="5410200" y="6248400"/>
            <a:ext cx="1190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FF8021"/>
                </a:solidFill>
              </a:rPr>
              <a:t>rh.white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38143F-266D-46E5-9153-56F15A8CF1D9}" type="slidenum">
              <a:rPr lang="en-US" altLang="en-US" sz="1400">
                <a:solidFill>
                  <a:srgbClr val="FFFF66"/>
                </a:solidFill>
              </a:rPr>
              <a:pPr algn="r" eaLnBrk="1" hangingPunct="1">
                <a:buClrTx/>
                <a:buFontTx/>
                <a:buNone/>
              </a:pPr>
              <a:t>28</a:t>
            </a:fld>
            <a:endParaRPr lang="en-US" altLang="en-US" sz="1400">
              <a:solidFill>
                <a:srgbClr val="FFFF66"/>
              </a:solidFill>
            </a:endParaRPr>
          </a:p>
        </p:txBody>
      </p:sp>
      <p:sp>
        <p:nvSpPr>
          <p:cNvPr id="60418"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Pial Surface</a:t>
            </a: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3303588"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581400"/>
            <a:ext cx="47545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0421" name="Rectangle 5"/>
          <p:cNvSpPr>
            <a:spLocks noChangeArrowheads="1"/>
          </p:cNvSpPr>
          <p:nvPr/>
        </p:nvSpPr>
        <p:spPr bwMode="auto">
          <a:xfrm>
            <a:off x="4114800" y="1371600"/>
            <a:ext cx="5029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white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a:p>
            <a:pPr eaLnBrk="1" hangingPunct="1">
              <a:spcBef>
                <a:spcPts val="600"/>
              </a:spcBef>
              <a:buClrTx/>
              <a:buFontTx/>
              <a:buNone/>
            </a:pPr>
            <a:endParaRPr lang="en-US" altLang="en-US">
              <a:solidFill>
                <a:srgbClr val="FFFF66"/>
              </a:solidFill>
            </a:endParaRPr>
          </a:p>
          <a:p>
            <a:pPr eaLnBrk="1" hangingPunct="1">
              <a:spcBef>
                <a:spcPts val="600"/>
              </a:spcBef>
              <a:buClrTx/>
              <a:buFontTx/>
              <a:buNone/>
            </a:pPr>
            <a:endParaRPr lang="en-US" altLang="en-US">
              <a:solidFill>
                <a:srgbClr val="FFFF66"/>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3"/>
          <p:cNvSpPr>
            <a:spLocks noGrp="1"/>
          </p:cNvSpPr>
          <p:nvPr>
            <p:ph type="sldNum" sz="quarter" idx="16"/>
          </p:nvPr>
        </p:nvSpPr>
        <p:spPr bwMode="auto">
          <a:xfrm>
            <a:off x="8756650" y="6553200"/>
            <a:ext cx="38735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r"/>
            <a:fld id="{0F792719-43E9-4C2F-878C-2A6D18437296}" type="slidenum">
              <a:rPr lang="en-US" altLang="en-US" sz="1400">
                <a:solidFill>
                  <a:srgbClr val="FFFF00"/>
                </a:solidFill>
              </a:rPr>
              <a:pPr algn="r"/>
              <a:t>29</a:t>
            </a:fld>
            <a:endParaRPr lang="en-US" altLang="en-US" sz="1400">
              <a:solidFill>
                <a:srgbClr val="FFFF00"/>
              </a:solidFill>
            </a:endParaRPr>
          </a:p>
        </p:txBody>
      </p:sp>
      <p:sp>
        <p:nvSpPr>
          <p:cNvPr id="74753" name="Title 1"/>
          <p:cNvSpPr>
            <a:spLocks noGrp="1"/>
          </p:cNvSpPr>
          <p:nvPr>
            <p:ph type="title"/>
          </p:nvPr>
        </p:nvSpPr>
        <p:spPr>
          <a:xfrm>
            <a:off x="685800" y="-35708"/>
            <a:ext cx="7766050" cy="1066800"/>
          </a:xfrm>
          <a:effectLst/>
        </p:spPr>
        <p:txBody>
          <a:bodyPr/>
          <a:lstStyle/>
          <a:p>
            <a:pPr marL="0" indent="0" fontAlgn="auto">
              <a:spcAft>
                <a:spcPts val="0"/>
              </a:spcAft>
              <a:buClr>
                <a:schemeClr val="accent6">
                  <a:lumMod val="75000"/>
                </a:schemeClr>
              </a:buClr>
              <a:buNone/>
              <a:defRPr/>
            </a:pPr>
            <a:r>
              <a:rPr lang="en-US" b="0" dirty="0" err="1">
                <a:effectLst/>
                <a:latin typeface="Times New Roman" charset="0"/>
                <a:ea typeface="MS PGothic" charset="0"/>
              </a:rPr>
              <a:t>Pial</a:t>
            </a:r>
            <a:r>
              <a:rPr lang="en-US" b="0" dirty="0">
                <a:effectLst/>
                <a:latin typeface="Times New Roman" charset="0"/>
                <a:ea typeface="MS PGothic" charset="0"/>
              </a:rPr>
              <a:t> surf grows from white surf</a:t>
            </a:r>
          </a:p>
        </p:txBody>
      </p:sp>
      <p:pic>
        <p:nvPicPr>
          <p:cNvPr id="6246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858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228600" y="5486400"/>
            <a:ext cx="8226425" cy="1066800"/>
          </a:xfrm>
          <a:prstGeom prst="rect">
            <a:avLst/>
          </a:prstGeom>
          <a:noFill/>
          <a:ln>
            <a:noFill/>
          </a:ln>
          <a:extLst/>
        </p:spPr>
        <p:txBody>
          <a:bodyPr lIns="90000" tIns="46800" rIns="90000" bIns="46800" anchor="ct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FFFF66"/>
                </a:solidFill>
                <a:latin typeface="+mj-lt"/>
                <a:ea typeface="MS PGothic" pitchFamily="34" charset="-128"/>
                <a:cs typeface="ＭＳ Ｐゴシック" charset="0"/>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FFFF66"/>
                </a:solidFill>
                <a:latin typeface="Times New Roman" pitchFamily="-110" charset="0"/>
                <a:ea typeface="MS PGothic" pitchFamily="34" charset="-128"/>
                <a:cs typeface="ＭＳ Ｐゴシック"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FFFF66"/>
                </a:solidFill>
                <a:latin typeface="Times New Roman" pitchFamily="-110" charset="0"/>
                <a:ea typeface="MS PGothic" pitchFamily="34" charset="-128"/>
                <a:cs typeface="ＭＳ Ｐゴシック"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FFFF66"/>
                </a:solidFill>
                <a:latin typeface="Times New Roman" pitchFamily="-110" charset="0"/>
                <a:ea typeface="MS PGothic" pitchFamily="34" charset="-128"/>
                <a:cs typeface="ＭＳ Ｐゴシック"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FFFF66"/>
                </a:solidFill>
                <a:latin typeface="Times New Roman" pitchFamily="-110" charset="0"/>
                <a:ea typeface="MS PGothic" pitchFamily="34" charset="-128"/>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10" charset="0"/>
              <a:defRPr sz="4400">
                <a:solidFill>
                  <a:srgbClr val="FFFF66"/>
                </a:solidFill>
                <a:latin typeface="Times New Roman" pitchFamily="-110" charset="0"/>
                <a:ea typeface="ＭＳ Ｐゴシック" pitchFamily="-110" charset="-128"/>
              </a:defRPr>
            </a:lvl6pPr>
            <a:lvl7pPr marL="2971800" indent="-228600" algn="ctr" defTabSz="457200" rtl="0" eaLnBrk="0" fontAlgn="base" hangingPunct="0">
              <a:spcBef>
                <a:spcPct val="0"/>
              </a:spcBef>
              <a:spcAft>
                <a:spcPct val="0"/>
              </a:spcAft>
              <a:buClr>
                <a:srgbClr val="000000"/>
              </a:buClr>
              <a:buSzPct val="100000"/>
              <a:buFont typeface="Times New Roman" pitchFamily="-110" charset="0"/>
              <a:defRPr sz="4400">
                <a:solidFill>
                  <a:srgbClr val="FFFF66"/>
                </a:solidFill>
                <a:latin typeface="Times New Roman" pitchFamily="-110" charset="0"/>
                <a:ea typeface="ＭＳ Ｐゴシック" pitchFamily="-110" charset="-128"/>
              </a:defRPr>
            </a:lvl7pPr>
            <a:lvl8pPr marL="3429000" indent="-228600" algn="ctr" defTabSz="457200" rtl="0" eaLnBrk="0" fontAlgn="base" hangingPunct="0">
              <a:spcBef>
                <a:spcPct val="0"/>
              </a:spcBef>
              <a:spcAft>
                <a:spcPct val="0"/>
              </a:spcAft>
              <a:buClr>
                <a:srgbClr val="000000"/>
              </a:buClr>
              <a:buSzPct val="100000"/>
              <a:buFont typeface="Times New Roman" pitchFamily="-110" charset="0"/>
              <a:defRPr sz="4400">
                <a:solidFill>
                  <a:srgbClr val="FFFF66"/>
                </a:solidFill>
                <a:latin typeface="Times New Roman" pitchFamily="-110" charset="0"/>
                <a:ea typeface="ＭＳ Ｐゴシック" pitchFamily="-110" charset="-128"/>
              </a:defRPr>
            </a:lvl8pPr>
            <a:lvl9pPr marL="3886200" indent="-228600" algn="ctr" defTabSz="457200" rtl="0" eaLnBrk="0" fontAlgn="base" hangingPunct="0">
              <a:spcBef>
                <a:spcPct val="0"/>
              </a:spcBef>
              <a:spcAft>
                <a:spcPct val="0"/>
              </a:spcAft>
              <a:buClr>
                <a:srgbClr val="000000"/>
              </a:buClr>
              <a:buSzPct val="100000"/>
              <a:buFont typeface="Times New Roman" pitchFamily="-110" charset="0"/>
              <a:defRPr sz="4400">
                <a:solidFill>
                  <a:srgbClr val="FFFF66"/>
                </a:solidFill>
                <a:latin typeface="Times New Roman" pitchFamily="-110" charset="0"/>
                <a:ea typeface="ＭＳ Ｐゴシック" pitchFamily="-110" charset="-128"/>
              </a:defRPr>
            </a:lvl9pPr>
          </a:lstStyle>
          <a:p>
            <a:pPr>
              <a:defRPr/>
            </a:pPr>
            <a:r>
              <a:rPr lang="en-US" altLang="en-US" sz="2400" kern="0" dirty="0">
                <a:solidFill>
                  <a:srgbClr val="000000"/>
                </a:solidFill>
              </a:rPr>
              <a:t>Errors in pial surface placement are typically caused by underlying errors in the white matter placement, and can be corrected by interventions such as white matter control points.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51CC4FC-065B-49D6-8964-9BCF5F4382F8}" type="slidenum">
              <a:rPr lang="en-US" altLang="en-US" sz="1400">
                <a:solidFill>
                  <a:srgbClr val="FFFF66"/>
                </a:solidFill>
              </a:rPr>
              <a:pPr algn="r" eaLnBrk="1" hangingPunct="1">
                <a:buClrTx/>
                <a:buFontTx/>
                <a:buNone/>
              </a:pPr>
              <a:t>3</a:t>
            </a:fld>
            <a:endParaRPr lang="en-US" altLang="en-US" sz="1400">
              <a:solidFill>
                <a:srgbClr val="FFFF66"/>
              </a:solidFill>
            </a:endParaRPr>
          </a:p>
        </p:txBody>
      </p:sp>
      <p:sp>
        <p:nvSpPr>
          <p:cNvPr id="7170" name="Text Box 3"/>
          <p:cNvSpPr txBox="1">
            <a:spLocks noChangeArrowheads="1"/>
          </p:cNvSpPr>
          <p:nvPr/>
        </p:nvSpPr>
        <p:spPr bwMode="auto">
          <a:xfrm>
            <a:off x="711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 Input: T1 Weighted Image</a:t>
            </a:r>
          </a:p>
        </p:txBody>
      </p:sp>
      <p:pic>
        <p:nvPicPr>
          <p:cNvPr id="7171" name="Picture 5"/>
          <p:cNvPicPr>
            <a:picLocks noChangeAspect="1" noChangeArrowheads="1"/>
          </p:cNvPicPr>
          <p:nvPr/>
        </p:nvPicPr>
        <p:blipFill>
          <a:blip r:embed="rId3">
            <a:extLst>
              <a:ext uri="{28A0092B-C50C-407E-A947-70E740481C1C}">
                <a14:useLocalDpi xmlns:a14="http://schemas.microsoft.com/office/drawing/2010/main" val="0"/>
              </a:ext>
            </a:extLst>
          </a:blip>
          <a:srcRect l="10947" b="22580"/>
          <a:stretch>
            <a:fillRect/>
          </a:stretch>
        </p:blipFill>
        <p:spPr bwMode="auto">
          <a:xfrm>
            <a:off x="6019800" y="19050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72" name="Rectangle 6"/>
          <p:cNvSpPr>
            <a:spLocks noChangeArrowheads="1"/>
          </p:cNvSpPr>
          <p:nvPr/>
        </p:nvSpPr>
        <p:spPr bwMode="auto">
          <a:xfrm>
            <a:off x="228600" y="1143000"/>
            <a:ext cx="76962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Char char="•"/>
            </a:pPr>
            <a:r>
              <a:rPr lang="en-US" altLang="en-US">
                <a:solidFill>
                  <a:srgbClr val="000000"/>
                </a:solidFill>
              </a:rPr>
              <a:t> T1 Contrast: white matter brighter than gray matter</a:t>
            </a:r>
          </a:p>
          <a:p>
            <a:pPr eaLnBrk="1" hangingPunct="1">
              <a:buClrTx/>
              <a:buFontTx/>
              <a:buChar char="•"/>
            </a:pPr>
            <a:r>
              <a:rPr lang="en-US" altLang="en-US">
                <a:solidFill>
                  <a:srgbClr val="000000"/>
                </a:solidFill>
              </a:rPr>
              <a:t> ~1mm</a:t>
            </a:r>
            <a:r>
              <a:rPr lang="en-US" altLang="en-US" baseline="30000">
                <a:solidFill>
                  <a:srgbClr val="000000"/>
                </a:solidFill>
              </a:rPr>
              <a:t>3 </a:t>
            </a:r>
            <a:r>
              <a:rPr lang="en-US" altLang="en-US">
                <a:solidFill>
                  <a:srgbClr val="000000"/>
                </a:solidFill>
              </a:rPr>
              <a:t>(no more than 1.5mm)</a:t>
            </a:r>
          </a:p>
          <a:p>
            <a:pPr eaLnBrk="1" hangingPunct="1">
              <a:buClrTx/>
              <a:buFontTx/>
              <a:buChar char="•"/>
            </a:pPr>
            <a:r>
              <a:rPr lang="en-US" altLang="en-US">
                <a:solidFill>
                  <a:srgbClr val="000000"/>
                </a:solidFill>
              </a:rPr>
              <a:t> Higher resolution may be worse!</a:t>
            </a:r>
          </a:p>
          <a:p>
            <a:pPr eaLnBrk="1" hangingPunct="1">
              <a:buClrTx/>
              <a:buFontTx/>
              <a:buChar char="•"/>
            </a:pPr>
            <a:r>
              <a:rPr lang="en-US" altLang="en-US">
                <a:solidFill>
                  <a:srgbClr val="000000"/>
                </a:solidFill>
              </a:rPr>
              <a:t> Full Brain</a:t>
            </a:r>
          </a:p>
          <a:p>
            <a:pPr eaLnBrk="1" hangingPunct="1">
              <a:buClrTx/>
              <a:buFontTx/>
              <a:buChar char="•"/>
            </a:pPr>
            <a:r>
              <a:rPr lang="en-US" altLang="en-US">
                <a:solidFill>
                  <a:srgbClr val="000000"/>
                </a:solidFill>
              </a:rPr>
              <a:t> Usually one acquisition is ok</a:t>
            </a:r>
          </a:p>
          <a:p>
            <a:pPr eaLnBrk="1" hangingPunct="1">
              <a:buClrTx/>
              <a:buFontTx/>
              <a:buChar char="•"/>
            </a:pPr>
            <a:r>
              <a:rPr lang="en-US" altLang="en-US">
                <a:solidFill>
                  <a:srgbClr val="000000"/>
                </a:solidFill>
              </a:rPr>
              <a:t> MPRAGE or SPGR</a:t>
            </a:r>
          </a:p>
          <a:p>
            <a:pPr eaLnBrk="1" hangingPunct="1">
              <a:buClrTx/>
              <a:buFontTx/>
              <a:buChar char="•"/>
            </a:pPr>
            <a:r>
              <a:rPr lang="en-US" altLang="en-US">
                <a:solidFill>
                  <a:srgbClr val="000000"/>
                </a:solidFill>
              </a:rPr>
              <a:t> 1.5T or 3T</a:t>
            </a:r>
          </a:p>
          <a:p>
            <a:pPr eaLnBrk="1" hangingPunct="1">
              <a:buClrTx/>
              <a:buFontTx/>
              <a:buChar char="•"/>
            </a:pPr>
            <a:r>
              <a:rPr lang="en-US" altLang="en-US">
                <a:solidFill>
                  <a:srgbClr val="000000"/>
                </a:solidFill>
              </a:rPr>
              <a:t> 7T might have problems</a:t>
            </a:r>
          </a:p>
          <a:p>
            <a:pPr eaLnBrk="1" hangingPunct="1">
              <a:buClrTx/>
              <a:buFontTx/>
              <a:buChar char="•"/>
            </a:pPr>
            <a:r>
              <a:rPr lang="en-US" altLang="en-US">
                <a:solidFill>
                  <a:srgbClr val="000000"/>
                </a:solidFill>
              </a:rPr>
              <a:t> Subject age &gt; 5 years old </a:t>
            </a:r>
          </a:p>
          <a:p>
            <a:pPr eaLnBrk="1" hangingPunct="1">
              <a:buClrTx/>
              <a:buFontTx/>
              <a:buChar char="•"/>
            </a:pPr>
            <a:r>
              <a:rPr lang="en-US" altLang="en-US">
                <a:solidFill>
                  <a:srgbClr val="000000"/>
                </a:solidFill>
              </a:rPr>
              <a:t> Brain has no major problems (ie, tumors, parts missing)</a:t>
            </a:r>
          </a:p>
          <a:p>
            <a:pPr eaLnBrk="1" hangingPunct="1">
              <a:buClrTx/>
              <a:buFontTx/>
              <a:buChar char="•"/>
            </a:pPr>
            <a:r>
              <a:rPr lang="en-US" altLang="en-US">
                <a:solidFill>
                  <a:srgbClr val="000000"/>
                </a:solidFill>
              </a:rPr>
              <a:t> Non-human primates possible</a:t>
            </a:r>
          </a:p>
        </p:txBody>
      </p:sp>
      <p:sp>
        <p:nvSpPr>
          <p:cNvPr id="7173" name="Rectangle 7"/>
          <p:cNvSpPr>
            <a:spLocks noChangeArrowheads="1"/>
          </p:cNvSpPr>
          <p:nvPr/>
        </p:nvSpPr>
        <p:spPr bwMode="auto">
          <a:xfrm>
            <a:off x="228600" y="5791200"/>
            <a:ext cx="5868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More MRI Pulse Sequence Parameter Details:</a:t>
            </a:r>
          </a:p>
          <a:p>
            <a:r>
              <a:rPr lang="en-US" altLang="en-US">
                <a:solidFill>
                  <a:srgbClr val="000000"/>
                </a:solidFill>
              </a:rPr>
              <a:t>http://www.nmr.mgh.harvard.edu/~andre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E47EE49-BD37-4500-B9E6-39946FD6E149}" type="slidenum">
              <a:rPr lang="en-US" altLang="en-US" sz="1400">
                <a:solidFill>
                  <a:srgbClr val="FFFF66"/>
                </a:solidFill>
              </a:rPr>
              <a:pPr algn="r" eaLnBrk="1" hangingPunct="1">
                <a:buClrTx/>
                <a:buFontTx/>
                <a:buNone/>
              </a:pPr>
              <a:t>30</a:t>
            </a:fld>
            <a:endParaRPr lang="en-US" altLang="en-US" sz="1400">
              <a:solidFill>
                <a:srgbClr val="FFFF66"/>
              </a:solidFill>
            </a:endParaRPr>
          </a:p>
        </p:txBody>
      </p:sp>
      <p:sp>
        <p:nvSpPr>
          <p:cNvPr id="64514" name="Text Box 2"/>
          <p:cNvSpPr txBox="1">
            <a:spLocks noChangeArrowheads="1"/>
          </p:cNvSpPr>
          <p:nvPr/>
        </p:nvSpPr>
        <p:spPr bwMode="auto">
          <a:xfrm>
            <a:off x="1608138" y="292100"/>
            <a:ext cx="600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a:solidFill>
                  <a:srgbClr val="000000"/>
                </a:solidFill>
                <a:latin typeface="Arial" panose="020B0604020202020204" pitchFamily="34" charset="0"/>
              </a:rPr>
              <a:t>Non-Cortical Areas of Surface </a:t>
            </a:r>
          </a:p>
        </p:txBody>
      </p:sp>
      <p:sp>
        <p:nvSpPr>
          <p:cNvPr id="64515" name="Line 3"/>
          <p:cNvSpPr>
            <a:spLocks noChangeShapeType="1"/>
          </p:cNvSpPr>
          <p:nvPr/>
        </p:nvSpPr>
        <p:spPr bwMode="auto">
          <a:xfrm flipV="1">
            <a:off x="3733800" y="4108450"/>
            <a:ext cx="2057400" cy="1460500"/>
          </a:xfrm>
          <a:prstGeom prst="line">
            <a:avLst/>
          </a:prstGeom>
          <a:noFill/>
          <a:ln w="5724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202882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45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990600"/>
            <a:ext cx="2944813"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45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66800"/>
            <a:ext cx="27876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45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475163"/>
            <a:ext cx="3178175"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45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419600"/>
            <a:ext cx="282892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4521" name="Text Box 9"/>
          <p:cNvSpPr txBox="1">
            <a:spLocks noChangeArrowheads="1"/>
          </p:cNvSpPr>
          <p:nvPr/>
        </p:nvSpPr>
        <p:spPr bwMode="auto">
          <a:xfrm>
            <a:off x="533400" y="3962400"/>
            <a:ext cx="8077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Amygdala, Putamen, Hippocampus, Caudate, Ventricles, CC</a:t>
            </a:r>
          </a:p>
        </p:txBody>
      </p:sp>
      <p:sp>
        <p:nvSpPr>
          <p:cNvPr id="64522" name="Rectangle 10"/>
          <p:cNvSpPr>
            <a:spLocks noChangeArrowheads="1"/>
          </p:cNvSpPr>
          <p:nvPr/>
        </p:nvSpPr>
        <p:spPr bwMode="auto">
          <a:xfrm>
            <a:off x="7245350" y="5867400"/>
            <a:ext cx="19939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?h.cortex.label</a:t>
            </a:r>
          </a:p>
        </p:txBody>
      </p:sp>
      <p:sp>
        <p:nvSpPr>
          <p:cNvPr id="64523" name="Oval 11"/>
          <p:cNvSpPr>
            <a:spLocks noChangeArrowheads="1"/>
          </p:cNvSpPr>
          <p:nvPr/>
        </p:nvSpPr>
        <p:spPr bwMode="auto">
          <a:xfrm rot="-1320000">
            <a:off x="779463" y="2049463"/>
            <a:ext cx="762000" cy="1447800"/>
          </a:xfrm>
          <a:prstGeom prst="ellipse">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64524" name="Oval 12"/>
          <p:cNvSpPr>
            <a:spLocks noChangeArrowheads="1"/>
          </p:cNvSpPr>
          <p:nvPr/>
        </p:nvSpPr>
        <p:spPr bwMode="auto">
          <a:xfrm>
            <a:off x="3657600" y="2057400"/>
            <a:ext cx="1447800" cy="685800"/>
          </a:xfrm>
          <a:prstGeom prst="ellipse">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64525" name="Oval 13"/>
          <p:cNvSpPr>
            <a:spLocks noChangeArrowheads="1"/>
          </p:cNvSpPr>
          <p:nvPr/>
        </p:nvSpPr>
        <p:spPr bwMode="auto">
          <a:xfrm rot="-1440000">
            <a:off x="6553200" y="1905000"/>
            <a:ext cx="1752600" cy="685800"/>
          </a:xfrm>
          <a:prstGeom prst="ellipse">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64526" name="Oval 14"/>
          <p:cNvSpPr>
            <a:spLocks noChangeArrowheads="1"/>
          </p:cNvSpPr>
          <p:nvPr/>
        </p:nvSpPr>
        <p:spPr bwMode="auto">
          <a:xfrm rot="-1440000">
            <a:off x="1828800" y="5257800"/>
            <a:ext cx="1752600" cy="685800"/>
          </a:xfrm>
          <a:prstGeom prst="ellipse">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4"/>
          <p:cNvSpPr txBox="1">
            <a:spLocks noGrp="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defTabSz="914400" eaLnBrk="1" hangingPunct="1">
              <a:buClrTx/>
              <a:buSzTx/>
              <a:buFontTx/>
              <a:buNone/>
            </a:pPr>
            <a:fld id="{A894620C-A221-4AE0-9D17-77B5C5F8EB39}" type="slidenum">
              <a:rPr lang="en-US" altLang="en-US" sz="1400">
                <a:solidFill>
                  <a:srgbClr val="FFFF66"/>
                </a:solidFill>
              </a:rPr>
              <a:pPr algn="r" defTabSz="914400" eaLnBrk="1" hangingPunct="1">
                <a:buClrTx/>
                <a:buSzTx/>
                <a:buFontTx/>
                <a:buNone/>
              </a:pPr>
              <a:t>31</a:t>
            </a:fld>
            <a:endParaRPr lang="en-US" altLang="en-US" sz="1400">
              <a:solidFill>
                <a:srgbClr val="FFFF66"/>
              </a:solidFill>
            </a:endParaRPr>
          </a:p>
        </p:txBody>
      </p:sp>
      <p:sp>
        <p:nvSpPr>
          <p:cNvPr id="78850" name="Rectangle 2"/>
          <p:cNvSpPr>
            <a:spLocks noGrp="1" noChangeArrowheads="1"/>
          </p:cNvSpPr>
          <p:nvPr>
            <p:ph type="title" idx="4294967295"/>
          </p:nvPr>
        </p:nvSpPr>
        <p:spPr>
          <a:xfrm>
            <a:off x="609600" y="-76200"/>
            <a:ext cx="8229600" cy="1143000"/>
          </a:xfrm>
        </p:spPr>
        <p:txBody>
          <a:bodyPr lIns="91407" tIns="45704" rIns="91407" bIns="45704"/>
          <a:lstStyle/>
          <a:p>
            <a:pPr marL="0" indent="0" algn="ctr" fontAlgn="auto">
              <a:spcAft>
                <a:spcPts val="0"/>
              </a:spcAft>
              <a:buClr>
                <a:schemeClr val="accent6">
                  <a:lumMod val="75000"/>
                </a:schemeClr>
              </a:buClr>
              <a:buNone/>
              <a:defRPr/>
            </a:pPr>
            <a:r>
              <a:rPr lang="en-US" b="0" dirty="0">
                <a:effectLst/>
                <a:latin typeface="Times New Roman" charset="0"/>
                <a:ea typeface="MS PGothic" charset="0"/>
              </a:rPr>
              <a:t>Inflation: 2D Surface in 3D Space</a:t>
            </a:r>
          </a:p>
        </p:txBody>
      </p:sp>
      <p:pic>
        <p:nvPicPr>
          <p:cNvPr id="66563" name="Picture 5"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81400"/>
            <a:ext cx="46323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663" y="1174750"/>
            <a:ext cx="3394075"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7"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9613" y="1196975"/>
            <a:ext cx="335438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8" descr="vol"/>
          <p:cNvPicPr>
            <a:picLocks noChangeAspect="1" noChangeArrowheads="1"/>
          </p:cNvPicPr>
          <p:nvPr/>
        </p:nvPicPr>
        <p:blipFill>
          <a:blip r:embed="rId6">
            <a:extLst>
              <a:ext uri="{28A0092B-C50C-407E-A947-70E740481C1C}">
                <a14:useLocalDpi xmlns:a14="http://schemas.microsoft.com/office/drawing/2010/main" val="0"/>
              </a:ext>
            </a:extLst>
          </a:blip>
          <a:srcRect l="14211" r="7001"/>
          <a:stretch>
            <a:fillRect/>
          </a:stretch>
        </p:blipFill>
        <p:spPr bwMode="auto">
          <a:xfrm>
            <a:off x="90488" y="765175"/>
            <a:ext cx="2376487"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 Box 11"/>
          <p:cNvSpPr txBox="1">
            <a:spLocks noChangeArrowheads="1"/>
          </p:cNvSpPr>
          <p:nvPr/>
        </p:nvSpPr>
        <p:spPr bwMode="auto">
          <a:xfrm>
            <a:off x="2513013" y="3124200"/>
            <a:ext cx="33829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White Surface</a:t>
            </a:r>
          </a:p>
        </p:txBody>
      </p:sp>
      <p:sp>
        <p:nvSpPr>
          <p:cNvPr id="66568" name="Text Box 11"/>
          <p:cNvSpPr txBox="1">
            <a:spLocks noChangeArrowheads="1"/>
          </p:cNvSpPr>
          <p:nvPr/>
        </p:nvSpPr>
        <p:spPr bwMode="auto">
          <a:xfrm>
            <a:off x="6000750" y="3124200"/>
            <a:ext cx="29321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 Pial Surface</a:t>
            </a:r>
          </a:p>
        </p:txBody>
      </p:sp>
      <p:pic>
        <p:nvPicPr>
          <p:cNvPr id="66569" name="Picture 11"/>
          <p:cNvPicPr>
            <a:picLocks noChangeAspect="1" noChangeArrowheads="1"/>
          </p:cNvPicPr>
          <p:nvPr/>
        </p:nvPicPr>
        <p:blipFill>
          <a:blip r:embed="rId7">
            <a:extLst>
              <a:ext uri="{28A0092B-C50C-407E-A947-70E740481C1C}">
                <a14:useLocalDpi xmlns:a14="http://schemas.microsoft.com/office/drawing/2010/main" val="0"/>
              </a:ext>
            </a:extLst>
          </a:blip>
          <a:srcRect l="15384" t="5917" r="13852" b="919"/>
          <a:stretch>
            <a:fillRect/>
          </a:stretch>
        </p:blipFill>
        <p:spPr bwMode="auto">
          <a:xfrm>
            <a:off x="-14288" y="3554413"/>
            <a:ext cx="191928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6570" name="Text Box 12"/>
          <p:cNvSpPr txBox="1">
            <a:spLocks noChangeArrowheads="1"/>
          </p:cNvSpPr>
          <p:nvPr/>
        </p:nvSpPr>
        <p:spPr bwMode="auto">
          <a:xfrm>
            <a:off x="6243884" y="4648200"/>
            <a:ext cx="28622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marL="342900" indent="-3429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000" dirty="0">
                <a:solidFill>
                  <a:srgbClr val="000000"/>
                </a:solidFill>
              </a:rPr>
              <a:t>Nudge vertices</a:t>
            </a:r>
          </a:p>
          <a:p>
            <a:pPr eaLnBrk="1" hangingPunct="1">
              <a:buClrTx/>
              <a:buFont typeface="Arial" panose="020B0604020202020204" pitchFamily="34" charset="0"/>
              <a:buChar char="•"/>
            </a:pPr>
            <a:r>
              <a:rPr lang="en-US" altLang="en-US" sz="2000" dirty="0">
                <a:solidFill>
                  <a:srgbClr val="000000"/>
                </a:solidFill>
              </a:rPr>
              <a:t>No intensity constraint</a:t>
            </a:r>
          </a:p>
          <a:p>
            <a:pPr eaLnBrk="1" hangingPunct="1">
              <a:buClrTx/>
              <a:buFont typeface="Arial" panose="020B0604020202020204" pitchFamily="34" charset="0"/>
              <a:buChar char="•"/>
            </a:pPr>
            <a:r>
              <a:rPr lang="en-US" altLang="en-US" sz="2000" dirty="0">
                <a:solidFill>
                  <a:srgbClr val="000000"/>
                </a:solidFill>
              </a:rPr>
              <a:t>See inside sulci</a:t>
            </a:r>
          </a:p>
          <a:p>
            <a:pPr eaLnBrk="1" hangingPunct="1">
              <a:buClrTx/>
              <a:buFont typeface="Arial" panose="020B0604020202020204" pitchFamily="34" charset="0"/>
              <a:buChar char="•"/>
            </a:pPr>
            <a:r>
              <a:rPr lang="en-US" altLang="en-US" sz="2000" dirty="0">
                <a:solidFill>
                  <a:srgbClr val="000000"/>
                </a:solidFill>
              </a:rPr>
              <a:t>Used for sphere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99C4B7-3533-43C2-9437-B79C62B7E623}" type="slidenum">
              <a:rPr lang="en-US" altLang="en-US" sz="1400">
                <a:solidFill>
                  <a:srgbClr val="FFFF66"/>
                </a:solidFill>
              </a:rPr>
              <a:pPr algn="r" eaLnBrk="1" hangingPunct="1">
                <a:buClrTx/>
                <a:buFontTx/>
                <a:buNone/>
              </a:pPr>
              <a:t>32</a:t>
            </a:fld>
            <a:endParaRPr lang="en-US" altLang="en-US" sz="1400">
              <a:solidFill>
                <a:srgbClr val="FFFF66"/>
              </a:solidFill>
            </a:endParaRPr>
          </a:p>
        </p:txBody>
      </p:sp>
      <p:sp>
        <p:nvSpPr>
          <p:cNvPr id="68610"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Cortical Thickness</a:t>
            </a:r>
          </a:p>
        </p:txBody>
      </p:sp>
      <p:grpSp>
        <p:nvGrpSpPr>
          <p:cNvPr id="68611" name="Group 3"/>
          <p:cNvGrpSpPr>
            <a:grpSpLocks/>
          </p:cNvGrpSpPr>
          <p:nvPr/>
        </p:nvGrpSpPr>
        <p:grpSpPr bwMode="auto">
          <a:xfrm>
            <a:off x="4114800" y="990600"/>
            <a:ext cx="4521200" cy="5549900"/>
            <a:chOff x="2592" y="624"/>
            <a:chExt cx="2848" cy="3496"/>
          </a:xfrm>
        </p:grpSpPr>
        <p:pic>
          <p:nvPicPr>
            <p:cNvPr id="686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624"/>
              <a:ext cx="2848" cy="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33" name="Line 5"/>
            <p:cNvSpPr>
              <a:spLocks noChangeShapeType="1"/>
            </p:cNvSpPr>
            <p:nvPr/>
          </p:nvSpPr>
          <p:spPr bwMode="auto">
            <a:xfrm flipH="1" flipV="1">
              <a:off x="3596" y="1868"/>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34" name="Line 6"/>
            <p:cNvSpPr>
              <a:spLocks noChangeShapeType="1"/>
            </p:cNvSpPr>
            <p:nvPr/>
          </p:nvSpPr>
          <p:spPr bwMode="auto">
            <a:xfrm flipH="1" flipV="1">
              <a:off x="3884" y="1244"/>
              <a:ext cx="149" cy="293"/>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35" name="Line 7"/>
            <p:cNvSpPr>
              <a:spLocks noChangeShapeType="1"/>
            </p:cNvSpPr>
            <p:nvPr/>
          </p:nvSpPr>
          <p:spPr bwMode="auto">
            <a:xfrm flipH="1" flipV="1">
              <a:off x="3692" y="1580"/>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36" name="Line 8"/>
            <p:cNvSpPr>
              <a:spLocks noChangeShapeType="1"/>
            </p:cNvSpPr>
            <p:nvPr/>
          </p:nvSpPr>
          <p:spPr bwMode="auto">
            <a:xfrm flipH="1" flipV="1">
              <a:off x="3644" y="1724"/>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37" name="Line 9"/>
            <p:cNvSpPr>
              <a:spLocks noChangeShapeType="1"/>
            </p:cNvSpPr>
            <p:nvPr/>
          </p:nvSpPr>
          <p:spPr bwMode="auto">
            <a:xfrm flipV="1">
              <a:off x="4128" y="1148"/>
              <a:ext cx="0"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38" name="Line 10"/>
            <p:cNvSpPr>
              <a:spLocks noChangeShapeType="1"/>
            </p:cNvSpPr>
            <p:nvPr/>
          </p:nvSpPr>
          <p:spPr bwMode="auto">
            <a:xfrm flipV="1">
              <a:off x="4272" y="1196"/>
              <a:ext cx="237"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39" name="Line 11"/>
            <p:cNvSpPr>
              <a:spLocks noChangeShapeType="1"/>
            </p:cNvSpPr>
            <p:nvPr/>
          </p:nvSpPr>
          <p:spPr bwMode="auto">
            <a:xfrm>
              <a:off x="4272" y="1728"/>
              <a:ext cx="429" cy="0"/>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40" name="Line 12"/>
            <p:cNvSpPr>
              <a:spLocks noChangeShapeType="1"/>
            </p:cNvSpPr>
            <p:nvPr/>
          </p:nvSpPr>
          <p:spPr bwMode="auto">
            <a:xfrm>
              <a:off x="4224" y="1872"/>
              <a:ext cx="333" cy="1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41" name="Line 13"/>
            <p:cNvSpPr>
              <a:spLocks noChangeShapeType="1"/>
            </p:cNvSpPr>
            <p:nvPr/>
          </p:nvSpPr>
          <p:spPr bwMode="auto">
            <a:xfrm>
              <a:off x="4176" y="2160"/>
              <a:ext cx="333" cy="45"/>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42" name="Line 14"/>
            <p:cNvSpPr>
              <a:spLocks noChangeShapeType="1"/>
            </p:cNvSpPr>
            <p:nvPr/>
          </p:nvSpPr>
          <p:spPr bwMode="auto">
            <a:xfrm flipV="1">
              <a:off x="4272" y="1484"/>
              <a:ext cx="429" cy="149"/>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8612" name="Text Box 15"/>
          <p:cNvSpPr txBox="1">
            <a:spLocks noChangeArrowheads="1"/>
          </p:cNvSpPr>
          <p:nvPr/>
        </p:nvSpPr>
        <p:spPr bwMode="auto">
          <a:xfrm>
            <a:off x="1144588" y="5638800"/>
            <a:ext cx="2439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white/gray surface</a:t>
            </a:r>
          </a:p>
        </p:txBody>
      </p:sp>
      <p:sp>
        <p:nvSpPr>
          <p:cNvPr id="68613" name="Text Box 16"/>
          <p:cNvSpPr txBox="1">
            <a:spLocks noChangeArrowheads="1"/>
          </p:cNvSpPr>
          <p:nvPr/>
        </p:nvSpPr>
        <p:spPr bwMode="auto">
          <a:xfrm>
            <a:off x="6934200" y="1066800"/>
            <a:ext cx="15954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FF0000"/>
                </a:solidFill>
              </a:rPr>
              <a:t>pial surface</a:t>
            </a:r>
          </a:p>
        </p:txBody>
      </p:sp>
      <p:sp>
        <p:nvSpPr>
          <p:cNvPr id="80902" name="Line 17"/>
          <p:cNvSpPr>
            <a:spLocks noChangeShapeType="1"/>
          </p:cNvSpPr>
          <p:nvPr/>
        </p:nvSpPr>
        <p:spPr bwMode="auto">
          <a:xfrm flipV="1">
            <a:off x="3505200" y="4870450"/>
            <a:ext cx="1066800" cy="10033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8617" name="Line 18"/>
          <p:cNvSpPr>
            <a:spLocks noChangeShapeType="1"/>
          </p:cNvSpPr>
          <p:nvPr/>
        </p:nvSpPr>
        <p:spPr bwMode="auto">
          <a:xfrm flipH="1">
            <a:off x="7308850" y="1447800"/>
            <a:ext cx="393700" cy="381000"/>
          </a:xfrm>
          <a:prstGeom prst="line">
            <a:avLst/>
          </a:prstGeom>
          <a:noFill/>
          <a:ln w="381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18" name="Oval 19"/>
          <p:cNvSpPr>
            <a:spLocks noChangeArrowheads="1"/>
          </p:cNvSpPr>
          <p:nvPr/>
        </p:nvSpPr>
        <p:spPr bwMode="auto">
          <a:xfrm>
            <a:off x="6524625" y="2362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19" name="Oval 20"/>
          <p:cNvSpPr>
            <a:spLocks noChangeArrowheads="1"/>
          </p:cNvSpPr>
          <p:nvPr/>
        </p:nvSpPr>
        <p:spPr bwMode="auto">
          <a:xfrm>
            <a:off x="6108700" y="28511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0" name="Oval 21"/>
          <p:cNvSpPr>
            <a:spLocks noChangeArrowheads="1"/>
          </p:cNvSpPr>
          <p:nvPr/>
        </p:nvSpPr>
        <p:spPr bwMode="auto">
          <a:xfrm>
            <a:off x="6350000" y="23876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1" name="Oval 22"/>
          <p:cNvSpPr>
            <a:spLocks noChangeArrowheads="1"/>
          </p:cNvSpPr>
          <p:nvPr/>
        </p:nvSpPr>
        <p:spPr bwMode="auto">
          <a:xfrm>
            <a:off x="6184900" y="2616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2" name="Oval 23"/>
          <p:cNvSpPr>
            <a:spLocks noChangeArrowheads="1"/>
          </p:cNvSpPr>
          <p:nvPr/>
        </p:nvSpPr>
        <p:spPr bwMode="auto">
          <a:xfrm>
            <a:off x="6711950" y="24257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3" name="Oval 24"/>
          <p:cNvSpPr>
            <a:spLocks noChangeArrowheads="1"/>
          </p:cNvSpPr>
          <p:nvPr/>
        </p:nvSpPr>
        <p:spPr bwMode="auto">
          <a:xfrm>
            <a:off x="6038850" y="30861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4" name="Oval 25"/>
          <p:cNvSpPr>
            <a:spLocks noChangeArrowheads="1"/>
          </p:cNvSpPr>
          <p:nvPr/>
        </p:nvSpPr>
        <p:spPr bwMode="auto">
          <a:xfrm>
            <a:off x="6769100" y="25590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5" name="Oval 26"/>
          <p:cNvSpPr>
            <a:spLocks noChangeArrowheads="1"/>
          </p:cNvSpPr>
          <p:nvPr/>
        </p:nvSpPr>
        <p:spPr bwMode="auto">
          <a:xfrm>
            <a:off x="6769100" y="27114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6" name="Oval 27"/>
          <p:cNvSpPr>
            <a:spLocks noChangeArrowheads="1"/>
          </p:cNvSpPr>
          <p:nvPr/>
        </p:nvSpPr>
        <p:spPr bwMode="auto">
          <a:xfrm>
            <a:off x="6648450" y="29210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7" name="Oval 28"/>
          <p:cNvSpPr>
            <a:spLocks noChangeArrowheads="1"/>
          </p:cNvSpPr>
          <p:nvPr/>
        </p:nvSpPr>
        <p:spPr bwMode="auto">
          <a:xfrm>
            <a:off x="6578600" y="33909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8" name="Rectangle 29"/>
          <p:cNvSpPr>
            <a:spLocks noChangeArrowheads="1"/>
          </p:cNvSpPr>
          <p:nvPr/>
        </p:nvSpPr>
        <p:spPr bwMode="auto">
          <a:xfrm>
            <a:off x="457200" y="6172200"/>
            <a:ext cx="32766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a:solidFill>
                  <a:srgbClr val="000000"/>
                </a:solidFill>
              </a:rPr>
              <a:t>lh.thickness, rh.thickness</a:t>
            </a:r>
          </a:p>
        </p:txBody>
      </p:sp>
      <p:sp>
        <p:nvSpPr>
          <p:cNvPr id="68629" name="Rectangle 30"/>
          <p:cNvSpPr>
            <a:spLocks noChangeArrowheads="1"/>
          </p:cNvSpPr>
          <p:nvPr/>
        </p:nvSpPr>
        <p:spPr bwMode="auto">
          <a:xfrm>
            <a:off x="228600" y="1143000"/>
            <a:ext cx="3657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Distance between white and pial surfaces</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Surface-based more accurate than volume-based</a:t>
            </a:r>
          </a:p>
        </p:txBody>
      </p:sp>
      <p:pic>
        <p:nvPicPr>
          <p:cNvPr id="68630" name="Picture 31"/>
          <p:cNvPicPr>
            <a:picLocks noChangeAspect="1" noChangeArrowheads="1"/>
          </p:cNvPicPr>
          <p:nvPr/>
        </p:nvPicPr>
        <p:blipFill>
          <a:blip r:embed="rId4">
            <a:extLst>
              <a:ext uri="{28A0092B-C50C-407E-A947-70E740481C1C}">
                <a14:useLocalDpi xmlns:a14="http://schemas.microsoft.com/office/drawing/2010/main" val="0"/>
              </a:ext>
            </a:extLst>
          </a:blip>
          <a:srcRect l="2625" t="24170" r="1315" b="13521"/>
          <a:stretch>
            <a:fillRect/>
          </a:stretch>
        </p:blipFill>
        <p:spPr bwMode="auto">
          <a:xfrm>
            <a:off x="228600" y="3124200"/>
            <a:ext cx="28194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31" name="Rectangle 32"/>
          <p:cNvSpPr>
            <a:spLocks noChangeArrowheads="1"/>
          </p:cNvSpPr>
          <p:nvPr/>
        </p:nvSpPr>
        <p:spPr bwMode="auto">
          <a:xfrm>
            <a:off x="3049588" y="4419600"/>
            <a:ext cx="5016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mm</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385A225-9A46-4BBB-B35D-113CBF8263EC}" type="slidenum">
              <a:rPr lang="en-US" altLang="en-US" sz="1400">
                <a:solidFill>
                  <a:srgbClr val="FFFF66"/>
                </a:solidFill>
              </a:rPr>
              <a:pPr algn="r" eaLnBrk="1" hangingPunct="1">
                <a:buClrTx/>
                <a:buFontTx/>
                <a:buNone/>
              </a:pPr>
              <a:t>33</a:t>
            </a:fld>
            <a:endParaRPr lang="en-US" altLang="en-US" sz="1400">
              <a:solidFill>
                <a:srgbClr val="FFFF66"/>
              </a:solidFill>
            </a:endParaRPr>
          </a:p>
        </p:txBody>
      </p:sp>
      <p:sp>
        <p:nvSpPr>
          <p:cNvPr id="70658"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Curvature (Radial)</a:t>
            </a:r>
          </a:p>
        </p:txBody>
      </p:sp>
      <p:grpSp>
        <p:nvGrpSpPr>
          <p:cNvPr id="70659" name="Group 3"/>
          <p:cNvGrpSpPr>
            <a:grpSpLocks/>
          </p:cNvGrpSpPr>
          <p:nvPr/>
        </p:nvGrpSpPr>
        <p:grpSpPr bwMode="auto">
          <a:xfrm>
            <a:off x="685800" y="990600"/>
            <a:ext cx="4521200" cy="5549900"/>
            <a:chOff x="432" y="624"/>
            <a:chExt cx="2848" cy="3496"/>
          </a:xfrm>
        </p:grpSpPr>
        <p:pic>
          <p:nvPicPr>
            <p:cNvPr id="706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624"/>
              <a:ext cx="2848" cy="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64" name="Oval 5"/>
            <p:cNvSpPr>
              <a:spLocks noChangeArrowheads="1"/>
            </p:cNvSpPr>
            <p:nvPr/>
          </p:nvSpPr>
          <p:spPr bwMode="auto">
            <a:xfrm>
              <a:off x="1872" y="1536"/>
              <a:ext cx="237" cy="237"/>
            </a:xfrm>
            <a:prstGeom prst="ellipse">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70665" name="Oval 6"/>
            <p:cNvSpPr>
              <a:spLocks noChangeArrowheads="1"/>
            </p:cNvSpPr>
            <p:nvPr/>
          </p:nvSpPr>
          <p:spPr bwMode="auto">
            <a:xfrm>
              <a:off x="768" y="1728"/>
              <a:ext cx="813" cy="861"/>
            </a:xfrm>
            <a:prstGeom prst="ellipse">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70666" name="Oval 7"/>
            <p:cNvSpPr>
              <a:spLocks noChangeArrowheads="1"/>
            </p:cNvSpPr>
            <p:nvPr/>
          </p:nvSpPr>
          <p:spPr bwMode="auto">
            <a:xfrm>
              <a:off x="1536" y="2880"/>
              <a:ext cx="1245" cy="1197"/>
            </a:xfrm>
            <a:prstGeom prst="ellipse">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70667" name="Line 8"/>
            <p:cNvSpPr>
              <a:spLocks noChangeShapeType="1"/>
            </p:cNvSpPr>
            <p:nvPr/>
          </p:nvSpPr>
          <p:spPr bwMode="auto">
            <a:xfrm flipV="1">
              <a:off x="1968" y="1580"/>
              <a:ext cx="93" cy="101"/>
            </a:xfrm>
            <a:prstGeom prst="line">
              <a:avLst/>
            </a:prstGeom>
            <a:noFill/>
            <a:ln w="38160">
              <a:solidFill>
                <a:srgbClr val="00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0668" name="Line 9"/>
            <p:cNvSpPr>
              <a:spLocks noChangeShapeType="1"/>
            </p:cNvSpPr>
            <p:nvPr/>
          </p:nvSpPr>
          <p:spPr bwMode="auto">
            <a:xfrm>
              <a:off x="1152" y="2160"/>
              <a:ext cx="381" cy="237"/>
            </a:xfrm>
            <a:prstGeom prst="line">
              <a:avLst/>
            </a:prstGeom>
            <a:noFill/>
            <a:ln w="38160">
              <a:solidFill>
                <a:srgbClr val="00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0669" name="Line 10"/>
            <p:cNvSpPr>
              <a:spLocks noChangeShapeType="1"/>
            </p:cNvSpPr>
            <p:nvPr/>
          </p:nvSpPr>
          <p:spPr bwMode="auto">
            <a:xfrm flipH="1">
              <a:off x="1532" y="3504"/>
              <a:ext cx="581" cy="0"/>
            </a:xfrm>
            <a:prstGeom prst="line">
              <a:avLst/>
            </a:prstGeom>
            <a:noFill/>
            <a:ln w="38160">
              <a:solidFill>
                <a:srgbClr val="00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0670" name="Oval 11"/>
            <p:cNvSpPr>
              <a:spLocks noChangeArrowheads="1"/>
            </p:cNvSpPr>
            <p:nvPr/>
          </p:nvSpPr>
          <p:spPr bwMode="auto">
            <a:xfrm>
              <a:off x="1488" y="235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1" name="Oval 12"/>
            <p:cNvSpPr>
              <a:spLocks noChangeArrowheads="1"/>
            </p:cNvSpPr>
            <p:nvPr/>
          </p:nvSpPr>
          <p:spPr bwMode="auto">
            <a:xfrm>
              <a:off x="2043" y="1529"/>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2" name="Oval 13"/>
            <p:cNvSpPr>
              <a:spLocks noChangeArrowheads="1"/>
            </p:cNvSpPr>
            <p:nvPr/>
          </p:nvSpPr>
          <p:spPr bwMode="auto">
            <a:xfrm>
              <a:off x="1488" y="3456"/>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3" name="Oval 14"/>
            <p:cNvSpPr>
              <a:spLocks noChangeArrowheads="1"/>
            </p:cNvSpPr>
            <p:nvPr/>
          </p:nvSpPr>
          <p:spPr bwMode="auto">
            <a:xfrm>
              <a:off x="2016" y="187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4" name="Oval 15"/>
            <p:cNvSpPr>
              <a:spLocks noChangeArrowheads="1"/>
            </p:cNvSpPr>
            <p:nvPr/>
          </p:nvSpPr>
          <p:spPr bwMode="auto">
            <a:xfrm>
              <a:off x="1728" y="264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5" name="Oval 16"/>
            <p:cNvSpPr>
              <a:spLocks noChangeArrowheads="1"/>
            </p:cNvSpPr>
            <p:nvPr/>
          </p:nvSpPr>
          <p:spPr bwMode="auto">
            <a:xfrm>
              <a:off x="1920" y="240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6" name="Oval 17"/>
            <p:cNvSpPr>
              <a:spLocks noChangeArrowheads="1"/>
            </p:cNvSpPr>
            <p:nvPr/>
          </p:nvSpPr>
          <p:spPr bwMode="auto">
            <a:xfrm>
              <a:off x="1968" y="211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grpSp>
      <p:sp>
        <p:nvSpPr>
          <p:cNvPr id="70660" name="Rectangle 18"/>
          <p:cNvSpPr>
            <a:spLocks noChangeArrowheads="1"/>
          </p:cNvSpPr>
          <p:nvPr/>
        </p:nvSpPr>
        <p:spPr bwMode="auto">
          <a:xfrm>
            <a:off x="5257800" y="1066800"/>
            <a:ext cx="3657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Circle tangent to surface at each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Curvature measure is 1/radius of circle</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Signed (sulcus/gyrus)</a:t>
            </a:r>
          </a:p>
        </p:txBody>
      </p:sp>
      <p:pic>
        <p:nvPicPr>
          <p:cNvPr id="7066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343400"/>
            <a:ext cx="26670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62" name="Rectangle 20"/>
          <p:cNvSpPr>
            <a:spLocks noChangeArrowheads="1"/>
          </p:cNvSpPr>
          <p:nvPr/>
        </p:nvSpPr>
        <p:spPr bwMode="auto">
          <a:xfrm>
            <a:off x="5945188" y="6019800"/>
            <a:ext cx="20589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a:solidFill>
                  <a:srgbClr val="000000"/>
                </a:solidFill>
              </a:rPr>
              <a:t>lh.curv, rh.curv</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AA32C9-9256-43B4-AE7A-A5AC9064FE60}" type="slidenum">
              <a:rPr lang="en-US" altLang="en-US" sz="1400">
                <a:solidFill>
                  <a:srgbClr val="FFFF66"/>
                </a:solidFill>
              </a:rPr>
              <a:pPr algn="r" eaLnBrk="1" hangingPunct="1">
                <a:buClrTx/>
                <a:buFontTx/>
                <a:buNone/>
              </a:pPr>
              <a:t>34</a:t>
            </a:fld>
            <a:endParaRPr lang="en-US" altLang="en-US" sz="1400">
              <a:solidFill>
                <a:srgbClr val="FFFF66"/>
              </a:solidFill>
            </a:endParaRPr>
          </a:p>
        </p:txBody>
      </p:sp>
      <p:sp>
        <p:nvSpPr>
          <p:cNvPr id="72706" name="Text Box 2"/>
          <p:cNvSpPr txBox="1">
            <a:spLocks noChangeArrowheads="1"/>
          </p:cNvSpPr>
          <p:nvPr/>
        </p:nvSpPr>
        <p:spPr bwMode="auto">
          <a:xfrm>
            <a:off x="1219200" y="-1524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Spherical Registration</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856038"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505200"/>
            <a:ext cx="243840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27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752600"/>
            <a:ext cx="25146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2710" name="Text Box 6"/>
          <p:cNvSpPr txBox="1">
            <a:spLocks noChangeArrowheads="1"/>
          </p:cNvSpPr>
          <p:nvPr/>
        </p:nvSpPr>
        <p:spPr bwMode="auto">
          <a:xfrm>
            <a:off x="152400" y="3124200"/>
            <a:ext cx="1577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Sulcal Map</a:t>
            </a:r>
          </a:p>
        </p:txBody>
      </p:sp>
      <p:sp>
        <p:nvSpPr>
          <p:cNvPr id="72711" name="Text Box 7"/>
          <p:cNvSpPr txBox="1">
            <a:spLocks noChangeArrowheads="1"/>
          </p:cNvSpPr>
          <p:nvPr/>
        </p:nvSpPr>
        <p:spPr bwMode="auto">
          <a:xfrm>
            <a:off x="3351213" y="3124200"/>
            <a:ext cx="2457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Spherical</a:t>
            </a:r>
            <a:r>
              <a:rPr lang="en-US" altLang="en-US">
                <a:solidFill>
                  <a:srgbClr val="FFFF66"/>
                </a:solidFill>
              </a:rPr>
              <a:t> </a:t>
            </a:r>
            <a:r>
              <a:rPr lang="en-US" altLang="en-US">
                <a:solidFill>
                  <a:srgbClr val="000000"/>
                </a:solidFill>
              </a:rPr>
              <a:t>Inflation</a:t>
            </a:r>
          </a:p>
        </p:txBody>
      </p:sp>
      <p:sp>
        <p:nvSpPr>
          <p:cNvPr id="72712" name="Line 8"/>
          <p:cNvSpPr>
            <a:spLocks noChangeShapeType="1"/>
          </p:cNvSpPr>
          <p:nvPr/>
        </p:nvSpPr>
        <p:spPr bwMode="auto">
          <a:xfrm flipV="1">
            <a:off x="3733800" y="4184650"/>
            <a:ext cx="2438400" cy="13081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3" name="Text Box 9"/>
          <p:cNvSpPr txBox="1">
            <a:spLocks noChangeArrowheads="1"/>
          </p:cNvSpPr>
          <p:nvPr/>
        </p:nvSpPr>
        <p:spPr bwMode="auto">
          <a:xfrm>
            <a:off x="6172200" y="4191000"/>
            <a:ext cx="25685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High-Dimensional </a:t>
            </a:r>
          </a:p>
          <a:p>
            <a:pPr eaLnBrk="1" hangingPunct="1">
              <a:buClrTx/>
              <a:buFontTx/>
              <a:buNone/>
            </a:pPr>
            <a:r>
              <a:rPr lang="en-US" altLang="en-US">
                <a:solidFill>
                  <a:srgbClr val="000000"/>
                </a:solidFill>
              </a:rPr>
              <a:t>Non-linear</a:t>
            </a:r>
          </a:p>
          <a:p>
            <a:pPr eaLnBrk="1" hangingPunct="1">
              <a:buClrTx/>
              <a:buFontTx/>
              <a:buNone/>
            </a:pPr>
            <a:r>
              <a:rPr lang="en-US" altLang="en-US">
                <a:solidFill>
                  <a:srgbClr val="000000"/>
                </a:solidFill>
              </a:rPr>
              <a:t>Registration to</a:t>
            </a:r>
          </a:p>
          <a:p>
            <a:pPr eaLnBrk="1" hangingPunct="1">
              <a:buClrTx/>
              <a:buFontTx/>
              <a:buNone/>
            </a:pPr>
            <a:r>
              <a:rPr lang="en-US" altLang="en-US">
                <a:solidFill>
                  <a:srgbClr val="000000"/>
                </a:solidFill>
              </a:rPr>
              <a:t>Spherical Template</a:t>
            </a:r>
          </a:p>
        </p:txBody>
      </p:sp>
      <p:sp>
        <p:nvSpPr>
          <p:cNvPr id="72714" name="Text Box 10"/>
          <p:cNvSpPr txBox="1">
            <a:spLocks noChangeArrowheads="1"/>
          </p:cNvSpPr>
          <p:nvPr/>
        </p:nvSpPr>
        <p:spPr bwMode="auto">
          <a:xfrm>
            <a:off x="4114800" y="5867400"/>
            <a:ext cx="4724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Atlas template is called “</a:t>
            </a:r>
            <a:r>
              <a:rPr lang="en-US" altLang="ja-JP">
                <a:solidFill>
                  <a:srgbClr val="000000"/>
                </a:solidFill>
              </a:rPr>
              <a:t>fsaverage</a:t>
            </a:r>
            <a:r>
              <a:rPr lang="en-US" altLang="en-US">
                <a:solidFill>
                  <a:srgbClr val="000000"/>
                </a:solidFill>
              </a:rPr>
              <a:t>”</a:t>
            </a:r>
          </a:p>
        </p:txBody>
      </p:sp>
      <p:sp>
        <p:nvSpPr>
          <p:cNvPr id="85003" name="Line 12"/>
          <p:cNvSpPr>
            <a:spLocks noChangeShapeType="1"/>
          </p:cNvSpPr>
          <p:nvPr/>
        </p:nvSpPr>
        <p:spPr bwMode="auto">
          <a:xfrm flipV="1">
            <a:off x="4343400" y="3581400"/>
            <a:ext cx="1905000" cy="68580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72718" name="Text Box 13"/>
          <p:cNvSpPr txBox="1">
            <a:spLocks noChangeArrowheads="1"/>
          </p:cNvSpPr>
          <p:nvPr/>
        </p:nvSpPr>
        <p:spPr bwMode="auto">
          <a:xfrm>
            <a:off x="76200" y="6324600"/>
            <a:ext cx="4724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More in surface-based analysis talk.</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12C30E-3685-4BB0-AA9C-7EAFE99CB81A}" type="slidenum">
              <a:rPr lang="en-US" altLang="en-US" sz="1400">
                <a:solidFill>
                  <a:srgbClr val="FFFF66"/>
                </a:solidFill>
              </a:rPr>
              <a:pPr algn="r" eaLnBrk="1" hangingPunct="1">
                <a:buClrTx/>
                <a:buFontTx/>
                <a:buNone/>
              </a:pPr>
              <a:t>35</a:t>
            </a:fld>
            <a:endParaRPr lang="en-US" altLang="en-US" sz="1400">
              <a:solidFill>
                <a:srgbClr val="FFFF66"/>
              </a:solidFill>
            </a:endParaRPr>
          </a:p>
        </p:txBody>
      </p:sp>
      <p:sp>
        <p:nvSpPr>
          <p:cNvPr id="74754" name="Text Box 2"/>
          <p:cNvSpPr txBox="1">
            <a:spLocks noChangeArrowheads="1"/>
          </p:cNvSpPr>
          <p:nvPr/>
        </p:nvSpPr>
        <p:spPr bwMode="auto">
          <a:xfrm>
            <a:off x="1465263" y="292100"/>
            <a:ext cx="626903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a:solidFill>
                  <a:srgbClr val="000000"/>
                </a:solidFill>
                <a:latin typeface="Arial" panose="020B0604020202020204" pitchFamily="34" charset="0"/>
              </a:rPr>
              <a:t>Automatic Cortical Parcellation </a:t>
            </a:r>
          </a:p>
        </p:txBody>
      </p:sp>
      <p:sp>
        <p:nvSpPr>
          <p:cNvPr id="74755" name="Text Box 3"/>
          <p:cNvSpPr txBox="1">
            <a:spLocks noChangeArrowheads="1"/>
          </p:cNvSpPr>
          <p:nvPr/>
        </p:nvSpPr>
        <p:spPr bwMode="auto">
          <a:xfrm>
            <a:off x="5105400" y="4343400"/>
            <a:ext cx="35020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a:solidFill>
                  <a:srgbClr val="4FADF3"/>
                </a:solidFill>
              </a:rPr>
              <a:t>Fine-tune based on</a:t>
            </a:r>
          </a:p>
          <a:p>
            <a:pPr algn="ctr" eaLnBrk="1" hangingPunct="1">
              <a:buClrTx/>
              <a:buFontTx/>
              <a:buNone/>
            </a:pPr>
            <a:r>
              <a:rPr lang="en-US" altLang="en-US" sz="2800">
                <a:solidFill>
                  <a:srgbClr val="4FADF3"/>
                </a:solidFill>
              </a:rPr>
              <a:t>individual anatomy</a:t>
            </a:r>
          </a:p>
        </p:txBody>
      </p:sp>
      <p:sp>
        <p:nvSpPr>
          <p:cNvPr id="87044" name="Text Box 4"/>
          <p:cNvSpPr txBox="1">
            <a:spLocks noChangeArrowheads="1"/>
          </p:cNvSpPr>
          <p:nvPr/>
        </p:nvSpPr>
        <p:spPr bwMode="auto">
          <a:xfrm>
            <a:off x="2819400" y="914400"/>
            <a:ext cx="5181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2800" dirty="0">
                <a:solidFill>
                  <a:schemeClr val="bg2">
                    <a:lumMod val="75000"/>
                  </a:schemeClr>
                </a:solidFill>
              </a:rPr>
              <a:t>Spherical Atlas based on Manual Labeling</a:t>
            </a:r>
          </a:p>
        </p:txBody>
      </p:sp>
      <p:pic>
        <p:nvPicPr>
          <p:cNvPr id="74757" name="Picture 5"/>
          <p:cNvPicPr>
            <a:picLocks noChangeAspect="1" noChangeArrowheads="1"/>
          </p:cNvPicPr>
          <p:nvPr/>
        </p:nvPicPr>
        <p:blipFill>
          <a:blip r:embed="rId3">
            <a:extLst>
              <a:ext uri="{28A0092B-C50C-407E-A947-70E740481C1C}">
                <a14:useLocalDpi xmlns:a14="http://schemas.microsoft.com/office/drawing/2010/main" val="0"/>
              </a:ext>
            </a:extLst>
          </a:blip>
          <a:srcRect l="10330" t="13327" r="13919" b="13327"/>
          <a:stretch>
            <a:fillRect/>
          </a:stretch>
        </p:blipFill>
        <p:spPr bwMode="auto">
          <a:xfrm>
            <a:off x="228600" y="7620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310515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5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32004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4760" name="Line 8"/>
          <p:cNvSpPr>
            <a:spLocks noChangeShapeType="1"/>
          </p:cNvSpPr>
          <p:nvPr/>
        </p:nvSpPr>
        <p:spPr bwMode="auto">
          <a:xfrm>
            <a:off x="1143000" y="3352800"/>
            <a:ext cx="1588" cy="8382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61" name="Text Box 9"/>
          <p:cNvSpPr txBox="1">
            <a:spLocks noChangeArrowheads="1"/>
          </p:cNvSpPr>
          <p:nvPr/>
        </p:nvSpPr>
        <p:spPr bwMode="auto">
          <a:xfrm>
            <a:off x="1447800" y="3276600"/>
            <a:ext cx="35020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dirty="0">
                <a:solidFill>
                  <a:schemeClr val="tx1"/>
                </a:solidFill>
              </a:rPr>
              <a:t>Map to Individual</a:t>
            </a:r>
          </a:p>
          <a:p>
            <a:pPr algn="ctr" eaLnBrk="1" hangingPunct="1">
              <a:buClrTx/>
              <a:buFontTx/>
              <a:buNone/>
            </a:pPr>
            <a:r>
              <a:rPr lang="en-US" altLang="en-US" sz="2800" dirty="0">
                <a:solidFill>
                  <a:schemeClr val="tx1"/>
                </a:solidFill>
              </a:rPr>
              <a:t>Thru Spherical Reg</a:t>
            </a:r>
          </a:p>
        </p:txBody>
      </p:sp>
      <p:sp>
        <p:nvSpPr>
          <p:cNvPr id="74762" name="Line 10"/>
          <p:cNvSpPr>
            <a:spLocks noChangeShapeType="1"/>
          </p:cNvSpPr>
          <p:nvPr/>
        </p:nvSpPr>
        <p:spPr bwMode="auto">
          <a:xfrm flipV="1">
            <a:off x="3733800" y="4108450"/>
            <a:ext cx="2057400" cy="14605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63" name="Text Box 11"/>
          <p:cNvSpPr txBox="1">
            <a:spLocks noChangeArrowheads="1"/>
          </p:cNvSpPr>
          <p:nvPr/>
        </p:nvSpPr>
        <p:spPr bwMode="auto">
          <a:xfrm>
            <a:off x="4572000" y="5562600"/>
            <a:ext cx="3581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Note: Similar methodology to volume labeling</a:t>
            </a:r>
          </a:p>
        </p:txBody>
      </p:sp>
      <p:sp>
        <p:nvSpPr>
          <p:cNvPr id="74764" name="Rectangle 12"/>
          <p:cNvSpPr>
            <a:spLocks noChangeArrowheads="1"/>
          </p:cNvSpPr>
          <p:nvPr/>
        </p:nvSpPr>
        <p:spPr bwMode="auto">
          <a:xfrm>
            <a:off x="0" y="6400800"/>
            <a:ext cx="423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More in the Anatomical ROI talk</a:t>
            </a:r>
          </a:p>
        </p:txBody>
      </p:sp>
      <p:sp>
        <p:nvSpPr>
          <p:cNvPr id="87053" name="Line 13"/>
          <p:cNvSpPr>
            <a:spLocks noChangeShapeType="1"/>
          </p:cNvSpPr>
          <p:nvPr/>
        </p:nvSpPr>
        <p:spPr bwMode="auto">
          <a:xfrm>
            <a:off x="1295400" y="3352800"/>
            <a:ext cx="1588" cy="11430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7054" name="Line 14"/>
          <p:cNvSpPr>
            <a:spLocks noChangeShapeType="1"/>
          </p:cNvSpPr>
          <p:nvPr/>
        </p:nvSpPr>
        <p:spPr bwMode="auto">
          <a:xfrm flipV="1">
            <a:off x="3429000" y="3727450"/>
            <a:ext cx="2514600" cy="13081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DFA5003-19A7-493E-9DEB-5965F981FEAC}" type="slidenum">
              <a:rPr lang="en-US" altLang="en-US" sz="1400">
                <a:solidFill>
                  <a:srgbClr val="FFFF66"/>
                </a:solidFill>
              </a:rPr>
              <a:pPr algn="r" eaLnBrk="1" hangingPunct="1">
                <a:buClrTx/>
                <a:buFontTx/>
                <a:buNone/>
              </a:pPr>
              <a:t>36</a:t>
            </a:fld>
            <a:endParaRPr lang="en-US" altLang="en-US" sz="1400">
              <a:solidFill>
                <a:srgbClr val="FFFF66"/>
              </a:solidFill>
            </a:endParaRPr>
          </a:p>
        </p:txBody>
      </p:sp>
      <p:sp>
        <p:nvSpPr>
          <p:cNvPr id="76802" name="Text Box 2"/>
          <p:cNvSpPr txBox="1">
            <a:spLocks noChangeArrowheads="1"/>
          </p:cNvSpPr>
          <p:nvPr/>
        </p:nvSpPr>
        <p:spPr bwMode="auto">
          <a:xfrm>
            <a:off x="5334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Surface Overlays</a:t>
            </a:r>
          </a:p>
        </p:txBody>
      </p:sp>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l="783" t="26871" r="783" b="14052"/>
          <a:stretch>
            <a:fillRect/>
          </a:stretch>
        </p:blipFill>
        <p:spPr bwMode="auto">
          <a:xfrm>
            <a:off x="5784850" y="1047750"/>
            <a:ext cx="2701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l="783" t="18802" r="783" b="22101"/>
          <a:stretch>
            <a:fillRect/>
          </a:stretch>
        </p:blipFill>
        <p:spPr bwMode="auto">
          <a:xfrm>
            <a:off x="3070225" y="1066800"/>
            <a:ext cx="2701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6805" name="Picture 5"/>
          <p:cNvPicPr>
            <a:picLocks noChangeAspect="1" noChangeArrowheads="1"/>
          </p:cNvPicPr>
          <p:nvPr/>
        </p:nvPicPr>
        <p:blipFill>
          <a:blip r:embed="rId5">
            <a:extLst>
              <a:ext uri="{28A0092B-C50C-407E-A947-70E740481C1C}">
                <a14:useLocalDpi xmlns:a14="http://schemas.microsoft.com/office/drawing/2010/main" val="0"/>
              </a:ext>
            </a:extLst>
          </a:blip>
          <a:srcRect l="783" t="18828" r="783" b="22101"/>
          <a:stretch>
            <a:fillRect/>
          </a:stretch>
        </p:blipFill>
        <p:spPr bwMode="auto">
          <a:xfrm>
            <a:off x="327025" y="1066800"/>
            <a:ext cx="2701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06" name="Text Box 6"/>
          <p:cNvSpPr txBox="1">
            <a:spLocks noChangeArrowheads="1"/>
          </p:cNvSpPr>
          <p:nvPr/>
        </p:nvSpPr>
        <p:spPr bwMode="auto">
          <a:xfrm>
            <a:off x="379413" y="685800"/>
            <a:ext cx="24003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a:t>
            </a:r>
            <a:r>
              <a:rPr lang="en-US" altLang="en-US">
                <a:solidFill>
                  <a:srgbClr val="FFFF66"/>
                </a:solidFill>
              </a:rPr>
              <a:t> </a:t>
            </a:r>
            <a:r>
              <a:rPr lang="en-US" altLang="en-US">
                <a:solidFill>
                  <a:srgbClr val="000000"/>
                </a:solidFill>
              </a:rPr>
              <a:t>inflated</a:t>
            </a:r>
          </a:p>
        </p:txBody>
      </p:sp>
      <p:sp>
        <p:nvSpPr>
          <p:cNvPr id="76807" name="Text Box 7"/>
          <p:cNvSpPr txBox="1">
            <a:spLocks noChangeArrowheads="1"/>
          </p:cNvSpPr>
          <p:nvPr/>
        </p:nvSpPr>
        <p:spPr bwMode="auto">
          <a:xfrm>
            <a:off x="3200400" y="685800"/>
            <a:ext cx="24511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08" name="Text Box 8"/>
          <p:cNvSpPr txBox="1">
            <a:spLocks noChangeArrowheads="1"/>
          </p:cNvSpPr>
          <p:nvPr/>
        </p:nvSpPr>
        <p:spPr bwMode="auto">
          <a:xfrm>
            <a:off x="5772150" y="685800"/>
            <a:ext cx="3016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on inflated</a:t>
            </a:r>
          </a:p>
        </p:txBody>
      </p:sp>
      <p:pic>
        <p:nvPicPr>
          <p:cNvPr id="76809" name="Picture 10"/>
          <p:cNvPicPr>
            <a:picLocks noChangeAspect="1" noChangeArrowheads="1"/>
          </p:cNvPicPr>
          <p:nvPr/>
        </p:nvPicPr>
        <p:blipFill>
          <a:blip r:embed="rId6">
            <a:extLst>
              <a:ext uri="{28A0092B-C50C-407E-A947-70E740481C1C}">
                <a14:useLocalDpi xmlns:a14="http://schemas.microsoft.com/office/drawing/2010/main" val="0"/>
              </a:ext>
            </a:extLst>
          </a:blip>
          <a:srcRect l="783" t="23329" r="783" b="21652"/>
          <a:stretch>
            <a:fillRect/>
          </a:stretch>
        </p:blipFill>
        <p:spPr bwMode="auto">
          <a:xfrm>
            <a:off x="3070225" y="3124200"/>
            <a:ext cx="26987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10" name="Rectangle 11"/>
          <p:cNvSpPr>
            <a:spLocks noChangeArrowheads="1"/>
          </p:cNvSpPr>
          <p:nvPr/>
        </p:nvSpPr>
        <p:spPr bwMode="auto">
          <a:xfrm>
            <a:off x="3810000" y="5105400"/>
            <a:ext cx="4876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Value for each vertex</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indicates value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gray, red/green, heat, color table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Rendered on any surface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fMRI/Stat Maps too</a:t>
            </a:r>
          </a:p>
        </p:txBody>
      </p:sp>
      <p:pic>
        <p:nvPicPr>
          <p:cNvPr id="7681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622800"/>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12" name="Text Box 14"/>
          <p:cNvSpPr txBox="1">
            <a:spLocks noChangeArrowheads="1"/>
          </p:cNvSpPr>
          <p:nvPr/>
        </p:nvSpPr>
        <p:spPr bwMode="auto">
          <a:xfrm>
            <a:off x="247650" y="6397625"/>
            <a:ext cx="3295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 on inflated</a:t>
            </a:r>
          </a:p>
        </p:txBody>
      </p:sp>
      <p:sp>
        <p:nvSpPr>
          <p:cNvPr id="76813" name="Text Box 15"/>
          <p:cNvSpPr txBox="1">
            <a:spLocks noChangeArrowheads="1"/>
          </p:cNvSpPr>
          <p:nvPr/>
        </p:nvSpPr>
        <p:spPr bwMode="auto">
          <a:xfrm>
            <a:off x="614363" y="2743200"/>
            <a:ext cx="1901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 pial</a:t>
            </a:r>
          </a:p>
        </p:txBody>
      </p:sp>
      <p:sp>
        <p:nvSpPr>
          <p:cNvPr id="76814" name="Text Box 16"/>
          <p:cNvSpPr txBox="1">
            <a:spLocks noChangeArrowheads="1"/>
          </p:cNvSpPr>
          <p:nvPr/>
        </p:nvSpPr>
        <p:spPr bwMode="auto">
          <a:xfrm>
            <a:off x="3124200" y="2743200"/>
            <a:ext cx="24511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15" name="Text Box 17"/>
          <p:cNvSpPr txBox="1">
            <a:spLocks noChangeArrowheads="1"/>
          </p:cNvSpPr>
          <p:nvPr/>
        </p:nvSpPr>
        <p:spPr bwMode="auto">
          <a:xfrm>
            <a:off x="5957887" y="2743200"/>
            <a:ext cx="22717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fMRI on inflated</a:t>
            </a:r>
          </a:p>
        </p:txBody>
      </p:sp>
      <p:pic>
        <p:nvPicPr>
          <p:cNvPr id="76816" name="Picture 6" descr="lh"/>
          <p:cNvPicPr>
            <a:picLocks noChangeAspect="1" noChangeArrowheads="1"/>
          </p:cNvPicPr>
          <p:nvPr/>
        </p:nvPicPr>
        <p:blipFill>
          <a:blip r:embed="rId8">
            <a:extLst>
              <a:ext uri="{28A0092B-C50C-407E-A947-70E740481C1C}">
                <a14:useLocalDpi xmlns:a14="http://schemas.microsoft.com/office/drawing/2010/main" val="0"/>
              </a:ext>
            </a:extLst>
          </a:blip>
          <a:srcRect l="10527" t="24165" r="7895" b="21144"/>
          <a:stretch>
            <a:fillRect/>
          </a:stretch>
        </p:blipFill>
        <p:spPr bwMode="auto">
          <a:xfrm>
            <a:off x="5791200" y="3124200"/>
            <a:ext cx="26670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Picture 12"/>
          <p:cNvPicPr>
            <a:picLocks noChangeAspect="1" noChangeArrowheads="1"/>
          </p:cNvPicPr>
          <p:nvPr/>
        </p:nvPicPr>
        <p:blipFill>
          <a:blip r:embed="rId9">
            <a:extLst>
              <a:ext uri="{28A0092B-C50C-407E-A947-70E740481C1C}">
                <a14:useLocalDpi xmlns:a14="http://schemas.microsoft.com/office/drawing/2010/main" val="0"/>
              </a:ext>
            </a:extLst>
          </a:blip>
          <a:srcRect l="995" t="4131" r="995" b="9114"/>
          <a:stretch>
            <a:fillRect/>
          </a:stretch>
        </p:blipFill>
        <p:spPr bwMode="auto">
          <a:xfrm>
            <a:off x="331788" y="3124200"/>
            <a:ext cx="26892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ECAE102-7C1C-4740-9653-38F21E831F5C}" type="slidenum">
              <a:rPr lang="en-US" altLang="en-US" sz="1400">
                <a:solidFill>
                  <a:srgbClr val="FFFF66"/>
                </a:solidFill>
              </a:rPr>
              <a:pPr algn="r" eaLnBrk="1" hangingPunct="1">
                <a:buClrTx/>
                <a:buFontTx/>
                <a:buNone/>
              </a:pPr>
              <a:t>37</a:t>
            </a:fld>
            <a:endParaRPr lang="en-US" altLang="en-US" sz="1400">
              <a:solidFill>
                <a:srgbClr val="FFFF66"/>
              </a:solidFill>
            </a:endParaRPr>
          </a:p>
        </p:txBody>
      </p:sp>
      <p:sp>
        <p:nvSpPr>
          <p:cNvPr id="78850" name="Text Box 2"/>
          <p:cNvSpPr txBox="1">
            <a:spLocks noChangeArrowheads="1"/>
          </p:cNvSpPr>
          <p:nvPr/>
        </p:nvSpPr>
        <p:spPr bwMode="auto">
          <a:xfrm>
            <a:off x="762000" y="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ROI Summaries:</a:t>
            </a:r>
          </a:p>
        </p:txBody>
      </p:sp>
      <p:sp>
        <p:nvSpPr>
          <p:cNvPr id="78851" name="Text Box 3"/>
          <p:cNvSpPr txBox="1">
            <a:spLocks noChangeArrowheads="1"/>
          </p:cNvSpPr>
          <p:nvPr/>
        </p:nvSpPr>
        <p:spPr bwMode="auto">
          <a:xfrm>
            <a:off x="228600" y="2971800"/>
            <a:ext cx="8610600" cy="1905000"/>
          </a:xfrm>
          <a:prstGeom prst="rect">
            <a:avLst/>
          </a:prstGeom>
          <a:noFill/>
          <a:ln w="93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350"/>
              </a:spcBef>
              <a:buClrTx/>
              <a:buFontTx/>
              <a:buNone/>
            </a:pPr>
            <a:r>
              <a:rPr lang="en-US" altLang="en-US" sz="1400">
                <a:solidFill>
                  <a:srgbClr val="000000"/>
                </a:solidFill>
              </a:rPr>
              <a:t>Index SegId NVoxels Volume_mm3 StructName normMean normStdDev normMin normMax normRange  </a:t>
            </a:r>
          </a:p>
          <a:p>
            <a:pPr eaLnBrk="1" hangingPunct="1">
              <a:lnSpc>
                <a:spcPct val="80000"/>
              </a:lnSpc>
              <a:spcBef>
                <a:spcPts val="350"/>
              </a:spcBef>
              <a:buClrTx/>
              <a:buFontTx/>
              <a:buNone/>
            </a:pPr>
            <a:r>
              <a:rPr lang="en-US" altLang="en-US" sz="1400">
                <a:solidFill>
                  <a:srgbClr val="000000"/>
                </a:solidFill>
              </a:rPr>
              <a:t>  1   1              0             0.0  Left-Cerebral-Exterior                 0.0000      0.0000     0.0000     0.0000          0.0000 </a:t>
            </a:r>
          </a:p>
          <a:p>
            <a:pPr eaLnBrk="1" hangingPunct="1">
              <a:lnSpc>
                <a:spcPct val="80000"/>
              </a:lnSpc>
              <a:spcBef>
                <a:spcPts val="350"/>
              </a:spcBef>
              <a:buClrTx/>
              <a:buFontTx/>
              <a:buNone/>
            </a:pPr>
            <a:r>
              <a:rPr lang="en-US" altLang="en-US" sz="1400">
                <a:solidFill>
                  <a:srgbClr val="000000"/>
                </a:solidFill>
              </a:rPr>
              <a:t>  2   2    265295   265295.0  Left-Cerebral-White-Matter    106.6763      8.3842    35.0000   169.0000   134.0000 </a:t>
            </a:r>
          </a:p>
          <a:p>
            <a:pPr eaLnBrk="1" hangingPunct="1">
              <a:lnSpc>
                <a:spcPct val="80000"/>
              </a:lnSpc>
              <a:spcBef>
                <a:spcPts val="350"/>
              </a:spcBef>
              <a:buClrTx/>
              <a:buFontTx/>
              <a:buNone/>
            </a:pPr>
            <a:r>
              <a:rPr lang="en-US" altLang="en-US" sz="1400">
                <a:solidFill>
                  <a:srgbClr val="000000"/>
                </a:solidFill>
              </a:rPr>
              <a:t>  3   3    251540   251540.0  Left-Cerebral-Cortex                 81.8395    10.2448    29.0000   170.0000   141.0000 </a:t>
            </a:r>
          </a:p>
          <a:p>
            <a:pPr eaLnBrk="1" hangingPunct="1">
              <a:lnSpc>
                <a:spcPct val="80000"/>
              </a:lnSpc>
              <a:spcBef>
                <a:spcPts val="350"/>
              </a:spcBef>
              <a:buClrTx/>
              <a:buFontTx/>
              <a:buNone/>
            </a:pPr>
            <a:r>
              <a:rPr lang="en-US" altLang="en-US" sz="1400">
                <a:solidFill>
                  <a:srgbClr val="000000"/>
                </a:solidFill>
              </a:rPr>
              <a:t>  4   4        7347       7347.0  Left-Lateral-Ventricle               42.5800    12.7435    21.0000     90.0000     69.0000 </a:t>
            </a:r>
          </a:p>
          <a:p>
            <a:pPr eaLnBrk="1" hangingPunct="1">
              <a:lnSpc>
                <a:spcPct val="80000"/>
              </a:lnSpc>
              <a:spcBef>
                <a:spcPts val="350"/>
              </a:spcBef>
              <a:buClrTx/>
              <a:buFontTx/>
              <a:buNone/>
            </a:pPr>
            <a:r>
              <a:rPr lang="en-US" altLang="en-US" sz="1400">
                <a:solidFill>
                  <a:srgbClr val="000000"/>
                </a:solidFill>
              </a:rPr>
              <a:t>  5   5          431         431.0  Left-Inf-Lat-Vent                      66.2805    11.4191    30.0000     95.0000     65.0000 </a:t>
            </a:r>
          </a:p>
          <a:p>
            <a:pPr eaLnBrk="1" hangingPunct="1">
              <a:lnSpc>
                <a:spcPct val="80000"/>
              </a:lnSpc>
              <a:spcBef>
                <a:spcPts val="350"/>
              </a:spcBef>
              <a:buClrTx/>
              <a:buFontTx/>
              <a:buNone/>
            </a:pPr>
            <a:r>
              <a:rPr lang="en-US" altLang="en-US" sz="1400">
                <a:solidFill>
                  <a:srgbClr val="000000"/>
                </a:solidFill>
              </a:rPr>
              <a:t>  6   6              0             0.0  Left-Cerebellum-Exterior           0.0000       0.0000     0.0000       0.0000       0.0000 </a:t>
            </a:r>
          </a:p>
          <a:p>
            <a:pPr eaLnBrk="1" hangingPunct="1">
              <a:lnSpc>
                <a:spcPct val="80000"/>
              </a:lnSpc>
              <a:spcBef>
                <a:spcPts val="350"/>
              </a:spcBef>
              <a:buClrTx/>
              <a:buFontTx/>
              <a:buNone/>
            </a:pPr>
            <a:r>
              <a:rPr lang="en-US" altLang="en-US" sz="1400">
                <a:solidFill>
                  <a:srgbClr val="000000"/>
                </a:solidFill>
              </a:rPr>
              <a:t>….</a:t>
            </a:r>
          </a:p>
        </p:txBody>
      </p:sp>
      <p:sp>
        <p:nvSpPr>
          <p:cNvPr id="78852" name="Text Box 4"/>
          <p:cNvSpPr txBox="1">
            <a:spLocks noChangeArrowheads="1"/>
          </p:cNvSpPr>
          <p:nvPr/>
        </p:nvSpPr>
        <p:spPr bwMode="auto">
          <a:xfrm>
            <a:off x="685800" y="838200"/>
            <a:ext cx="81534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$SUBJECTS_DIR/bert/</a:t>
            </a:r>
            <a:r>
              <a:rPr lang="en-US" altLang="en-US">
                <a:solidFill>
                  <a:srgbClr val="FF0000"/>
                </a:solidFill>
              </a:rPr>
              <a:t>stats</a:t>
            </a:r>
          </a:p>
          <a:p>
            <a:pPr eaLnBrk="1" hangingPunct="1">
              <a:buClrTx/>
              <a:buFontTx/>
              <a:buNone/>
            </a:pPr>
            <a:r>
              <a:rPr lang="en-US" altLang="en-US">
                <a:solidFill>
                  <a:srgbClr val="FFFF66"/>
                </a:solidFill>
              </a:rPr>
              <a:t>	</a:t>
            </a:r>
            <a:r>
              <a:rPr lang="en-US" altLang="en-US">
                <a:solidFill>
                  <a:srgbClr val="000000"/>
                </a:solidFill>
              </a:rPr>
              <a:t>aseg.stats – volume summaries</a:t>
            </a:r>
          </a:p>
          <a:p>
            <a:pPr eaLnBrk="1" hangingPunct="1">
              <a:buClrTx/>
              <a:buFontTx/>
              <a:buNone/>
            </a:pPr>
            <a:r>
              <a:rPr lang="en-US" altLang="en-US">
                <a:solidFill>
                  <a:srgbClr val="000000"/>
                </a:solidFill>
              </a:rPr>
              <a:t>	?h.aparc.stats – desikan/killiany surface summaries</a:t>
            </a:r>
          </a:p>
          <a:p>
            <a:pPr eaLnBrk="1" hangingPunct="1">
              <a:buClrTx/>
              <a:buFontTx/>
              <a:buNone/>
            </a:pPr>
            <a:r>
              <a:rPr lang="en-US" altLang="en-US">
                <a:solidFill>
                  <a:srgbClr val="000000"/>
                </a:solidFill>
              </a:rPr>
              <a:t>	?h.aparc.a2009s.stats – destrieux surface summaries</a:t>
            </a:r>
          </a:p>
          <a:p>
            <a:pPr eaLnBrk="1" hangingPunct="1">
              <a:buClrTx/>
              <a:buFontTx/>
              <a:buNone/>
            </a:pPr>
            <a:r>
              <a:rPr lang="en-US" altLang="en-US">
                <a:solidFill>
                  <a:srgbClr val="000000"/>
                </a:solidFill>
              </a:rPr>
              <a:t>	wmparc.stats – white matter parcellation</a:t>
            </a:r>
          </a:p>
        </p:txBody>
      </p:sp>
      <p:sp>
        <p:nvSpPr>
          <p:cNvPr id="78853" name="Text Box 5"/>
          <p:cNvSpPr txBox="1">
            <a:spLocks noChangeArrowheads="1"/>
          </p:cNvSpPr>
          <p:nvPr/>
        </p:nvSpPr>
        <p:spPr bwMode="auto">
          <a:xfrm>
            <a:off x="534988" y="4953000"/>
            <a:ext cx="614521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Routines to generate spread sheets of group data</a:t>
            </a:r>
          </a:p>
          <a:p>
            <a:pPr eaLnBrk="1" hangingPunct="1">
              <a:buClrTx/>
              <a:buFont typeface="Times New Roman" panose="02020603050405020304" pitchFamily="18" charset="0"/>
              <a:buChar char="•"/>
            </a:pPr>
            <a:r>
              <a:rPr lang="en-US" altLang="en-US">
                <a:solidFill>
                  <a:srgbClr val="000000"/>
                </a:solidFill>
              </a:rPr>
              <a:t> asegstats2table --help</a:t>
            </a:r>
          </a:p>
          <a:p>
            <a:pPr eaLnBrk="1" hangingPunct="1">
              <a:buClrTx/>
              <a:buFont typeface="Times New Roman" panose="02020603050405020304" pitchFamily="18" charset="0"/>
              <a:buChar char="•"/>
            </a:pPr>
            <a:r>
              <a:rPr lang="en-US" altLang="en-US">
                <a:solidFill>
                  <a:srgbClr val="000000"/>
                </a:solidFill>
              </a:rPr>
              <a:t> aparcstats2table --help</a:t>
            </a:r>
          </a:p>
        </p:txBody>
      </p:sp>
      <p:sp>
        <p:nvSpPr>
          <p:cNvPr id="78854" name="Rectangle 6"/>
          <p:cNvSpPr>
            <a:spLocks noChangeArrowheads="1"/>
          </p:cNvSpPr>
          <p:nvPr/>
        </p:nvSpPr>
        <p:spPr bwMode="auto">
          <a:xfrm>
            <a:off x="457200" y="6324600"/>
            <a:ext cx="4427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More info in Anatomical ROI talk</a:t>
            </a:r>
            <a:r>
              <a:rPr lang="en-US" altLang="en-US">
                <a:solidFill>
                  <a:srgbClr val="FFFF66"/>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CDB009-F5DB-43A9-ABE5-48F6B5F80EF1}" type="slidenum">
              <a:rPr lang="en-US" altLang="en-US" sz="1400">
                <a:solidFill>
                  <a:srgbClr val="FFFF66"/>
                </a:solidFill>
              </a:rPr>
              <a:pPr algn="r" eaLnBrk="1" hangingPunct="1">
                <a:buClrTx/>
                <a:buFontTx/>
                <a:buNone/>
              </a:pPr>
              <a:t>38</a:t>
            </a:fld>
            <a:endParaRPr lang="en-US" altLang="en-US" sz="1400">
              <a:solidFill>
                <a:srgbClr val="FFFF66"/>
              </a:solidFill>
            </a:endParaRPr>
          </a:p>
        </p:txBody>
      </p:sp>
      <p:sp>
        <p:nvSpPr>
          <p:cNvPr id="808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 of recon-all</a:t>
            </a:r>
          </a:p>
        </p:txBody>
      </p:sp>
      <p:sp>
        <p:nvSpPr>
          <p:cNvPr id="8089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a:solidFill>
                  <a:schemeClr val="tx1"/>
                </a:solidFill>
              </a:rPr>
              <a:t>$SUBJECTS_DIR /</a:t>
            </a:r>
            <a:r>
              <a:rPr lang="en-US" altLang="en-US" sz="3200">
                <a:solidFill>
                  <a:schemeClr val="tx1"/>
                </a:solidFill>
              </a:rPr>
              <a:t>bert      </a:t>
            </a:r>
          </a:p>
          <a:p>
            <a:pPr algn="ctr" eaLnBrk="1" hangingPunct="1">
              <a:spcBef>
                <a:spcPts val="800"/>
              </a:spcBef>
              <a:buClrTx/>
              <a:buFontTx/>
              <a:buNone/>
            </a:pPr>
            <a:endParaRPr lang="en-US" altLang="en-US" sz="3200">
              <a:solidFill>
                <a:schemeClr val="tx1"/>
              </a:solidFill>
            </a:endParaRPr>
          </a:p>
          <a:p>
            <a:pPr eaLnBrk="1" hangingPunct="1">
              <a:spcBef>
                <a:spcPts val="800"/>
              </a:spcBef>
              <a:buClrTx/>
              <a:buFontTx/>
              <a:buNone/>
            </a:pPr>
            <a:r>
              <a:rPr lang="en-US" altLang="en-US" sz="3200">
                <a:solidFill>
                  <a:schemeClr val="tx1"/>
                </a:solidFill>
              </a:rPr>
              <a:t>         scripts   mri    surf      label     stats</a:t>
            </a:r>
          </a:p>
          <a:p>
            <a:pPr algn="ctr" eaLnBrk="1" hangingPunct="1">
              <a:spcBef>
                <a:spcPts val="800"/>
              </a:spcBef>
              <a:buClrTx/>
              <a:buFontTx/>
              <a:buNone/>
            </a:pPr>
            <a:endParaRPr lang="en-US" altLang="en-US" sz="3200">
              <a:solidFill>
                <a:schemeClr val="tx1"/>
              </a:solidFill>
            </a:endParaRPr>
          </a:p>
          <a:p>
            <a:pPr algn="ctr" eaLnBrk="1" hangingPunct="1">
              <a:spcBef>
                <a:spcPts val="800"/>
              </a:spcBef>
              <a:buClrTx/>
              <a:buFontTx/>
              <a:buNone/>
            </a:pPr>
            <a:r>
              <a:rPr lang="en-US" altLang="en-US" sz="3200">
                <a:solidFill>
                  <a:schemeClr val="tx1"/>
                </a:solidFill>
              </a:rPr>
              <a:t>			     </a:t>
            </a:r>
          </a:p>
        </p:txBody>
      </p:sp>
      <p:sp>
        <p:nvSpPr>
          <p:cNvPr id="93188" name="Line 5"/>
          <p:cNvSpPr>
            <a:spLocks noChangeShapeType="1"/>
          </p:cNvSpPr>
          <p:nvPr/>
        </p:nvSpPr>
        <p:spPr bwMode="auto">
          <a:xfrm>
            <a:off x="4038600" y="1295400"/>
            <a:ext cx="1588" cy="304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89" name="Line 6"/>
          <p:cNvSpPr>
            <a:spLocks noChangeShapeType="1"/>
          </p:cNvSpPr>
          <p:nvPr/>
        </p:nvSpPr>
        <p:spPr bwMode="auto">
          <a:xfrm>
            <a:off x="1905000" y="1621631"/>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0" name="Line 10"/>
          <p:cNvSpPr>
            <a:spLocks noChangeShapeType="1"/>
          </p:cNvSpPr>
          <p:nvPr/>
        </p:nvSpPr>
        <p:spPr bwMode="auto">
          <a:xfrm>
            <a:off x="51054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1" name="Line 11"/>
          <p:cNvSpPr>
            <a:spLocks noChangeShapeType="1"/>
          </p:cNvSpPr>
          <p:nvPr/>
        </p:nvSpPr>
        <p:spPr bwMode="auto">
          <a:xfrm>
            <a:off x="3810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2" name="Line 12"/>
          <p:cNvSpPr>
            <a:spLocks noChangeShapeType="1"/>
          </p:cNvSpPr>
          <p:nvPr/>
        </p:nvSpPr>
        <p:spPr bwMode="auto">
          <a:xfrm>
            <a:off x="29718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3" name="Line 13"/>
          <p:cNvSpPr>
            <a:spLocks noChangeShapeType="1"/>
          </p:cNvSpPr>
          <p:nvPr/>
        </p:nvSpPr>
        <p:spPr bwMode="auto">
          <a:xfrm>
            <a:off x="1905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4" name="Rectangle 23"/>
          <p:cNvSpPr>
            <a:spLocks noChangeArrowheads="1"/>
          </p:cNvSpPr>
          <p:nvPr/>
        </p:nvSpPr>
        <p:spPr bwMode="auto">
          <a:xfrm>
            <a:off x="304800" y="5867400"/>
            <a:ext cx="5105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93195" name="Line 24"/>
          <p:cNvSpPr>
            <a:spLocks noChangeShapeType="1"/>
          </p:cNvSpPr>
          <p:nvPr/>
        </p:nvSpPr>
        <p:spPr bwMode="auto">
          <a:xfrm>
            <a:off x="6477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0922" name="Text Box 12"/>
          <p:cNvSpPr txBox="1">
            <a:spLocks noChangeArrowheads="1"/>
          </p:cNvSpPr>
          <p:nvPr/>
        </p:nvSpPr>
        <p:spPr bwMode="auto">
          <a:xfrm>
            <a:off x="2286000" y="4067175"/>
            <a:ext cx="839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orig.mgz</a:t>
            </a:r>
          </a:p>
        </p:txBody>
      </p:sp>
      <p:pic>
        <p:nvPicPr>
          <p:cNvPr id="80923"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362200" y="2819400"/>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24"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124200"/>
            <a:ext cx="10668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0925" name="Text Box 23"/>
          <p:cNvSpPr txBox="1">
            <a:spLocks noChangeArrowheads="1"/>
          </p:cNvSpPr>
          <p:nvPr/>
        </p:nvSpPr>
        <p:spPr bwMode="auto">
          <a:xfrm>
            <a:off x="3363913" y="4078288"/>
            <a:ext cx="10191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lh.inflated</a:t>
            </a:r>
          </a:p>
        </p:txBody>
      </p:sp>
      <p:pic>
        <p:nvPicPr>
          <p:cNvPr id="80926" name="Picture 3"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048000"/>
            <a:ext cx="12096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7" name="Text Box 18"/>
          <p:cNvSpPr txBox="1">
            <a:spLocks noChangeArrowheads="1"/>
          </p:cNvSpPr>
          <p:nvPr/>
        </p:nvSpPr>
        <p:spPr bwMode="auto">
          <a:xfrm>
            <a:off x="4648200" y="4114800"/>
            <a:ext cx="13446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lh.aparc.annot</a:t>
            </a:r>
          </a:p>
        </p:txBody>
      </p:sp>
      <p:sp>
        <p:nvSpPr>
          <p:cNvPr id="80928" name="Rectangle 19"/>
          <p:cNvSpPr>
            <a:spLocks noChangeArrowheads="1"/>
          </p:cNvSpPr>
          <p:nvPr/>
        </p:nvSpPr>
        <p:spPr bwMode="auto">
          <a:xfrm>
            <a:off x="5943600" y="3124200"/>
            <a:ext cx="1355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aseg.stats </a:t>
            </a:r>
          </a:p>
        </p:txBody>
      </p:sp>
      <p:sp>
        <p:nvSpPr>
          <p:cNvPr id="80929" name="Rectangle 20"/>
          <p:cNvSpPr>
            <a:spLocks noChangeArrowheads="1"/>
          </p:cNvSpPr>
          <p:nvPr/>
        </p:nvSpPr>
        <p:spPr bwMode="auto">
          <a:xfrm>
            <a:off x="228600" y="2971800"/>
            <a:ext cx="1747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recon-all.log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460F42-BFE9-4085-8BB6-10AD92395738}" type="slidenum">
              <a:rPr lang="en-US" altLang="en-US" sz="1400">
                <a:solidFill>
                  <a:srgbClr val="FFFF66"/>
                </a:solidFill>
              </a:rPr>
              <a:pPr algn="r" eaLnBrk="1" hangingPunct="1">
                <a:buClrTx/>
                <a:buFontTx/>
                <a:buNone/>
              </a:pPr>
              <a:t>39</a:t>
            </a:fld>
            <a:endParaRPr lang="en-US" altLang="en-US" sz="1400">
              <a:solidFill>
                <a:srgbClr val="FFFF66"/>
              </a:solidFill>
            </a:endParaRPr>
          </a:p>
        </p:txBody>
      </p:sp>
      <p:sp>
        <p:nvSpPr>
          <p:cNvPr id="82946" name="Text Box 3"/>
          <p:cNvSpPr txBox="1">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Getting FreeSurfer</a:t>
            </a:r>
          </a:p>
        </p:txBody>
      </p:sp>
      <p:sp>
        <p:nvSpPr>
          <p:cNvPr id="82947" name="Rectangle 4"/>
          <p:cNvSpPr>
            <a:spLocks noChangeArrowheads="1"/>
          </p:cNvSpPr>
          <p:nvPr/>
        </p:nvSpPr>
        <p:spPr bwMode="auto">
          <a:xfrm>
            <a:off x="1447800" y="1143000"/>
            <a:ext cx="64008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sz="2800">
                <a:solidFill>
                  <a:srgbClr val="000000"/>
                </a:solidFill>
              </a:rPr>
              <a:t> surfer.nmr.mgh.harvard.edu</a:t>
            </a:r>
          </a:p>
          <a:p>
            <a:pPr lvl="1" indent="0" eaLnBrk="1" hangingPunct="1">
              <a:buClrTx/>
              <a:buFont typeface="Times New Roman" panose="02020603050405020304" pitchFamily="18" charset="0"/>
              <a:buChar char="•"/>
            </a:pPr>
            <a:r>
              <a:rPr lang="en-US" altLang="en-US" sz="2800">
                <a:solidFill>
                  <a:srgbClr val="000000"/>
                </a:solidFill>
              </a:rPr>
              <a:t> Register </a:t>
            </a:r>
          </a:p>
          <a:p>
            <a:pPr lvl="1" indent="0" eaLnBrk="1" hangingPunct="1">
              <a:buClrTx/>
              <a:buFont typeface="Times New Roman" panose="02020603050405020304" pitchFamily="18" charset="0"/>
              <a:buChar char="•"/>
            </a:pPr>
            <a:r>
              <a:rPr lang="en-US" altLang="en-US" sz="2800">
                <a:solidFill>
                  <a:srgbClr val="000000"/>
                </a:solidFill>
              </a:rPr>
              <a:t> Download</a:t>
            </a:r>
          </a:p>
          <a:p>
            <a:pPr lvl="1" indent="0" eaLnBrk="1" hangingPunct="1">
              <a:buClrTx/>
              <a:buFont typeface="Times New Roman" panose="02020603050405020304" pitchFamily="18" charset="0"/>
              <a:buChar char="•"/>
            </a:pPr>
            <a:r>
              <a:rPr lang="en-US" altLang="en-US" sz="2800">
                <a:solidFill>
                  <a:srgbClr val="000000"/>
                </a:solidFill>
              </a:rPr>
              <a:t> Mailing List</a:t>
            </a:r>
          </a:p>
          <a:p>
            <a:pPr eaLnBrk="1" hangingPunct="1">
              <a:buClrTx/>
              <a:buFont typeface="Times New Roman" panose="02020603050405020304" pitchFamily="18" charset="0"/>
              <a:buChar char="•"/>
            </a:pPr>
            <a:r>
              <a:rPr lang="en-US" altLang="en-US" sz="2800">
                <a:solidFill>
                  <a:srgbClr val="000000"/>
                </a:solidFill>
              </a:rPr>
              <a:t> Wiki: surfer.nmr.mgh.harvard.edu/fswiki </a:t>
            </a:r>
          </a:p>
          <a:p>
            <a:pPr eaLnBrk="1" hangingPunct="1">
              <a:buClrTx/>
              <a:buFont typeface="Times New Roman" panose="02020603050405020304" pitchFamily="18" charset="0"/>
              <a:buChar char="•"/>
            </a:pPr>
            <a:r>
              <a:rPr lang="en-US" altLang="en-US" sz="2800">
                <a:solidFill>
                  <a:srgbClr val="000000"/>
                </a:solidFill>
              </a:rPr>
              <a:t> Platforms: </a:t>
            </a:r>
          </a:p>
          <a:p>
            <a:pPr lvl="1" indent="0" eaLnBrk="1" hangingPunct="1">
              <a:buClrTx/>
              <a:buFont typeface="Times New Roman" panose="02020603050405020304" pitchFamily="18" charset="0"/>
              <a:buChar char="•"/>
            </a:pPr>
            <a:r>
              <a:rPr lang="en-US" altLang="en-US" sz="2800">
                <a:solidFill>
                  <a:srgbClr val="000000"/>
                </a:solidFill>
              </a:rPr>
              <a:t> Linux</a:t>
            </a:r>
          </a:p>
          <a:p>
            <a:pPr lvl="1" indent="0" eaLnBrk="1" hangingPunct="1">
              <a:buClrTx/>
              <a:buFont typeface="Times New Roman" panose="02020603050405020304" pitchFamily="18" charset="0"/>
              <a:buChar char="•"/>
            </a:pPr>
            <a:r>
              <a:rPr lang="en-US" altLang="en-US" sz="2800">
                <a:solidFill>
                  <a:srgbClr val="000000"/>
                </a:solidFill>
              </a:rPr>
              <a:t> Mac</a:t>
            </a:r>
          </a:p>
          <a:p>
            <a:pPr lvl="1" indent="0" eaLnBrk="1" hangingPunct="1">
              <a:buClrTx/>
              <a:buFont typeface="Times New Roman" panose="02020603050405020304" pitchFamily="18" charset="0"/>
              <a:buChar char="•"/>
            </a:pPr>
            <a:r>
              <a:rPr lang="en-US" altLang="en-US" sz="2800">
                <a:solidFill>
                  <a:srgbClr val="000000"/>
                </a:solidFill>
              </a:rPr>
              <a:t> Windows (VirtualBox)</a:t>
            </a:r>
          </a:p>
          <a:p>
            <a:pPr eaLnBrk="1" hangingPunct="1">
              <a:buClrTx/>
              <a:buFont typeface="Times New Roman" panose="02020603050405020304" pitchFamily="18" charset="0"/>
              <a:buChar char="•"/>
            </a:pPr>
            <a:r>
              <a:rPr lang="en-US" altLang="en-US" sz="2800">
                <a:solidFill>
                  <a:srgbClr val="000000"/>
                </a:solidFill>
              </a:rPr>
              <a:t> Installed in $FREESURFER_HOME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83F5B1-A469-4709-95D3-D26E7C778E4F}" type="slidenum">
              <a:rPr lang="en-US" altLang="en-US" sz="1400">
                <a:solidFill>
                  <a:srgbClr val="FFFF66"/>
                </a:solidFill>
              </a:rPr>
              <a:pPr algn="r" eaLnBrk="1" hangingPunct="1">
                <a:buClrTx/>
                <a:buFontTx/>
                <a:buNone/>
              </a:pPr>
              <a:t>4</a:t>
            </a:fld>
            <a:endParaRPr lang="en-US" altLang="en-US" sz="1400">
              <a:solidFill>
                <a:srgbClr val="FFFF66"/>
              </a:solidFill>
            </a:endParaRPr>
          </a:p>
        </p:txBody>
      </p:sp>
      <p:sp>
        <p:nvSpPr>
          <p:cNvPr id="9218" name="Text Box 2"/>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21507" name="Rectangle 3"/>
          <p:cNvSpPr>
            <a:spLocks noChangeArrowheads="1"/>
          </p:cNvSpPr>
          <p:nvPr/>
        </p:nvSpPr>
        <p:spPr bwMode="auto">
          <a:xfrm>
            <a:off x="381000" y="914400"/>
            <a:ext cx="8153400" cy="588963"/>
          </a:xfrm>
          <a:prstGeom prst="rect">
            <a:avLst/>
          </a:prstGeom>
          <a:noFill/>
          <a:ln w="9360">
            <a:solidFill>
              <a:srgbClr val="FF0000"/>
            </a:solidFill>
            <a:miter lim="800000"/>
            <a:headEnd/>
            <a:tailEnd/>
          </a:ln>
          <a:effectLst>
            <a:outerShdw blurRad="50800" dist="38100" dir="18900000" algn="b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000000"/>
                </a:solidFill>
              </a:rPr>
              <a:t>bert</a:t>
            </a:r>
            <a:r>
              <a:rPr lang="en-US" altLang="en-US" sz="3200" dirty="0">
                <a:solidFill>
                  <a:srgbClr val="000000"/>
                </a:solidFill>
              </a:rPr>
              <a:t>   –all</a:t>
            </a:r>
          </a:p>
        </p:txBody>
      </p:sp>
      <p:sp>
        <p:nvSpPr>
          <p:cNvPr id="9220" name="Text Box 22"/>
          <p:cNvSpPr txBox="1">
            <a:spLocks noChangeArrowheads="1"/>
          </p:cNvSpPr>
          <p:nvPr/>
        </p:nvSpPr>
        <p:spPr bwMode="auto">
          <a:xfrm>
            <a:off x="3657600" y="1905000"/>
            <a:ext cx="5121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000000"/>
                </a:solidFill>
              </a:rPr>
              <a:t>* “Reconstruction” here refers to cortical reconstruction, not k-space reconstruction. </a:t>
            </a:r>
          </a:p>
        </p:txBody>
      </p:sp>
      <p:grpSp>
        <p:nvGrpSpPr>
          <p:cNvPr id="9221" name="Group 3"/>
          <p:cNvGrpSpPr>
            <a:grpSpLocks/>
          </p:cNvGrpSpPr>
          <p:nvPr/>
        </p:nvGrpSpPr>
        <p:grpSpPr bwMode="auto">
          <a:xfrm>
            <a:off x="195263" y="3200400"/>
            <a:ext cx="4387850" cy="2397125"/>
            <a:chOff x="195747" y="3200400"/>
            <a:chExt cx="4387926" cy="2397008"/>
          </a:xfrm>
        </p:grpSpPr>
        <p:pic>
          <p:nvPicPr>
            <p:cNvPr id="9222"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3"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4"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5"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8"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Line 21"/>
            <p:cNvSpPr>
              <a:spLocks noChangeShapeType="1"/>
            </p:cNvSpPr>
            <p:nvPr/>
          </p:nvSpPr>
          <p:spPr bwMode="auto">
            <a:xfrm flipH="1" flipV="1">
              <a:off x="3542288" y="4910245"/>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518" name="Line 21"/>
            <p:cNvSpPr>
              <a:spLocks noChangeShapeType="1"/>
            </p:cNvSpPr>
            <p:nvPr/>
          </p:nvSpPr>
          <p:spPr bwMode="auto">
            <a:xfrm>
              <a:off x="1254221" y="3613827"/>
              <a:ext cx="180065" cy="90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519" name="Line 21"/>
            <p:cNvSpPr>
              <a:spLocks noChangeShapeType="1"/>
            </p:cNvSpPr>
            <p:nvPr/>
          </p:nvSpPr>
          <p:spPr bwMode="auto">
            <a:xfrm>
              <a:off x="2326309" y="3609294"/>
              <a:ext cx="180065"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520" name="Line 21"/>
            <p:cNvSpPr>
              <a:spLocks noChangeShapeType="1"/>
            </p:cNvSpPr>
            <p:nvPr/>
          </p:nvSpPr>
          <p:spPr bwMode="auto">
            <a:xfrm>
              <a:off x="3513738" y="3598414"/>
              <a:ext cx="180064"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521" name="Line 21"/>
            <p:cNvSpPr>
              <a:spLocks noChangeShapeType="1"/>
            </p:cNvSpPr>
            <p:nvPr/>
          </p:nvSpPr>
          <p:spPr bwMode="auto">
            <a:xfrm flipH="1" flipV="1">
              <a:off x="2461902" y="4919387"/>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522" name="Line 21"/>
            <p:cNvSpPr>
              <a:spLocks noChangeShapeType="1"/>
            </p:cNvSpPr>
            <p:nvPr/>
          </p:nvSpPr>
          <p:spPr bwMode="auto">
            <a:xfrm flipH="1" flipV="1">
              <a:off x="1219701" y="4876718"/>
              <a:ext cx="91281" cy="897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523" name="Line 21"/>
            <p:cNvSpPr>
              <a:spLocks noChangeShapeType="1"/>
            </p:cNvSpPr>
            <p:nvPr/>
          </p:nvSpPr>
          <p:spPr bwMode="auto">
            <a:xfrm>
              <a:off x="4180395" y="4077883"/>
              <a:ext cx="11158" cy="417854"/>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9250" name="Picture 41"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1" name="Picture 42"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3"/>
          <p:cNvSpPr>
            <a:spLocks noGrp="1"/>
          </p:cNvSpPr>
          <p:nvPr>
            <p:ph type="sldNum" sz="quarter" idx="16"/>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fld id="{14496404-F52B-4767-836E-74C2529DACFA}" type="slidenum">
              <a:rPr lang="en-US" altLang="en-US"/>
              <a:pPr/>
              <a:t>40</a:t>
            </a:fld>
            <a:endParaRPr lang="en-US" altLang="en-US"/>
          </a:p>
        </p:txBody>
      </p:sp>
      <p:sp>
        <p:nvSpPr>
          <p:cNvPr id="97283" name="Title 1"/>
          <p:cNvSpPr>
            <a:spLocks noGrp="1"/>
          </p:cNvSpPr>
          <p:nvPr>
            <p:ph type="title"/>
          </p:nvPr>
        </p:nvSpPr>
        <p:spPr>
          <a:xfrm>
            <a:off x="685800" y="-76200"/>
            <a:ext cx="7772400" cy="1600200"/>
          </a:xfrm>
          <a:effectLst/>
        </p:spPr>
        <p:txBody>
          <a:bodyPr/>
          <a:lstStyle/>
          <a:p>
            <a:pPr marL="0" indent="0" algn="ctr" fontAlgn="auto">
              <a:spcAft>
                <a:spcPts val="0"/>
              </a:spcAft>
              <a:buClr>
                <a:schemeClr val="accent6">
                  <a:lumMod val="75000"/>
                </a:schemeClr>
              </a:buClr>
              <a:buNone/>
              <a:defRPr/>
            </a:pPr>
            <a:r>
              <a:rPr lang="en-US" b="0" dirty="0">
                <a:solidFill>
                  <a:srgbClr val="000000"/>
                </a:solidFill>
                <a:effectLst/>
                <a:latin typeface="Times New Roman" charset="0"/>
                <a:ea typeface="MS PGothic" charset="0"/>
              </a:rPr>
              <a:t>Download &amp; Install</a:t>
            </a:r>
          </a:p>
        </p:txBody>
      </p:sp>
      <p:pic>
        <p:nvPicPr>
          <p:cNvPr id="84995" name="Content Placeholder 4" descr="quickinstall.png"/>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212" r="212"/>
          <a:stretch/>
        </p:blipFill>
        <p:spPr>
          <a:xfrm>
            <a:off x="685800" y="731838"/>
            <a:ext cx="7315200" cy="3475037"/>
          </a:xfrm>
        </p:spPr>
      </p:pic>
    </p:spTree>
  </p:cSld>
  <p:clrMapOvr>
    <a:masterClrMapping/>
  </p:clrMapOvr>
  <p:transition xmlns:p14="http://schemas.microsoft.com/office/powerpoint/2010/mai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3"/>
          <p:cNvSpPr>
            <a:spLocks noGrp="1"/>
          </p:cNvSpPr>
          <p:nvPr>
            <p:ph type="sldNum" sz="quarter" idx="16"/>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fld id="{F84B0D2F-DCFE-472B-9DB1-7B87B8C60D2F}" type="slidenum">
              <a:rPr lang="en-US" altLang="en-US"/>
              <a:pPr/>
              <a:t>41</a:t>
            </a:fld>
            <a:endParaRPr lang="en-US" altLang="en-US"/>
          </a:p>
        </p:txBody>
      </p:sp>
      <p:sp>
        <p:nvSpPr>
          <p:cNvPr id="98305" name="Title 1"/>
          <p:cNvSpPr>
            <a:spLocks noGrp="1"/>
          </p:cNvSpPr>
          <p:nvPr>
            <p:ph type="title"/>
          </p:nvPr>
        </p:nvSpPr>
        <p:spPr>
          <a:xfrm>
            <a:off x="685800" y="-76200"/>
            <a:ext cx="7772400" cy="1600200"/>
          </a:xfrm>
        </p:spPr>
        <p:txBody>
          <a:bodyPr/>
          <a:lstStyle/>
          <a:p>
            <a:pPr marL="0" indent="0" algn="ctr" fontAlgn="auto">
              <a:spcAft>
                <a:spcPts val="0"/>
              </a:spcAft>
              <a:buClr>
                <a:schemeClr val="accent6">
                  <a:lumMod val="75000"/>
                </a:schemeClr>
              </a:buClr>
              <a:buNone/>
              <a:defRPr/>
            </a:pPr>
            <a:r>
              <a:rPr lang="en-US" dirty="0">
                <a:solidFill>
                  <a:srgbClr val="000000"/>
                </a:solidFill>
                <a:effectLst/>
                <a:latin typeface="Times New Roman" charset="0"/>
                <a:ea typeface="MS PGothic" charset="0"/>
              </a:rPr>
              <a:t>What to do next</a:t>
            </a:r>
          </a:p>
        </p:txBody>
      </p:sp>
      <p:pic>
        <p:nvPicPr>
          <p:cNvPr id="86019" name="Content Placeholder 4" descr="getstarted.png"/>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2382" t="-9550" r="-4760" b="-5059"/>
          <a:stretch/>
        </p:blipFill>
        <p:spPr>
          <a:xfrm>
            <a:off x="762000" y="457200"/>
            <a:ext cx="6858000" cy="4572000"/>
          </a:xfrm>
        </p:spPr>
      </p:pic>
    </p:spTree>
  </p:cSld>
  <p:clrMapOvr>
    <a:masterClrMapping/>
  </p:clrMapOvr>
  <p:transition xmlns:p14="http://schemas.microsoft.com/office/powerpoint/2010/mai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ctrTitle" idx="4294967295"/>
          </p:nvPr>
        </p:nvSpPr>
        <p:spPr>
          <a:xfrm>
            <a:off x="609600" y="57150"/>
            <a:ext cx="7772400" cy="1390650"/>
          </a:xfrm>
        </p:spPr>
        <p:txBody>
          <a:bodyPr/>
          <a:lstStyle/>
          <a:p>
            <a:pPr marL="0" indent="0" algn="ctr" fontAlgn="auto">
              <a:spcAft>
                <a:spcPts val="0"/>
              </a:spcAft>
              <a:buClr>
                <a:schemeClr val="accent6">
                  <a:lumMod val="75000"/>
                </a:schemeClr>
              </a:buClr>
              <a:buNone/>
              <a:defRPr/>
            </a:pPr>
            <a:r>
              <a:rPr lang="en-US" dirty="0">
                <a:effectLst/>
                <a:latin typeface="Times New Roman" charset="0"/>
                <a:ea typeface="MS PGothic" charset="0"/>
              </a:rPr>
              <a:t>Getting Answers</a:t>
            </a:r>
          </a:p>
        </p:txBody>
      </p:sp>
      <p:grpSp>
        <p:nvGrpSpPr>
          <p:cNvPr id="88066" name="Group 3"/>
          <p:cNvGrpSpPr>
            <a:grpSpLocks/>
          </p:cNvGrpSpPr>
          <p:nvPr/>
        </p:nvGrpSpPr>
        <p:grpSpPr bwMode="auto">
          <a:xfrm>
            <a:off x="152400" y="1524000"/>
            <a:ext cx="4419600" cy="2590800"/>
            <a:chOff x="96" y="576"/>
            <a:chExt cx="3120" cy="1632"/>
          </a:xfrm>
        </p:grpSpPr>
        <p:pic>
          <p:nvPicPr>
            <p:cNvPr id="88080" name="Picture 4" descr="wiki"/>
            <p:cNvPicPr>
              <a:picLocks noChangeAspect="1" noChangeArrowheads="1"/>
            </p:cNvPicPr>
            <p:nvPr/>
          </p:nvPicPr>
          <p:blipFill>
            <a:blip r:embed="rId3">
              <a:extLst>
                <a:ext uri="{28A0092B-C50C-407E-A947-70E740481C1C}">
                  <a14:useLocalDpi xmlns:a14="http://schemas.microsoft.com/office/drawing/2010/main" val="0"/>
                </a:ext>
              </a:extLst>
            </a:blip>
            <a:srcRect b="21236"/>
            <a:stretch>
              <a:fillRect/>
            </a:stretch>
          </p:blipFill>
          <p:spPr bwMode="auto">
            <a:xfrm>
              <a:off x="96" y="576"/>
              <a:ext cx="3120"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1" name="Rectangle 5"/>
            <p:cNvSpPr>
              <a:spLocks noChangeArrowheads="1"/>
            </p:cNvSpPr>
            <p:nvPr/>
          </p:nvSpPr>
          <p:spPr bwMode="auto">
            <a:xfrm>
              <a:off x="1968" y="912"/>
              <a:ext cx="745" cy="23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endParaRPr lang="en-US" altLang="en-US">
                <a:solidFill>
                  <a:schemeClr val="tx1"/>
                </a:solidFill>
              </a:endParaRPr>
            </a:p>
          </p:txBody>
        </p:sp>
      </p:grpSp>
      <p:sp>
        <p:nvSpPr>
          <p:cNvPr id="88067" name="Text Box 6"/>
          <p:cNvSpPr txBox="1">
            <a:spLocks noChangeArrowheads="1"/>
          </p:cNvSpPr>
          <p:nvPr/>
        </p:nvSpPr>
        <p:spPr bwMode="auto">
          <a:xfrm>
            <a:off x="5730875" y="1098550"/>
            <a:ext cx="18145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Mail Archive</a:t>
            </a:r>
          </a:p>
        </p:txBody>
      </p:sp>
      <p:sp>
        <p:nvSpPr>
          <p:cNvPr id="88068" name="Text Box 7"/>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D2D95F7-7EEF-4FF4-ACF0-FBD38FC9710A}" type="slidenum">
              <a:rPr lang="en-US" altLang="en-US" sz="1400">
                <a:solidFill>
                  <a:srgbClr val="FFFF66"/>
                </a:solidFill>
              </a:rPr>
              <a:pPr algn="r" eaLnBrk="1" hangingPunct="1">
                <a:buClrTx/>
                <a:buFontTx/>
                <a:buNone/>
              </a:pPr>
              <a:t>42</a:t>
            </a:fld>
            <a:endParaRPr lang="en-US" altLang="en-US" sz="1400">
              <a:solidFill>
                <a:srgbClr val="FFFF66"/>
              </a:solidFill>
            </a:endParaRPr>
          </a:p>
        </p:txBody>
      </p:sp>
      <p:sp>
        <p:nvSpPr>
          <p:cNvPr id="88069" name="Text Box 8"/>
          <p:cNvSpPr txBox="1">
            <a:spLocks noChangeArrowheads="1"/>
          </p:cNvSpPr>
          <p:nvPr/>
        </p:nvSpPr>
        <p:spPr bwMode="auto">
          <a:xfrm>
            <a:off x="1752600" y="1098550"/>
            <a:ext cx="7842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Wiki</a:t>
            </a:r>
          </a:p>
        </p:txBody>
      </p:sp>
      <p:sp>
        <p:nvSpPr>
          <p:cNvPr id="88070" name="Rectangle 9"/>
          <p:cNvSpPr>
            <a:spLocks noChangeArrowheads="1"/>
          </p:cNvSpPr>
          <p:nvPr/>
        </p:nvSpPr>
        <p:spPr bwMode="auto">
          <a:xfrm>
            <a:off x="685800" y="4572000"/>
            <a:ext cx="39639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recon-all </a:t>
            </a:r>
            <a:r>
              <a:rPr lang="en-US" altLang="en-US">
                <a:solidFill>
                  <a:srgbClr val="FF0000"/>
                </a:solidFill>
              </a:rPr>
              <a:t>-help</a:t>
            </a:r>
          </a:p>
          <a:p>
            <a:r>
              <a:rPr lang="en-US" altLang="en-US">
                <a:solidFill>
                  <a:srgbClr val="000000"/>
                </a:solidFill>
              </a:rPr>
              <a:t>mri_convert </a:t>
            </a:r>
            <a:r>
              <a:rPr lang="en-US" altLang="en-US">
                <a:solidFill>
                  <a:srgbClr val="FF0000"/>
                </a:solidFill>
              </a:rPr>
              <a:t>-help</a:t>
            </a:r>
          </a:p>
          <a:p>
            <a:endParaRPr lang="en-US" altLang="en-US">
              <a:solidFill>
                <a:srgbClr val="FFFF66"/>
              </a:solidFill>
            </a:endParaRPr>
          </a:p>
          <a:p>
            <a:r>
              <a:rPr lang="en-US" altLang="en-US">
                <a:solidFill>
                  <a:srgbClr val="000000"/>
                </a:solidFill>
              </a:rPr>
              <a:t>$FREESURFER_HOME/docs</a:t>
            </a:r>
          </a:p>
          <a:p>
            <a:endParaRPr lang="en-US" altLang="en-US">
              <a:solidFill>
                <a:srgbClr val="FFFF66"/>
              </a:solidFill>
            </a:endParaRPr>
          </a:p>
        </p:txBody>
      </p:sp>
      <p:grpSp>
        <p:nvGrpSpPr>
          <p:cNvPr id="88071" name="Group 10"/>
          <p:cNvGrpSpPr>
            <a:grpSpLocks/>
          </p:cNvGrpSpPr>
          <p:nvPr/>
        </p:nvGrpSpPr>
        <p:grpSpPr bwMode="auto">
          <a:xfrm>
            <a:off x="4876800" y="1524000"/>
            <a:ext cx="3657600" cy="2428875"/>
            <a:chOff x="288" y="2736"/>
            <a:chExt cx="2304" cy="1530"/>
          </a:xfrm>
        </p:grpSpPr>
        <p:pic>
          <p:nvPicPr>
            <p:cNvPr id="88073" name="Picture 11" descr="mail-arch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736"/>
              <a:ext cx="2304" cy="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4" name="Rectangle 12"/>
            <p:cNvSpPr>
              <a:spLocks noChangeArrowheads="1"/>
            </p:cNvSpPr>
            <p:nvPr/>
          </p:nvSpPr>
          <p:spPr bwMode="auto">
            <a:xfrm>
              <a:off x="1434" y="3648"/>
              <a:ext cx="288" cy="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5" name="Rectangle 13"/>
            <p:cNvSpPr>
              <a:spLocks noChangeArrowheads="1"/>
            </p:cNvSpPr>
            <p:nvPr/>
          </p:nvSpPr>
          <p:spPr bwMode="auto">
            <a:xfrm>
              <a:off x="1434" y="3780"/>
              <a:ext cx="288" cy="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6" name="Rectangle 14"/>
            <p:cNvSpPr>
              <a:spLocks noChangeArrowheads="1"/>
            </p:cNvSpPr>
            <p:nvPr/>
          </p:nvSpPr>
          <p:spPr bwMode="auto">
            <a:xfrm>
              <a:off x="1258" y="4050"/>
              <a:ext cx="288" cy="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7" name="Rectangle 15"/>
            <p:cNvSpPr>
              <a:spLocks noChangeArrowheads="1"/>
            </p:cNvSpPr>
            <p:nvPr/>
          </p:nvSpPr>
          <p:spPr bwMode="auto">
            <a:xfrm>
              <a:off x="1344" y="4128"/>
              <a:ext cx="288" cy="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8" name="Rectangle 16"/>
            <p:cNvSpPr>
              <a:spLocks noChangeArrowheads="1"/>
            </p:cNvSpPr>
            <p:nvPr/>
          </p:nvSpPr>
          <p:spPr bwMode="auto">
            <a:xfrm>
              <a:off x="1152" y="3410"/>
              <a:ext cx="288" cy="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9" name="Rectangle 17"/>
            <p:cNvSpPr>
              <a:spLocks noChangeArrowheads="1"/>
            </p:cNvSpPr>
            <p:nvPr/>
          </p:nvSpPr>
          <p:spPr bwMode="auto">
            <a:xfrm>
              <a:off x="1254" y="3494"/>
              <a:ext cx="288" cy="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grpSp>
      <p:sp>
        <p:nvSpPr>
          <p:cNvPr id="88072" name="Rectangle 18"/>
          <p:cNvSpPr>
            <a:spLocks noChangeArrowheads="1"/>
          </p:cNvSpPr>
          <p:nvPr/>
        </p:nvSpPr>
        <p:spPr bwMode="auto">
          <a:xfrm>
            <a:off x="4800600" y="43434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a:solidFill>
                <a:srgbClr val="FFFF66"/>
              </a:solidFill>
            </a:endParaRPr>
          </a:p>
          <a:p>
            <a:r>
              <a:rPr lang="en-US" altLang="en-US">
                <a:solidFill>
                  <a:srgbClr val="000000"/>
                </a:solidFill>
              </a:rPr>
              <a:t>Send questions to:</a:t>
            </a:r>
          </a:p>
          <a:p>
            <a:r>
              <a:rPr lang="en-US" altLang="en-US">
                <a:solidFill>
                  <a:srgbClr val="000000"/>
                </a:solidFill>
              </a:rPr>
              <a:t>freesurfer@nmr.mgh.harvard.edu</a:t>
            </a:r>
          </a:p>
        </p:txBody>
      </p:sp>
    </p:spTree>
  </p:cSld>
  <p:clrMapOvr>
    <a:masterClrMapping/>
  </p:clrMapOvr>
  <p:transition xmlns:p14="http://schemas.microsoft.com/office/powerpoint/2010/mai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A7B7D7-CBB7-45D8-B282-AE8AD266C86B}" type="slidenum">
              <a:rPr lang="en-US" altLang="en-US" sz="1400">
                <a:solidFill>
                  <a:srgbClr val="FFFF66"/>
                </a:solidFill>
              </a:rPr>
              <a:pPr algn="r" eaLnBrk="1" hangingPunct="1">
                <a:buClrTx/>
                <a:buFontTx/>
                <a:buNone/>
              </a:pPr>
              <a:t>43</a:t>
            </a:fld>
            <a:endParaRPr lang="en-US" altLang="en-US" sz="1400">
              <a:solidFill>
                <a:srgbClr val="FFFF66"/>
              </a:solidFill>
            </a:endParaRPr>
          </a:p>
        </p:txBody>
      </p:sp>
      <p:sp>
        <p:nvSpPr>
          <p:cNvPr id="90114" name="Text Box 2"/>
          <p:cNvSpPr txBox="1">
            <a:spLocks noChangeArrowheads="1"/>
          </p:cNvSpPr>
          <p:nvPr/>
        </p:nvSpPr>
        <p:spPr bwMode="auto">
          <a:xfrm>
            <a:off x="952500" y="-104775"/>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Overview</a:t>
            </a:r>
          </a:p>
        </p:txBody>
      </p:sp>
      <p:sp>
        <p:nvSpPr>
          <p:cNvPr id="90115" name="Rectangle 3"/>
          <p:cNvSpPr>
            <a:spLocks noChangeArrowheads="1"/>
          </p:cNvSpPr>
          <p:nvPr/>
        </p:nvSpPr>
        <p:spPr bwMode="auto">
          <a:xfrm>
            <a:off x="1373188" y="1371600"/>
            <a:ext cx="6399212" cy="588963"/>
          </a:xfrm>
          <a:prstGeom prst="rect">
            <a:avLst/>
          </a:prstGeom>
          <a:noFill/>
          <a:ln w="93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recon-all –i file.dcm –subject bert –all</a:t>
            </a:r>
          </a:p>
        </p:txBody>
      </p:sp>
      <p:grpSp>
        <p:nvGrpSpPr>
          <p:cNvPr id="90116" name="Group 21"/>
          <p:cNvGrpSpPr>
            <a:grpSpLocks noChangeAspect="1"/>
          </p:cNvGrpSpPr>
          <p:nvPr/>
        </p:nvGrpSpPr>
        <p:grpSpPr bwMode="auto">
          <a:xfrm>
            <a:off x="876300" y="2362200"/>
            <a:ext cx="7391400" cy="4038600"/>
            <a:chOff x="195747" y="3200400"/>
            <a:chExt cx="4387926" cy="2397008"/>
          </a:xfrm>
        </p:grpSpPr>
        <p:pic>
          <p:nvPicPr>
            <p:cNvPr id="90117"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0118"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0119"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0120"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0123"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2" name="Line 21"/>
            <p:cNvSpPr>
              <a:spLocks noChangeShapeType="1"/>
            </p:cNvSpPr>
            <p:nvPr/>
          </p:nvSpPr>
          <p:spPr bwMode="auto">
            <a:xfrm flipH="1" flipV="1">
              <a:off x="3542288" y="4900918"/>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3" name="Line 21"/>
            <p:cNvSpPr>
              <a:spLocks noChangeShapeType="1"/>
            </p:cNvSpPr>
            <p:nvPr/>
          </p:nvSpPr>
          <p:spPr bwMode="auto">
            <a:xfrm>
              <a:off x="1254221" y="3613827"/>
              <a:ext cx="180065" cy="90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4" name="Line 21"/>
            <p:cNvSpPr>
              <a:spLocks noChangeShapeType="1"/>
            </p:cNvSpPr>
            <p:nvPr/>
          </p:nvSpPr>
          <p:spPr bwMode="auto">
            <a:xfrm>
              <a:off x="2326309" y="3609294"/>
              <a:ext cx="180065"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5" name="Line 21"/>
            <p:cNvSpPr>
              <a:spLocks noChangeShapeType="1"/>
            </p:cNvSpPr>
            <p:nvPr/>
          </p:nvSpPr>
          <p:spPr bwMode="auto">
            <a:xfrm>
              <a:off x="3513738" y="3598414"/>
              <a:ext cx="180064"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6" name="Line 21"/>
            <p:cNvSpPr>
              <a:spLocks noChangeShapeType="1"/>
            </p:cNvSpPr>
            <p:nvPr/>
          </p:nvSpPr>
          <p:spPr bwMode="auto">
            <a:xfrm flipH="1" flipV="1">
              <a:off x="2461902" y="4911773"/>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7" name="Line 21"/>
            <p:cNvSpPr>
              <a:spLocks noChangeShapeType="1"/>
            </p:cNvSpPr>
            <p:nvPr/>
          </p:nvSpPr>
          <p:spPr bwMode="auto">
            <a:xfrm flipH="1" flipV="1">
              <a:off x="1111005" y="4899109"/>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8" name="Line 21"/>
            <p:cNvSpPr>
              <a:spLocks noChangeShapeType="1"/>
            </p:cNvSpPr>
            <p:nvPr/>
          </p:nvSpPr>
          <p:spPr bwMode="auto">
            <a:xfrm flipH="1">
              <a:off x="4181069" y="4077883"/>
              <a:ext cx="0" cy="47870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90145" name="Picture 36"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6" name="Picture 37"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9EBB790-42AF-4979-A2C2-7A1D56D769DC}" type="slidenum">
              <a:rPr lang="en-US" altLang="en-US" sz="1400">
                <a:solidFill>
                  <a:srgbClr val="FFFF66"/>
                </a:solidFill>
              </a:rPr>
              <a:pPr algn="r" eaLnBrk="1" hangingPunct="1">
                <a:buClrTx/>
                <a:buFontTx/>
                <a:buNone/>
              </a:pPr>
              <a:t>44</a:t>
            </a:fld>
            <a:endParaRPr lang="en-US" altLang="en-US" sz="1400">
              <a:solidFill>
                <a:srgbClr val="FFFF66"/>
              </a:solidFill>
            </a:endParaRPr>
          </a:p>
        </p:txBody>
      </p:sp>
      <p:sp>
        <p:nvSpPr>
          <p:cNvPr id="92162"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Tutorial Tips</a:t>
            </a:r>
          </a:p>
        </p:txBody>
      </p:sp>
      <p:sp>
        <p:nvSpPr>
          <p:cNvPr id="2" name="Text Box 3"/>
          <p:cNvSpPr txBox="1">
            <a:spLocks noChangeArrowheads="1"/>
          </p:cNvSpPr>
          <p:nvPr/>
        </p:nvSpPr>
        <p:spPr bwMode="auto">
          <a:xfrm>
            <a:off x="381000" y="990600"/>
            <a:ext cx="8229600" cy="2133600"/>
          </a:xfrm>
          <a:prstGeom prst="rect">
            <a:avLst/>
          </a:prstGeom>
          <a:noFill/>
          <a:ln w="9525">
            <a:noFill/>
            <a:round/>
            <a:headEnd/>
            <a:tailEnd/>
          </a:ln>
          <a:effectLst/>
        </p:spPr>
        <p:txBody>
          <a:bodyPr lIns="90000" tIns="46800" rIns="90000" bIns="46800">
            <a:spAutoFit/>
          </a:bodyPr>
          <a:lstStyle/>
          <a:p>
            <a:pPr marL="342900" indent="-342900">
              <a:spcBef>
                <a:spcPts val="150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rgbClr val="FFFF66"/>
                </a:solidFill>
                <a:latin typeface="Times New Roman" pitchFamily="-110" charset="0"/>
                <a:ea typeface="+mn-ea"/>
              </a:rPr>
              <a:t> </a:t>
            </a:r>
            <a:r>
              <a:rPr lang="en-US" dirty="0">
                <a:solidFill>
                  <a:srgbClr val="000000"/>
                </a:solidFill>
                <a:latin typeface="Times New Roman" pitchFamily="-110" charset="0"/>
                <a:ea typeface="+mn-ea"/>
              </a:rPr>
              <a:t>Best not to run multiple instances of </a:t>
            </a:r>
            <a:r>
              <a:rPr lang="en-US" dirty="0" err="1">
                <a:solidFill>
                  <a:srgbClr val="000000"/>
                </a:solidFill>
                <a:latin typeface="Times New Roman" pitchFamily="-110" charset="0"/>
                <a:ea typeface="+mn-ea"/>
              </a:rPr>
              <a:t>Freeview</a:t>
            </a:r>
            <a:r>
              <a:rPr lang="en-US" dirty="0">
                <a:solidFill>
                  <a:srgbClr val="000000"/>
                </a:solidFill>
                <a:latin typeface="Times New Roman" pitchFamily="-110" charset="0"/>
                <a:ea typeface="+mn-ea"/>
              </a:rPr>
              <a:t> at the same time unless you have &gt; 8GB RAM.</a:t>
            </a:r>
          </a:p>
          <a:p>
            <a:pPr marL="342900" indent="-342900">
              <a:spcBef>
                <a:spcPts val="1500"/>
              </a:spcBef>
              <a:buClrTx/>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rgbClr val="000000"/>
                </a:solidFill>
                <a:latin typeface="Times New Roman" pitchFamily="-110" charset="0"/>
                <a:ea typeface="+mn-ea"/>
              </a:rPr>
              <a:t>If you are running a command in the foreground, you should not type additional commands in that terminal (command prompt will be missing)</a:t>
            </a:r>
          </a:p>
        </p:txBody>
      </p:sp>
      <p:pic>
        <p:nvPicPr>
          <p:cNvPr id="92164" name="Picture 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895600" y="4191000"/>
            <a:ext cx="2000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165" name="Rectangle 6"/>
          <p:cNvSpPr>
            <a:spLocks noChangeArrowheads="1"/>
          </p:cNvSpPr>
          <p:nvPr/>
        </p:nvSpPr>
        <p:spPr bwMode="auto">
          <a:xfrm>
            <a:off x="1600200" y="5257800"/>
            <a:ext cx="10937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Right</a:t>
            </a:r>
          </a:p>
        </p:txBody>
      </p:sp>
      <p:sp>
        <p:nvSpPr>
          <p:cNvPr id="92166" name="Rectangle 7"/>
          <p:cNvSpPr>
            <a:spLocks noChangeArrowheads="1"/>
          </p:cNvSpPr>
          <p:nvPr/>
        </p:nvSpPr>
        <p:spPr bwMode="auto">
          <a:xfrm>
            <a:off x="5029200" y="5334000"/>
            <a:ext cx="8651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Left</a:t>
            </a:r>
          </a:p>
        </p:txBody>
      </p:sp>
      <p:sp>
        <p:nvSpPr>
          <p:cNvPr id="92167" name="Rectangle 8"/>
          <p:cNvSpPr>
            <a:spLocks noChangeArrowheads="1"/>
          </p:cNvSpPr>
          <p:nvPr/>
        </p:nvSpPr>
        <p:spPr bwMode="auto">
          <a:xfrm>
            <a:off x="914400" y="373380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000000"/>
                </a:solidFill>
              </a:rPr>
              <a:t>Volume Viewer (Freeview) Radiological Orientation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rgbClr val="FFFF66"/>
                </a:solidFill>
              </a:rPr>
              <a:pPr algn="r" eaLnBrk="1" hangingPunct="1">
                <a:buClrTx/>
                <a:buFontTx/>
                <a:buNone/>
              </a:pPr>
              <a:t>45</a:t>
            </a:fld>
            <a:endParaRPr lang="en-US" altLang="en-US" sz="1400">
              <a:solidFill>
                <a:srgbClr val="FFFF66"/>
              </a:solidFill>
            </a:endParaRPr>
          </a:p>
        </p:txBody>
      </p:sp>
      <p:sp>
        <p:nvSpPr>
          <p:cNvPr id="3" name="Rectangle 2"/>
          <p:cNvSpPr/>
          <p:nvPr/>
        </p:nvSpPr>
        <p:spPr>
          <a:xfrm>
            <a:off x="304800" y="1371600"/>
            <a:ext cx="8534400" cy="4832093"/>
          </a:xfrm>
          <a:prstGeom prst="rect">
            <a:avLst/>
          </a:prstGeom>
        </p:spPr>
        <p:txBody>
          <a:bodyPr wrap="square">
            <a:spAutoFit/>
          </a:bodyPr>
          <a:lstStyle/>
          <a:p>
            <a:pPr marL="457200" indent="-457200">
              <a:buFont typeface="+mj-lt"/>
              <a:buAutoNum type="arabicPeriod"/>
            </a:pPr>
            <a:r>
              <a:rPr lang="en-US" sz="2800" dirty="0">
                <a:solidFill>
                  <a:schemeClr val="tx1"/>
                </a:solidFill>
              </a:rPr>
              <a:t>What is the "subject"?                                                          </a:t>
            </a:r>
          </a:p>
          <a:p>
            <a:pPr marL="457200" indent="-457200">
              <a:buFont typeface="+mj-lt"/>
              <a:buAutoNum type="arabicPeriod"/>
            </a:pPr>
            <a:r>
              <a:rPr lang="en-US" sz="2800" dirty="0">
                <a:solidFill>
                  <a:schemeClr val="tx1"/>
                </a:solidFill>
              </a:rPr>
              <a:t>What is the SUBJECTS_DIR?                                                       </a:t>
            </a:r>
          </a:p>
          <a:p>
            <a:pPr marL="457200" indent="-457200">
              <a:buFont typeface="+mj-lt"/>
              <a:buAutoNum type="arabicPeriod"/>
            </a:pPr>
            <a:r>
              <a:rPr lang="en-US" sz="2800" dirty="0">
                <a:solidFill>
                  <a:schemeClr val="tx1"/>
                </a:solidFill>
              </a:rPr>
              <a:t>What does it mean to conform the volume?                                        </a:t>
            </a:r>
          </a:p>
          <a:p>
            <a:pPr marL="457200" indent="-457200">
              <a:buFont typeface="+mj-lt"/>
              <a:buAutoNum type="arabicPeriod"/>
            </a:pPr>
            <a:r>
              <a:rPr lang="en-US" sz="2800" dirty="0">
                <a:solidFill>
                  <a:schemeClr val="tx1"/>
                </a:solidFill>
              </a:rPr>
              <a:t>Are the FS results in </a:t>
            </a:r>
            <a:r>
              <a:rPr lang="en-US" sz="2800" dirty="0" err="1">
                <a:solidFill>
                  <a:schemeClr val="tx1"/>
                </a:solidFill>
              </a:rPr>
              <a:t>Talairach</a:t>
            </a:r>
            <a:r>
              <a:rPr lang="en-US" sz="2800" dirty="0">
                <a:solidFill>
                  <a:schemeClr val="tx1"/>
                </a:solidFill>
              </a:rPr>
              <a:t>/mni305 or native space?                         </a:t>
            </a:r>
          </a:p>
          <a:p>
            <a:pPr marL="457200" indent="-457200">
              <a:buFont typeface="+mj-lt"/>
              <a:buAutoNum type="arabicPeriod"/>
            </a:pPr>
            <a:r>
              <a:rPr lang="en-US" sz="2800" dirty="0">
                <a:solidFill>
                  <a:schemeClr val="tx1"/>
                </a:solidFill>
              </a:rPr>
              <a:t>What is the </a:t>
            </a:r>
            <a:r>
              <a:rPr lang="en-US" sz="2800" dirty="0" err="1">
                <a:solidFill>
                  <a:schemeClr val="tx1"/>
                </a:solidFill>
              </a:rPr>
              <a:t>wm.mgz</a:t>
            </a:r>
            <a:r>
              <a:rPr lang="en-US" sz="2800" dirty="0">
                <a:solidFill>
                  <a:schemeClr val="tx1"/>
                </a:solidFill>
              </a:rPr>
              <a:t> file?                                                        </a:t>
            </a:r>
          </a:p>
          <a:p>
            <a:pPr marL="457200" indent="-457200">
              <a:buFont typeface="+mj-lt"/>
              <a:buAutoNum type="arabicPeriod"/>
            </a:pPr>
            <a:r>
              <a:rPr lang="en-US" sz="2800" dirty="0">
                <a:solidFill>
                  <a:schemeClr val="tx1"/>
                </a:solidFill>
              </a:rPr>
              <a:t>What is the medial wall?                                                        </a:t>
            </a:r>
          </a:p>
          <a:p>
            <a:pPr marL="457200" indent="-457200">
              <a:buFont typeface="+mj-lt"/>
              <a:buAutoNum type="arabicPeriod"/>
            </a:pPr>
            <a:r>
              <a:rPr lang="en-US" sz="2800" dirty="0">
                <a:solidFill>
                  <a:schemeClr val="tx1"/>
                </a:solidFill>
              </a:rPr>
              <a:t>Will the surface be accurate in the medial wall?                                </a:t>
            </a:r>
          </a:p>
          <a:p>
            <a:pPr marL="457200" indent="-457200">
              <a:buFont typeface="+mj-lt"/>
              <a:buAutoNum type="arabicPeriod"/>
            </a:pPr>
            <a:r>
              <a:rPr lang="en-US" sz="2800" dirty="0">
                <a:solidFill>
                  <a:schemeClr val="tx1"/>
                </a:solidFill>
              </a:rPr>
              <a:t>What is the difference between a surface and a surface overlay?                 </a:t>
            </a:r>
          </a:p>
          <a:p>
            <a:pPr marL="457200" indent="-457200">
              <a:buFont typeface="+mj-lt"/>
              <a:buAutoNum type="arabicPeriod"/>
            </a:pPr>
            <a:r>
              <a:rPr lang="en-US" sz="2800" dirty="0">
                <a:solidFill>
                  <a:schemeClr val="tx1"/>
                </a:solidFill>
              </a:rPr>
              <a:t>What does "?h" mean?                                                            </a:t>
            </a:r>
          </a:p>
          <a:p>
            <a:pPr marL="457200" indent="-457200">
              <a:buFont typeface="+mj-lt"/>
              <a:buAutoNum type="arabicPeriod"/>
            </a:pPr>
            <a:r>
              <a:rPr lang="en-US" sz="2800" dirty="0">
                <a:solidFill>
                  <a:schemeClr val="tx1"/>
                </a:solidFill>
              </a:rPr>
              <a:t>How do you get help?                                                            </a:t>
            </a:r>
          </a:p>
        </p:txBody>
      </p:sp>
      <p:sp>
        <p:nvSpPr>
          <p:cNvPr id="6"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smtClean="0">
                <a:solidFill>
                  <a:srgbClr val="000000"/>
                </a:solidFill>
              </a:rPr>
              <a:t>Pop Quiz!</a:t>
            </a:r>
            <a:endParaRPr lang="en-US" altLang="en-US" sz="4400" dirty="0">
              <a:solidFill>
                <a:srgbClr val="000000"/>
              </a:solidFill>
            </a:endParaRPr>
          </a:p>
        </p:txBody>
      </p:sp>
    </p:spTree>
    <p:extLst>
      <p:ext uri="{BB962C8B-B14F-4D97-AF65-F5344CB8AC3E}">
        <p14:creationId xmlns:p14="http://schemas.microsoft.com/office/powerpoint/2010/main" val="19145628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rgbClr val="FFFF66"/>
                </a:solidFill>
              </a:rPr>
              <a:pPr algn="r" eaLnBrk="1" hangingPunct="1">
                <a:buClrTx/>
                <a:buFontTx/>
                <a:buNone/>
              </a:pPr>
              <a:t>46</a:t>
            </a:fld>
            <a:endParaRPr lang="en-US" altLang="en-US" sz="1400">
              <a:solidFill>
                <a:srgbClr val="FFFF66"/>
              </a:solidFill>
            </a:endParaRPr>
          </a:p>
        </p:txBody>
      </p:sp>
      <p:sp>
        <p:nvSpPr>
          <p:cNvPr id="94210" name="Text Box 5"/>
          <p:cNvSpPr txBox="1">
            <a:spLocks noChangeArrowheads="1"/>
          </p:cNvSpPr>
          <p:nvPr/>
        </p:nvSpPr>
        <p:spPr bwMode="auto">
          <a:xfrm>
            <a:off x="685800" y="2667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End of Presentation</a:t>
            </a:r>
          </a:p>
        </p:txBody>
      </p:sp>
      <p:sp>
        <p:nvSpPr>
          <p:cNvPr id="2" name="Rectangle 1"/>
          <p:cNvSpPr/>
          <p:nvPr/>
        </p:nvSpPr>
        <p:spPr>
          <a:xfrm>
            <a:off x="2286000" y="2459504"/>
            <a:ext cx="4572000" cy="1938992"/>
          </a:xfrm>
          <a:prstGeom prst="rect">
            <a:avLst/>
          </a:prstGeom>
        </p:spPr>
        <p:txBody>
          <a:bodyPr>
            <a:spAutoFit/>
          </a:bodyPr>
          <a:lstStyle/>
          <a:p>
            <a:r>
              <a:rPr lang="en-US" dirty="0"/>
              <a:t>http://</a:t>
            </a:r>
            <a:r>
              <a:rPr lang="en-US" dirty="0" err="1"/>
              <a:t>www.bostonglobe.com</a:t>
            </a:r>
            <a:r>
              <a:rPr lang="en-US" dirty="0"/>
              <a:t>/ideas/2017/09/15/uncommon-knowledge-from-rent-rivalry/UzTx3m7HSyweIlav2EB6QL/</a:t>
            </a:r>
            <a:r>
              <a:rPr lang="en-US" dirty="0" err="1"/>
              <a:t>story.html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3935413"/>
            <a:ext cx="200025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62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825" y="4005263"/>
            <a:ext cx="1952625"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6259" name="Text Box 3"/>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2ABBC1D-49D6-4E06-BEDA-B48F45D7C880}" type="slidenum">
              <a:rPr lang="en-US" altLang="en-US" sz="1400">
                <a:solidFill>
                  <a:srgbClr val="FFFF66"/>
                </a:solidFill>
              </a:rPr>
              <a:pPr algn="r" eaLnBrk="1" hangingPunct="1">
                <a:buClrTx/>
                <a:buFontTx/>
                <a:buNone/>
              </a:pPr>
              <a:t>47</a:t>
            </a:fld>
            <a:endParaRPr lang="en-US" altLang="en-US" sz="1400">
              <a:solidFill>
                <a:srgbClr val="FFFF66"/>
              </a:solidFill>
            </a:endParaRPr>
          </a:p>
        </p:txBody>
      </p:sp>
      <p:sp>
        <p:nvSpPr>
          <p:cNvPr id="96260" name="Text Box 4"/>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Normalization</a:t>
            </a:r>
          </a:p>
        </p:txBody>
      </p:sp>
      <p:sp>
        <p:nvSpPr>
          <p:cNvPr id="96261" name="Text Box 5"/>
          <p:cNvSpPr txBox="1">
            <a:spLocks noChangeArrowheads="1"/>
          </p:cNvSpPr>
          <p:nvPr/>
        </p:nvSpPr>
        <p:spPr bwMode="auto">
          <a:xfrm>
            <a:off x="152400" y="1082675"/>
            <a:ext cx="7848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B1 bias field</a:t>
            </a:r>
          </a:p>
          <a:p>
            <a:pPr eaLnBrk="1" hangingPunct="1">
              <a:spcBef>
                <a:spcPts val="800"/>
              </a:spcBef>
              <a:buClrTx/>
              <a:buFont typeface="Times New Roman" panose="02020603050405020304" pitchFamily="18" charset="0"/>
              <a:buChar char="•"/>
            </a:pPr>
            <a:r>
              <a:rPr lang="en-US" altLang="en-US" sz="3200">
                <a:solidFill>
                  <a:srgbClr val="000000"/>
                </a:solidFill>
              </a:rPr>
              <a:t>NU (MNI) nu.mgz</a:t>
            </a:r>
          </a:p>
          <a:p>
            <a:pPr eaLnBrk="1" hangingPunct="1">
              <a:spcBef>
                <a:spcPts val="800"/>
              </a:spcBef>
              <a:buClrTx/>
              <a:buFont typeface="Times New Roman" panose="02020603050405020304" pitchFamily="18" charset="0"/>
              <a:buChar char="•"/>
            </a:pPr>
            <a:r>
              <a:rPr lang="en-US" altLang="en-US" sz="3200">
                <a:solidFill>
                  <a:srgbClr val="000000"/>
                </a:solidFill>
              </a:rPr>
              <a:t>Presegmentation (T1.mgz)</a:t>
            </a:r>
          </a:p>
          <a:p>
            <a:pPr lvl="1" eaLnBrk="1" hangingPunct="1">
              <a:spcBef>
                <a:spcPts val="700"/>
              </a:spcBef>
              <a:buClrTx/>
              <a:buFont typeface="Times New Roman" panose="02020603050405020304" pitchFamily="18" charset="0"/>
              <a:buChar char="•"/>
            </a:pPr>
            <a:r>
              <a:rPr lang="en-US" altLang="en-US" sz="2800">
                <a:solidFill>
                  <a:srgbClr val="000000"/>
                </a:solidFill>
              </a:rPr>
              <a:t>Most WM = 110 intensity</a:t>
            </a:r>
          </a:p>
          <a:p>
            <a:pPr lvl="1" eaLnBrk="1" hangingPunct="1">
              <a:spcBef>
                <a:spcPts val="700"/>
              </a:spcBef>
              <a:buClrTx/>
              <a:buFont typeface="Times New Roman" panose="02020603050405020304" pitchFamily="18" charset="0"/>
              <a:buChar char="•"/>
            </a:pPr>
            <a:r>
              <a:rPr lang="en-US" altLang="en-US" sz="2800">
                <a:solidFill>
                  <a:srgbClr val="000000"/>
                </a:solidFill>
              </a:rPr>
              <a:t>Pre- and Post-Skull Strip</a:t>
            </a:r>
          </a:p>
        </p:txBody>
      </p:sp>
      <p:grpSp>
        <p:nvGrpSpPr>
          <p:cNvPr id="96262" name="Group 6"/>
          <p:cNvGrpSpPr>
            <a:grpSpLocks/>
          </p:cNvGrpSpPr>
          <p:nvPr/>
        </p:nvGrpSpPr>
        <p:grpSpPr bwMode="auto">
          <a:xfrm>
            <a:off x="5959475" y="1423988"/>
            <a:ext cx="2243138" cy="2141537"/>
            <a:chOff x="3754" y="897"/>
            <a:chExt cx="1413" cy="1349"/>
          </a:xfrm>
        </p:grpSpPr>
        <p:sp>
          <p:nvSpPr>
            <p:cNvPr id="96272" name="Text Box 7"/>
            <p:cNvSpPr txBox="1">
              <a:spLocks noChangeArrowheads="1"/>
            </p:cNvSpPr>
            <p:nvPr/>
          </p:nvSpPr>
          <p:spPr bwMode="auto">
            <a:xfrm>
              <a:off x="4476" y="1954"/>
              <a:ext cx="69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73" name="Text Box 8"/>
            <p:cNvSpPr txBox="1">
              <a:spLocks noChangeArrowheads="1"/>
            </p:cNvSpPr>
            <p:nvPr/>
          </p:nvSpPr>
          <p:spPr bwMode="auto">
            <a:xfrm>
              <a:off x="4264" y="1425"/>
              <a:ext cx="384"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108563" name="Line 9"/>
            <p:cNvSpPr>
              <a:spLocks noChangeShapeType="1"/>
            </p:cNvSpPr>
            <p:nvPr/>
          </p:nvSpPr>
          <p:spPr bwMode="auto">
            <a:xfrm flipV="1">
              <a:off x="4166" y="1659"/>
              <a:ext cx="286"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8564" name="Line 10"/>
            <p:cNvSpPr>
              <a:spLocks noChangeShapeType="1"/>
            </p:cNvSpPr>
            <p:nvPr/>
          </p:nvSpPr>
          <p:spPr bwMode="auto">
            <a:xfrm flipV="1">
              <a:off x="4444" y="1179"/>
              <a:ext cx="262"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0" name="Text Box 11"/>
            <p:cNvSpPr txBox="1">
              <a:spLocks noChangeArrowheads="1"/>
            </p:cNvSpPr>
            <p:nvPr/>
          </p:nvSpPr>
          <p:spPr bwMode="auto">
            <a:xfrm>
              <a:off x="4492" y="897"/>
              <a:ext cx="42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108566" name="Line 12"/>
            <p:cNvSpPr>
              <a:spLocks noChangeShapeType="1"/>
            </p:cNvSpPr>
            <p:nvPr/>
          </p:nvSpPr>
          <p:spPr bwMode="auto">
            <a:xfrm flipH="1" flipV="1">
              <a:off x="4448" y="1656"/>
              <a:ext cx="298" cy="39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4" name="Text Box 13"/>
            <p:cNvSpPr txBox="1">
              <a:spLocks noChangeArrowheads="1"/>
            </p:cNvSpPr>
            <p:nvPr/>
          </p:nvSpPr>
          <p:spPr bwMode="auto">
            <a:xfrm>
              <a:off x="3754" y="1954"/>
              <a:ext cx="712"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grpSp>
      <p:sp>
        <p:nvSpPr>
          <p:cNvPr id="96263" name="Text Box 14"/>
          <p:cNvSpPr txBox="1">
            <a:spLocks noChangeArrowheads="1"/>
          </p:cNvSpPr>
          <p:nvPr/>
        </p:nvSpPr>
        <p:spPr bwMode="auto">
          <a:xfrm>
            <a:off x="6019800" y="6410325"/>
            <a:ext cx="1130300" cy="465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chemeClr val="tx1"/>
                </a:solidFill>
              </a:rPr>
              <a:t>T1.mgz</a:t>
            </a:r>
          </a:p>
        </p:txBody>
      </p:sp>
      <p:sp>
        <p:nvSpPr>
          <p:cNvPr id="96264" name="Text Box 15"/>
          <p:cNvSpPr txBox="1">
            <a:spLocks noChangeArrowheads="1"/>
          </p:cNvSpPr>
          <p:nvPr/>
        </p:nvSpPr>
        <p:spPr bwMode="auto">
          <a:xfrm>
            <a:off x="1676400" y="6397625"/>
            <a:ext cx="1085850" cy="460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65" name="Text Box 17"/>
          <p:cNvSpPr txBox="1">
            <a:spLocks noChangeArrowheads="1"/>
          </p:cNvSpPr>
          <p:nvPr/>
        </p:nvSpPr>
        <p:spPr bwMode="auto">
          <a:xfrm>
            <a:off x="3900488" y="4148138"/>
            <a:ext cx="1160462"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chemeClr val="accent1"/>
                </a:solidFill>
              </a:rPr>
              <a:t>110.9 </a:t>
            </a:r>
            <a:r>
              <a:rPr lang="en-US" altLang="en-US" sz="1800">
                <a:solidFill>
                  <a:schemeClr val="accent1"/>
                </a:solidFill>
                <a:cs typeface="Times New Roman" panose="02020603050405020304" pitchFamily="18" charset="0"/>
              </a:rPr>
              <a:t>±1.8</a:t>
            </a:r>
          </a:p>
        </p:txBody>
      </p:sp>
      <p:sp>
        <p:nvSpPr>
          <p:cNvPr id="96266" name="Text Box 18"/>
          <p:cNvSpPr txBox="1">
            <a:spLocks noChangeArrowheads="1"/>
          </p:cNvSpPr>
          <p:nvPr/>
        </p:nvSpPr>
        <p:spPr bwMode="auto">
          <a:xfrm>
            <a:off x="3914775" y="4605338"/>
            <a:ext cx="1163638"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108.9 </a:t>
            </a:r>
            <a:r>
              <a:rPr lang="en-US" altLang="en-US" sz="1800">
                <a:solidFill>
                  <a:srgbClr val="4E67C8"/>
                </a:solidFill>
                <a:cs typeface="Times New Roman" panose="02020603050405020304" pitchFamily="18" charset="0"/>
              </a:rPr>
              <a:t>±1.5</a:t>
            </a:r>
          </a:p>
        </p:txBody>
      </p:sp>
      <p:sp>
        <p:nvSpPr>
          <p:cNvPr id="96267" name="Line 19"/>
          <p:cNvSpPr>
            <a:spLocks noChangeShapeType="1"/>
          </p:cNvSpPr>
          <p:nvPr/>
        </p:nvSpPr>
        <p:spPr bwMode="auto">
          <a:xfrm flipV="1">
            <a:off x="1957388" y="4335463"/>
            <a:ext cx="2000250" cy="314325"/>
          </a:xfrm>
          <a:prstGeom prst="line">
            <a:avLst/>
          </a:prstGeom>
          <a:noFill/>
          <a:ln w="28440">
            <a:solidFill>
              <a:schemeClr val="accent1"/>
            </a:solidFill>
            <a:miter lim="800000"/>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6268" name="Line 20"/>
          <p:cNvSpPr>
            <a:spLocks noChangeShapeType="1"/>
          </p:cNvSpPr>
          <p:nvPr/>
        </p:nvSpPr>
        <p:spPr bwMode="auto">
          <a:xfrm>
            <a:off x="2514600" y="4645025"/>
            <a:ext cx="1443038" cy="157163"/>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6269" name="Text Box 21"/>
          <p:cNvSpPr txBox="1">
            <a:spLocks noChangeArrowheads="1"/>
          </p:cNvSpPr>
          <p:nvPr/>
        </p:nvSpPr>
        <p:spPr bwMode="auto">
          <a:xfrm>
            <a:off x="3944938" y="5256213"/>
            <a:ext cx="1157287"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110.0 </a:t>
            </a:r>
            <a:r>
              <a:rPr lang="en-US" altLang="en-US" sz="1800">
                <a:solidFill>
                  <a:srgbClr val="4E67C8"/>
                </a:solidFill>
                <a:cs typeface="Times New Roman" panose="02020603050405020304" pitchFamily="18" charset="0"/>
              </a:rPr>
              <a:t>±0.0</a:t>
            </a:r>
          </a:p>
        </p:txBody>
      </p:sp>
      <p:sp>
        <p:nvSpPr>
          <p:cNvPr id="96270" name="Line 22"/>
          <p:cNvSpPr>
            <a:spLocks noChangeShapeType="1"/>
          </p:cNvSpPr>
          <p:nvPr/>
        </p:nvSpPr>
        <p:spPr bwMode="auto">
          <a:xfrm flipH="1">
            <a:off x="5021263" y="4708525"/>
            <a:ext cx="1890712" cy="777875"/>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6271" name="Line 23"/>
          <p:cNvSpPr>
            <a:spLocks noChangeShapeType="1"/>
          </p:cNvSpPr>
          <p:nvPr/>
        </p:nvSpPr>
        <p:spPr bwMode="auto">
          <a:xfrm flipH="1">
            <a:off x="5021263" y="4708525"/>
            <a:ext cx="1350962" cy="777875"/>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F073A7-8E32-442B-B1D5-D6A6C7267D8D}" type="slidenum">
              <a:rPr lang="en-US" altLang="en-US" sz="1400">
                <a:solidFill>
                  <a:srgbClr val="FFFF66"/>
                </a:solidFill>
              </a:rPr>
              <a:pPr algn="r" eaLnBrk="1" hangingPunct="1">
                <a:buClrTx/>
                <a:buFontTx/>
                <a:buNone/>
              </a:pPr>
              <a:t>48</a:t>
            </a:fld>
            <a:endParaRPr lang="en-US" altLang="en-US" sz="1400">
              <a:solidFill>
                <a:srgbClr val="FFFF66"/>
              </a:solidFill>
            </a:endParaRPr>
          </a:p>
        </p:txBody>
      </p:sp>
      <p:sp>
        <p:nvSpPr>
          <p:cNvPr id="98306" name="Text Box 2"/>
          <p:cNvSpPr txBox="1">
            <a:spLocks noChangeArrowheads="1"/>
          </p:cNvSpPr>
          <p:nvPr/>
        </p:nvSpPr>
        <p:spPr bwMode="auto">
          <a:xfrm>
            <a:off x="914400" y="4572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Results</a:t>
            </a:r>
          </a:p>
        </p:txBody>
      </p:sp>
      <p:sp>
        <p:nvSpPr>
          <p:cNvPr id="98307" name="Text Box 3"/>
          <p:cNvSpPr txBox="1">
            <a:spLocks noChangeArrowheads="1"/>
          </p:cNvSpPr>
          <p:nvPr/>
        </p:nvSpPr>
        <p:spPr bwMode="auto">
          <a:xfrm>
            <a:off x="1066800" y="1600200"/>
            <a:ext cx="7315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
                <a:schemeClr val="tx1"/>
              </a:buClr>
              <a:buFont typeface="Times New Roman" panose="02020603050405020304" pitchFamily="18" charset="0"/>
              <a:buChar char="•"/>
            </a:pPr>
            <a:r>
              <a:rPr lang="en-US" altLang="en-US" sz="3200">
                <a:solidFill>
                  <a:srgbClr val="000000"/>
                </a:solidFill>
              </a:rPr>
              <a:t>Volumes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 Overlays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ROI Summaries</a:t>
            </a:r>
          </a:p>
        </p:txBody>
      </p:sp>
      <p:sp>
        <p:nvSpPr>
          <p:cNvPr id="98308" name="Rectangle 4"/>
          <p:cNvSpPr>
            <a:spLocks noChangeArrowheads="1"/>
          </p:cNvSpPr>
          <p:nvPr/>
        </p:nvSpPr>
        <p:spPr bwMode="auto">
          <a:xfrm>
            <a:off x="342900" y="228600"/>
            <a:ext cx="8458200" cy="6019800"/>
          </a:xfrm>
          <a:prstGeom prst="rect">
            <a:avLst/>
          </a:prstGeom>
          <a:noFill/>
          <a:ln w="7632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91BB5CD-F878-4027-8A97-2C9C6940DD02}" type="slidenum">
              <a:rPr lang="en-US" altLang="en-US" sz="1400">
                <a:solidFill>
                  <a:srgbClr val="FFFF66"/>
                </a:solidFill>
              </a:rPr>
              <a:pPr algn="r" eaLnBrk="1" hangingPunct="1">
                <a:buClrTx/>
                <a:buFontTx/>
                <a:buNone/>
              </a:pPr>
              <a:t>49</a:t>
            </a:fld>
            <a:endParaRPr lang="en-US" altLang="en-US" sz="1400">
              <a:solidFill>
                <a:srgbClr val="FFFF66"/>
              </a:solidFill>
            </a:endParaRPr>
          </a:p>
        </p:txBody>
      </p:sp>
      <p:sp>
        <p:nvSpPr>
          <p:cNvPr id="100354"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Volumes</a:t>
            </a:r>
          </a:p>
        </p:txBody>
      </p:sp>
      <p:sp>
        <p:nvSpPr>
          <p:cNvPr id="100355" name="Text Box 3"/>
          <p:cNvSpPr txBox="1">
            <a:spLocks noChangeArrowheads="1"/>
          </p:cNvSpPr>
          <p:nvPr/>
        </p:nvSpPr>
        <p:spPr bwMode="auto">
          <a:xfrm>
            <a:off x="685800" y="277177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sp>
        <p:nvSpPr>
          <p:cNvPr id="112644" name="Rectangle 4"/>
          <p:cNvSpPr>
            <a:spLocks noChangeArrowheads="1"/>
          </p:cNvSpPr>
          <p:nvPr/>
        </p:nvSpPr>
        <p:spPr bwMode="auto">
          <a:xfrm>
            <a:off x="4800600" y="3962400"/>
            <a:ext cx="3886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168275" indent="-168275"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Times New Roman" panose="02020603050405020304" pitchFamily="18" charset="0"/>
              <a:buChar char="•"/>
            </a:pPr>
            <a:r>
              <a:rPr lang="en-US" altLang="en-US" sz="2000">
                <a:solidFill>
                  <a:srgbClr val="000000"/>
                </a:solidFill>
              </a:rPr>
              <a:t>$SUBJECTS_DIR/bert/</a:t>
            </a:r>
            <a:r>
              <a:rPr lang="en-US" altLang="en-US" sz="2000">
                <a:solidFill>
                  <a:srgbClr val="FF0000"/>
                </a:solidFill>
              </a:rPr>
              <a:t>mri</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All “Conformed” 256</a:t>
            </a:r>
            <a:r>
              <a:rPr lang="en-US" altLang="en-US" sz="2000" baseline="30000">
                <a:solidFill>
                  <a:srgbClr val="000000"/>
                </a:solidFill>
              </a:rPr>
              <a:t>3</a:t>
            </a:r>
            <a:r>
              <a:rPr lang="en-US" altLang="en-US" sz="2000">
                <a:solidFill>
                  <a:srgbClr val="000000"/>
                </a:solidFill>
              </a:rPr>
              <a:t>, 1mm</a:t>
            </a:r>
            <a:r>
              <a:rPr lang="en-US" altLang="en-US" sz="2000" baseline="30000">
                <a:solidFill>
                  <a:srgbClr val="000000"/>
                </a:solidFill>
              </a:rPr>
              <a:t>3</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Many more …</a:t>
            </a:r>
          </a:p>
        </p:txBody>
      </p:sp>
      <p:pic>
        <p:nvPicPr>
          <p:cNvPr id="100357" name="Picture 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457200" y="762000"/>
            <a:ext cx="15430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0358" name="Picture 6"/>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3636963" y="762000"/>
            <a:ext cx="14398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0359" name="Picture 7"/>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2057400" y="762000"/>
            <a:ext cx="15271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0360" name="Picture 8"/>
          <p:cNvPicPr>
            <a:picLocks noChangeAspect="1" noChangeArrowheads="1"/>
          </p:cNvPicPr>
          <p:nvPr/>
        </p:nvPicPr>
        <p:blipFill>
          <a:blip r:embed="rId6">
            <a:extLst>
              <a:ext uri="{28A0092B-C50C-407E-A947-70E740481C1C}">
                <a14:useLocalDpi xmlns:a14="http://schemas.microsoft.com/office/drawing/2010/main" val="0"/>
              </a:ext>
            </a:extLst>
          </a:blip>
          <a:srcRect l="24367" t="20375" r="25647" b="3088"/>
          <a:stretch>
            <a:fillRect/>
          </a:stretch>
        </p:blipFill>
        <p:spPr bwMode="auto">
          <a:xfrm>
            <a:off x="5124450" y="762000"/>
            <a:ext cx="12938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0361" name="Picture 9"/>
          <p:cNvPicPr>
            <a:picLocks noChangeAspect="1" noChangeArrowheads="1"/>
          </p:cNvPicPr>
          <p:nvPr/>
        </p:nvPicPr>
        <p:blipFill>
          <a:blip r:embed="rId7">
            <a:extLst>
              <a:ext uri="{28A0092B-C50C-407E-A947-70E740481C1C}">
                <a14:useLocalDpi xmlns:a14="http://schemas.microsoft.com/office/drawing/2010/main" val="0"/>
              </a:ext>
            </a:extLst>
          </a:blip>
          <a:srcRect l="24367" t="24081" r="24367" b="4321"/>
          <a:stretch>
            <a:fillRect/>
          </a:stretch>
        </p:blipFill>
        <p:spPr bwMode="auto">
          <a:xfrm>
            <a:off x="6496050" y="762000"/>
            <a:ext cx="1419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0362" name="Picture 10"/>
          <p:cNvPicPr>
            <a:picLocks noChangeAspect="1" noChangeArrowheads="1"/>
          </p:cNvPicPr>
          <p:nvPr/>
        </p:nvPicPr>
        <p:blipFill>
          <a:blip r:embed="rId8">
            <a:extLst>
              <a:ext uri="{28A0092B-C50C-407E-A947-70E740481C1C}">
                <a14:useLocalDpi xmlns:a14="http://schemas.microsoft.com/office/drawing/2010/main" val="0"/>
              </a:ext>
            </a:extLst>
          </a:blip>
          <a:srcRect l="17952" t="16054" r="19231" b="3705"/>
          <a:stretch>
            <a:fillRect/>
          </a:stretch>
        </p:blipFill>
        <p:spPr bwMode="auto">
          <a:xfrm>
            <a:off x="457200" y="3352800"/>
            <a:ext cx="15509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0363" name="Picture 11"/>
          <p:cNvPicPr>
            <a:picLocks noChangeAspect="1" noChangeArrowheads="1"/>
          </p:cNvPicPr>
          <p:nvPr/>
        </p:nvPicPr>
        <p:blipFill>
          <a:blip r:embed="rId9">
            <a:extLst>
              <a:ext uri="{28A0092B-C50C-407E-A947-70E740481C1C}">
                <a14:useLocalDpi xmlns:a14="http://schemas.microsoft.com/office/drawing/2010/main" val="0"/>
              </a:ext>
            </a:extLst>
          </a:blip>
          <a:srcRect l="17952" t="17287" r="17952" b="2472"/>
          <a:stretch>
            <a:fillRect/>
          </a:stretch>
        </p:blipFill>
        <p:spPr bwMode="auto">
          <a:xfrm>
            <a:off x="2066925" y="3352800"/>
            <a:ext cx="1524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0364" name="Text Box 12"/>
          <p:cNvSpPr txBox="1">
            <a:spLocks noChangeArrowheads="1"/>
          </p:cNvSpPr>
          <p:nvPr/>
        </p:nvSpPr>
        <p:spPr bwMode="auto">
          <a:xfrm>
            <a:off x="762000" y="53340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100365" name="Text Box 13"/>
          <p:cNvSpPr txBox="1">
            <a:spLocks noChangeArrowheads="1"/>
          </p:cNvSpPr>
          <p:nvPr/>
        </p:nvSpPr>
        <p:spPr bwMode="auto">
          <a:xfrm>
            <a:off x="2286000" y="277177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100366" name="Text Box 14"/>
          <p:cNvSpPr txBox="1">
            <a:spLocks noChangeArrowheads="1"/>
          </p:cNvSpPr>
          <p:nvPr/>
        </p:nvSpPr>
        <p:spPr bwMode="auto">
          <a:xfrm>
            <a:off x="3543300" y="277177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100367" name="Text Box 15"/>
          <p:cNvSpPr txBox="1">
            <a:spLocks noChangeArrowheads="1"/>
          </p:cNvSpPr>
          <p:nvPr/>
        </p:nvSpPr>
        <p:spPr bwMode="auto">
          <a:xfrm>
            <a:off x="5334000" y="277177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wm.mgz</a:t>
            </a:r>
          </a:p>
        </p:txBody>
      </p:sp>
      <p:sp>
        <p:nvSpPr>
          <p:cNvPr id="100368" name="Text Box 16"/>
          <p:cNvSpPr txBox="1">
            <a:spLocks noChangeArrowheads="1"/>
          </p:cNvSpPr>
          <p:nvPr/>
        </p:nvSpPr>
        <p:spPr bwMode="auto">
          <a:xfrm>
            <a:off x="6362700" y="2781300"/>
            <a:ext cx="1981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FFFF66"/>
                </a:solidFill>
              </a:rPr>
              <a:t>     </a:t>
            </a:r>
            <a:r>
              <a:rPr lang="en-US" altLang="en-US" sz="2000">
                <a:solidFill>
                  <a:srgbClr val="000000"/>
                </a:solidFill>
              </a:rPr>
              <a:t>filled.mgz</a:t>
            </a:r>
          </a:p>
          <a:p>
            <a:pPr eaLnBrk="1" hangingPunct="1">
              <a:buClrTx/>
              <a:buFontTx/>
              <a:buNone/>
            </a:pPr>
            <a:r>
              <a:rPr lang="en-US" altLang="en-US" sz="2000">
                <a:solidFill>
                  <a:srgbClr val="000000"/>
                </a:solidFill>
              </a:rPr>
              <a:t>Subcortical Mass</a:t>
            </a:r>
          </a:p>
        </p:txBody>
      </p:sp>
      <p:sp>
        <p:nvSpPr>
          <p:cNvPr id="100369" name="Text Box 17"/>
          <p:cNvSpPr txBox="1">
            <a:spLocks noChangeArrowheads="1"/>
          </p:cNvSpPr>
          <p:nvPr/>
        </p:nvSpPr>
        <p:spPr bwMode="auto">
          <a:xfrm>
            <a:off x="1981200" y="53340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aparc+aseg.mgz</a:t>
            </a:r>
          </a:p>
        </p:txBody>
      </p:sp>
      <p:sp>
        <p:nvSpPr>
          <p:cNvPr id="100370" name="Text Box 18"/>
          <p:cNvSpPr txBox="1">
            <a:spLocks noChangeArrowheads="1"/>
          </p:cNvSpPr>
          <p:nvPr/>
        </p:nvSpPr>
        <p:spPr bwMode="auto">
          <a:xfrm>
            <a:off x="6407150" y="5867400"/>
            <a:ext cx="2217738" cy="825500"/>
          </a:xfrm>
          <a:prstGeom prst="rect">
            <a:avLst/>
          </a:prstGeom>
          <a:solidFill>
            <a:srgbClr val="FFFFFF"/>
          </a:solidFill>
          <a:ln w="9360">
            <a:solidFill>
              <a:schemeClr val="tx1"/>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Volume Viewer:</a:t>
            </a:r>
          </a:p>
          <a:p>
            <a:pPr eaLnBrk="1" hangingPunct="1">
              <a:buClrTx/>
              <a:buFontTx/>
              <a:buNone/>
            </a:pPr>
            <a:r>
              <a:rPr lang="en-US" altLang="en-US">
                <a:solidFill>
                  <a:srgbClr val="000000"/>
                </a:solidFill>
              </a:rPr>
              <a:t>tkmedit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8D38393-CBEC-4DCD-800D-330E3B8E648F}" type="slidenum">
              <a:rPr lang="en-US" altLang="en-US" sz="1400">
                <a:solidFill>
                  <a:srgbClr val="FFFF66"/>
                </a:solidFill>
              </a:rPr>
              <a:pPr algn="r" eaLnBrk="1" hangingPunct="1">
                <a:buClrTx/>
                <a:buFontTx/>
                <a:buNone/>
              </a:pPr>
              <a:t>5</a:t>
            </a:fld>
            <a:endParaRPr lang="en-US" altLang="en-US" sz="1400">
              <a:solidFill>
                <a:srgbClr val="FFFF66"/>
              </a:solidFill>
            </a:endParaRPr>
          </a:p>
        </p:txBody>
      </p:sp>
      <p:sp>
        <p:nvSpPr>
          <p:cNvPr id="11266"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267"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1268" name="Rectangle 23"/>
          <p:cNvSpPr>
            <a:spLocks noChangeArrowheads="1"/>
          </p:cNvSpPr>
          <p:nvPr/>
        </p:nvSpPr>
        <p:spPr bwMode="auto">
          <a:xfrm>
            <a:off x="304800" y="1295400"/>
            <a:ext cx="26670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11269" name="Text Box 24"/>
          <p:cNvSpPr txBox="1">
            <a:spLocks noChangeArrowheads="1"/>
          </p:cNvSpPr>
          <p:nvPr/>
        </p:nvSpPr>
        <p:spPr bwMode="auto">
          <a:xfrm>
            <a:off x="3946525" y="1031875"/>
            <a:ext cx="42068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000000"/>
                </a:solidFill>
              </a:rPr>
              <a:t>file.dcm is a single DICOM file from the T1 MRI series.</a:t>
            </a:r>
          </a:p>
          <a:p>
            <a:endParaRPr lang="en-US" altLang="en-US">
              <a:solidFill>
                <a:srgbClr val="000000"/>
              </a:solidFill>
            </a:endParaRPr>
          </a:p>
          <a:p>
            <a:r>
              <a:rPr lang="en-US" altLang="en-US">
                <a:solidFill>
                  <a:srgbClr val="000000"/>
                </a:solidFill>
              </a:rPr>
              <a:t>If you have more than one T1, then use:</a:t>
            </a:r>
          </a:p>
          <a:p>
            <a:r>
              <a:rPr lang="en-US" altLang="en-US">
                <a:solidFill>
                  <a:srgbClr val="000000"/>
                </a:solidFill>
              </a:rPr>
              <a:t> –i file1.dcm –i file2.dcm</a:t>
            </a:r>
          </a:p>
          <a:p>
            <a:endParaRPr lang="en-US" altLang="en-US">
              <a:solidFill>
                <a:srgbClr val="000000"/>
              </a:solidFill>
            </a:endParaRPr>
          </a:p>
          <a:p>
            <a:r>
              <a:rPr lang="en-US" altLang="en-US">
                <a:solidFill>
                  <a:srgbClr val="000000"/>
                </a:solidFill>
              </a:rPr>
              <a:t>You can use NIFTI as well with</a:t>
            </a:r>
          </a:p>
          <a:p>
            <a:r>
              <a:rPr lang="en-US" altLang="en-US">
                <a:solidFill>
                  <a:srgbClr val="000000"/>
                </a:solidFill>
              </a:rPr>
              <a:t>   –i file.nii</a:t>
            </a:r>
          </a:p>
          <a:p>
            <a:endParaRPr lang="en-US" altLang="en-US">
              <a:solidFill>
                <a:srgbClr val="000000"/>
              </a:solidFill>
            </a:endParaRPr>
          </a:p>
          <a:p>
            <a:r>
              <a:rPr lang="en-US" altLang="en-US">
                <a:solidFill>
                  <a:srgbClr val="000000"/>
                </a:solidFill>
              </a:rPr>
              <a:t>To get a list of acquisitions:</a:t>
            </a:r>
          </a:p>
          <a:p>
            <a:r>
              <a:rPr lang="en-US" altLang="en-US">
                <a:solidFill>
                  <a:srgbClr val="000000"/>
                </a:solidFill>
              </a:rPr>
              <a:t>dcmunpack –src /path/to/dicoms</a:t>
            </a:r>
          </a:p>
        </p:txBody>
      </p:sp>
      <p:grpSp>
        <p:nvGrpSpPr>
          <p:cNvPr id="11270" name="Group 40"/>
          <p:cNvGrpSpPr>
            <a:grpSpLocks/>
          </p:cNvGrpSpPr>
          <p:nvPr/>
        </p:nvGrpSpPr>
        <p:grpSpPr bwMode="auto">
          <a:xfrm>
            <a:off x="195263" y="3200400"/>
            <a:ext cx="3843337" cy="2057400"/>
            <a:chOff x="195747" y="3200400"/>
            <a:chExt cx="4387926" cy="2397008"/>
          </a:xfrm>
        </p:grpSpPr>
        <p:pic>
          <p:nvPicPr>
            <p:cNvPr id="1127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72"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73"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74"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77"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Line 21"/>
            <p:cNvSpPr>
              <a:spLocks noChangeShapeType="1"/>
            </p:cNvSpPr>
            <p:nvPr/>
          </p:nvSpPr>
          <p:spPr bwMode="auto">
            <a:xfrm flipH="1" flipV="1">
              <a:off x="3542288" y="4915593"/>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567" name="Line 21"/>
            <p:cNvSpPr>
              <a:spLocks noChangeShapeType="1"/>
            </p:cNvSpPr>
            <p:nvPr/>
          </p:nvSpPr>
          <p:spPr bwMode="auto">
            <a:xfrm>
              <a:off x="1254221" y="3613827"/>
              <a:ext cx="180065" cy="90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568" name="Line 21"/>
            <p:cNvSpPr>
              <a:spLocks noChangeShapeType="1"/>
            </p:cNvSpPr>
            <p:nvPr/>
          </p:nvSpPr>
          <p:spPr bwMode="auto">
            <a:xfrm>
              <a:off x="2326309" y="3609294"/>
              <a:ext cx="180065"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569" name="Line 21"/>
            <p:cNvSpPr>
              <a:spLocks noChangeShapeType="1"/>
            </p:cNvSpPr>
            <p:nvPr/>
          </p:nvSpPr>
          <p:spPr bwMode="auto">
            <a:xfrm>
              <a:off x="3513738" y="3598414"/>
              <a:ext cx="180064"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570" name="Line 21"/>
            <p:cNvSpPr>
              <a:spLocks noChangeShapeType="1"/>
            </p:cNvSpPr>
            <p:nvPr/>
          </p:nvSpPr>
          <p:spPr bwMode="auto">
            <a:xfrm flipH="1" flipV="1">
              <a:off x="2461902" y="4926246"/>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571" name="Line 21"/>
            <p:cNvSpPr>
              <a:spLocks noChangeShapeType="1"/>
            </p:cNvSpPr>
            <p:nvPr/>
          </p:nvSpPr>
          <p:spPr bwMode="auto">
            <a:xfrm flipH="1" flipV="1">
              <a:off x="1111005" y="4912041"/>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572" name="Line 21"/>
            <p:cNvSpPr>
              <a:spLocks noChangeShapeType="1"/>
            </p:cNvSpPr>
            <p:nvPr/>
          </p:nvSpPr>
          <p:spPr bwMode="auto">
            <a:xfrm flipH="1">
              <a:off x="4180005" y="4077883"/>
              <a:ext cx="0" cy="47870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1299" name="Picture 55"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Picture 56"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AEF4CF1-C8E0-41BD-9EBC-9E57B05EA46D}" type="slidenum">
              <a:rPr lang="en-US" altLang="en-US" sz="1400">
                <a:solidFill>
                  <a:srgbClr val="FFFF66"/>
                </a:solidFill>
              </a:rPr>
              <a:pPr algn="r" eaLnBrk="1" hangingPunct="1">
                <a:buClrTx/>
                <a:buFontTx/>
                <a:buNone/>
              </a:pPr>
              <a:t>50</a:t>
            </a:fld>
            <a:endParaRPr lang="en-US" altLang="en-US" sz="1400">
              <a:solidFill>
                <a:srgbClr val="FFFF66"/>
              </a:solidFill>
            </a:endParaRPr>
          </a:p>
        </p:txBody>
      </p:sp>
      <p:sp>
        <p:nvSpPr>
          <p:cNvPr id="102402"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Surfaces</a:t>
            </a:r>
          </a:p>
        </p:txBody>
      </p:sp>
      <p:grpSp>
        <p:nvGrpSpPr>
          <p:cNvPr id="102403" name="Group 3"/>
          <p:cNvGrpSpPr>
            <a:grpSpLocks/>
          </p:cNvGrpSpPr>
          <p:nvPr/>
        </p:nvGrpSpPr>
        <p:grpSpPr bwMode="auto">
          <a:xfrm>
            <a:off x="228600" y="609600"/>
            <a:ext cx="8529638" cy="1890713"/>
            <a:chOff x="144" y="384"/>
            <a:chExt cx="5373" cy="1191"/>
          </a:xfrm>
        </p:grpSpPr>
        <p:pic>
          <p:nvPicPr>
            <p:cNvPr id="102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384"/>
              <a:ext cx="1725"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384"/>
              <a:ext cx="1725" cy="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384"/>
              <a:ext cx="1725" cy="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415" name="Text Box 7"/>
            <p:cNvSpPr txBox="1">
              <a:spLocks noChangeArrowheads="1"/>
            </p:cNvSpPr>
            <p:nvPr/>
          </p:nvSpPr>
          <p:spPr bwMode="auto">
            <a:xfrm>
              <a:off x="769" y="1283"/>
              <a:ext cx="42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102416" name="Text Box 8"/>
            <p:cNvSpPr txBox="1">
              <a:spLocks noChangeArrowheads="1"/>
            </p:cNvSpPr>
            <p:nvPr/>
          </p:nvSpPr>
          <p:spPr bwMode="auto">
            <a:xfrm>
              <a:off x="2545" y="1283"/>
              <a:ext cx="545"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a:t>
              </a:r>
            </a:p>
          </p:txBody>
        </p:sp>
        <p:sp>
          <p:nvSpPr>
            <p:cNvPr id="102417" name="Text Box 9"/>
            <p:cNvSpPr txBox="1">
              <a:spLocks noChangeArrowheads="1"/>
            </p:cNvSpPr>
            <p:nvPr/>
          </p:nvSpPr>
          <p:spPr bwMode="auto">
            <a:xfrm>
              <a:off x="4368" y="1283"/>
              <a:ext cx="405"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pial</a:t>
              </a:r>
            </a:p>
          </p:txBody>
        </p:sp>
      </p:grpSp>
      <p:pic>
        <p:nvPicPr>
          <p:cNvPr id="10240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667000"/>
            <a:ext cx="3124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0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590800"/>
            <a:ext cx="2133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406" name="Text Box 12"/>
          <p:cNvSpPr txBox="1">
            <a:spLocks noChangeArrowheads="1"/>
          </p:cNvSpPr>
          <p:nvPr/>
        </p:nvSpPr>
        <p:spPr bwMode="auto">
          <a:xfrm>
            <a:off x="1065213" y="4438650"/>
            <a:ext cx="1111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inflated</a:t>
            </a:r>
          </a:p>
        </p:txBody>
      </p:sp>
      <p:sp>
        <p:nvSpPr>
          <p:cNvPr id="102407" name="Text Box 13"/>
          <p:cNvSpPr txBox="1">
            <a:spLocks noChangeArrowheads="1"/>
          </p:cNvSpPr>
          <p:nvPr/>
        </p:nvSpPr>
        <p:spPr bwMode="auto">
          <a:xfrm>
            <a:off x="3508375" y="4438650"/>
            <a:ext cx="2312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sphere,sphere.reg</a:t>
            </a:r>
          </a:p>
        </p:txBody>
      </p:sp>
      <p:sp>
        <p:nvSpPr>
          <p:cNvPr id="102408" name="Text Box 14"/>
          <p:cNvSpPr txBox="1">
            <a:spLocks noChangeArrowheads="1"/>
          </p:cNvSpPr>
          <p:nvPr/>
        </p:nvSpPr>
        <p:spPr bwMode="auto">
          <a:xfrm>
            <a:off x="6248400" y="4419600"/>
            <a:ext cx="2185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patch (flattened)</a:t>
            </a:r>
          </a:p>
        </p:txBody>
      </p:sp>
      <p:sp>
        <p:nvSpPr>
          <p:cNvPr id="102409" name="Rectangle 15"/>
          <p:cNvSpPr>
            <a:spLocks noChangeArrowheads="1"/>
          </p:cNvSpPr>
          <p:nvPr/>
        </p:nvSpPr>
        <p:spPr bwMode="auto">
          <a:xfrm>
            <a:off x="457200" y="5314950"/>
            <a:ext cx="7467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2900" indent="-342900"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$SUBJECTS_DIR/bert/</a:t>
            </a:r>
            <a:r>
              <a:rPr lang="en-US" altLang="en-US" sz="2000">
                <a:solidFill>
                  <a:srgbClr val="FF0000"/>
                </a:solidFill>
              </a:rPr>
              <a:t>surf</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Number/Identity of vertices stays the same (except patches)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XYZ Location Changes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Flattening not done as part of standard reconstruction</a:t>
            </a:r>
          </a:p>
        </p:txBody>
      </p:sp>
      <p:pic>
        <p:nvPicPr>
          <p:cNvPr id="10241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2667000"/>
            <a:ext cx="20574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411" name="Text Box 17"/>
          <p:cNvSpPr txBox="1">
            <a:spLocks noChangeArrowheads="1"/>
          </p:cNvSpPr>
          <p:nvPr/>
        </p:nvSpPr>
        <p:spPr bwMode="auto">
          <a:xfrm>
            <a:off x="6975475" y="5029200"/>
            <a:ext cx="2168525" cy="825500"/>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Surface Viewer:</a:t>
            </a:r>
          </a:p>
          <a:p>
            <a:pPr eaLnBrk="1" hangingPunct="1">
              <a:buClrTx/>
              <a:buFontTx/>
              <a:buNone/>
            </a:pPr>
            <a:r>
              <a:rPr lang="en-US" altLang="en-US">
                <a:solidFill>
                  <a:srgbClr val="000000"/>
                </a:solidFill>
              </a:rPr>
              <a:t>tksurfer</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D83F09-BD90-4B09-9763-F07936E0F5E1}" type="slidenum">
              <a:rPr lang="en-US" altLang="en-US" sz="1400">
                <a:solidFill>
                  <a:srgbClr val="FFFF66"/>
                </a:solidFill>
              </a:rPr>
              <a:pPr algn="r" eaLnBrk="1" hangingPunct="1">
                <a:buClrTx/>
                <a:buFontTx/>
                <a:buNone/>
              </a:pPr>
              <a:t>51</a:t>
            </a:fld>
            <a:endParaRPr lang="en-US" altLang="en-US" sz="1400">
              <a:solidFill>
                <a:srgbClr val="FFFF66"/>
              </a:solidFill>
            </a:endParaRPr>
          </a:p>
        </p:txBody>
      </p:sp>
      <p:sp>
        <p:nvSpPr>
          <p:cNvPr id="104450" name="Rectangle 2"/>
          <p:cNvSpPr>
            <a:spLocks noChangeArrowheads="1"/>
          </p:cNvSpPr>
          <p:nvPr/>
        </p:nvSpPr>
        <p:spPr bwMode="auto">
          <a:xfrm>
            <a:off x="74613" y="479425"/>
            <a:ext cx="89947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
        <p:nvSpPr>
          <p:cNvPr id="104451" name="Text Box 3"/>
          <p:cNvSpPr txBox="1">
            <a:spLocks noChangeArrowheads="1"/>
          </p:cNvSpPr>
          <p:nvPr/>
        </p:nvSpPr>
        <p:spPr bwMode="auto">
          <a:xfrm>
            <a:off x="457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600" b="1">
                <a:solidFill>
                  <a:srgbClr val="000000"/>
                </a:solidFill>
                <a:latin typeface="Arial" panose="020B0604020202020204" pitchFamily="34" charset="0"/>
              </a:rPr>
              <a:t>Topological Defects</a:t>
            </a:r>
          </a:p>
        </p:txBody>
      </p:sp>
      <p:graphicFrame>
        <p:nvGraphicFramePr>
          <p:cNvPr id="104452" name="Object 2"/>
          <p:cNvGraphicFramePr>
            <a:graphicFrameLocks noChangeAspect="1"/>
          </p:cNvGraphicFramePr>
          <p:nvPr/>
        </p:nvGraphicFramePr>
        <p:xfrm>
          <a:off x="528638" y="1143000"/>
          <a:ext cx="8180387" cy="2355850"/>
        </p:xfrm>
        <a:graphic>
          <a:graphicData uri="http://schemas.openxmlformats.org/presentationml/2006/ole">
            <mc:AlternateContent xmlns:mc="http://schemas.openxmlformats.org/markup-compatibility/2006">
              <mc:Choice xmlns:v="urn:schemas-microsoft-com:vml" Requires="v">
                <p:oleObj spid="_x0000_s104476" r:id="rId4" imgW="887045" imgH="255962" progId="">
                  <p:embed/>
                </p:oleObj>
              </mc:Choice>
              <mc:Fallback>
                <p:oleObj r:id="rId4" imgW="887045" imgH="255962"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8" y="1143000"/>
                        <a:ext cx="8180387" cy="2355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4453" name="Text Box 5"/>
          <p:cNvSpPr txBox="1">
            <a:spLocks noChangeArrowheads="1"/>
          </p:cNvSpPr>
          <p:nvPr/>
        </p:nvSpPr>
        <p:spPr bwMode="auto">
          <a:xfrm>
            <a:off x="7315200" y="1524000"/>
            <a:ext cx="13620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Fornix</a:t>
            </a:r>
          </a:p>
        </p:txBody>
      </p:sp>
      <p:sp>
        <p:nvSpPr>
          <p:cNvPr id="104454" name="Line 6"/>
          <p:cNvSpPr>
            <a:spLocks noChangeShapeType="1"/>
          </p:cNvSpPr>
          <p:nvPr/>
        </p:nvSpPr>
        <p:spPr bwMode="auto">
          <a:xfrm flipH="1">
            <a:off x="6616700" y="1752600"/>
            <a:ext cx="857250" cy="557213"/>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55" name="Text Box 7"/>
          <p:cNvSpPr txBox="1">
            <a:spLocks noChangeArrowheads="1"/>
          </p:cNvSpPr>
          <p:nvPr/>
        </p:nvSpPr>
        <p:spPr bwMode="auto">
          <a:xfrm>
            <a:off x="611188" y="4081463"/>
            <a:ext cx="1627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Pallidum and Putamen</a:t>
            </a:r>
          </a:p>
        </p:txBody>
      </p:sp>
      <p:sp>
        <p:nvSpPr>
          <p:cNvPr id="104456" name="Text Box 8"/>
          <p:cNvSpPr txBox="1">
            <a:spLocks noChangeArrowheads="1"/>
          </p:cNvSpPr>
          <p:nvPr/>
        </p:nvSpPr>
        <p:spPr bwMode="auto">
          <a:xfrm>
            <a:off x="7010400" y="2209800"/>
            <a:ext cx="1830388"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hippocampus</a:t>
            </a:r>
          </a:p>
        </p:txBody>
      </p:sp>
      <p:sp>
        <p:nvSpPr>
          <p:cNvPr id="104457" name="Text Box 9"/>
          <p:cNvSpPr txBox="1">
            <a:spLocks noChangeArrowheads="1"/>
          </p:cNvSpPr>
          <p:nvPr/>
        </p:nvSpPr>
        <p:spPr bwMode="auto">
          <a:xfrm>
            <a:off x="4724400" y="3810000"/>
            <a:ext cx="16494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Ventricles and Caudate</a:t>
            </a:r>
          </a:p>
        </p:txBody>
      </p:sp>
      <p:sp>
        <p:nvSpPr>
          <p:cNvPr id="104458" name="Line 10"/>
          <p:cNvSpPr>
            <a:spLocks noChangeShapeType="1"/>
          </p:cNvSpPr>
          <p:nvPr/>
        </p:nvSpPr>
        <p:spPr bwMode="auto">
          <a:xfrm flipV="1">
            <a:off x="5943600" y="2849563"/>
            <a:ext cx="204788" cy="1042987"/>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59" name="Line 11"/>
          <p:cNvSpPr>
            <a:spLocks noChangeShapeType="1"/>
          </p:cNvSpPr>
          <p:nvPr/>
        </p:nvSpPr>
        <p:spPr bwMode="auto">
          <a:xfrm flipV="1">
            <a:off x="5943600" y="2413000"/>
            <a:ext cx="522288" cy="14795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60" name="Line 12"/>
          <p:cNvSpPr>
            <a:spLocks noChangeShapeType="1"/>
          </p:cNvSpPr>
          <p:nvPr/>
        </p:nvSpPr>
        <p:spPr bwMode="auto">
          <a:xfrm flipH="1">
            <a:off x="6864350" y="2514600"/>
            <a:ext cx="1143000" cy="7429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61" name="Line 13"/>
          <p:cNvSpPr>
            <a:spLocks noChangeShapeType="1"/>
          </p:cNvSpPr>
          <p:nvPr/>
        </p:nvSpPr>
        <p:spPr bwMode="auto">
          <a:xfrm flipV="1">
            <a:off x="1260475" y="2860675"/>
            <a:ext cx="942975" cy="130810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62" name="Text Box 14"/>
          <p:cNvSpPr txBox="1">
            <a:spLocks noChangeArrowheads="1"/>
          </p:cNvSpPr>
          <p:nvPr/>
        </p:nvSpPr>
        <p:spPr bwMode="auto">
          <a:xfrm>
            <a:off x="3141663" y="3913188"/>
            <a:ext cx="164941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Cortical Defects</a:t>
            </a:r>
          </a:p>
        </p:txBody>
      </p:sp>
      <p:sp>
        <p:nvSpPr>
          <p:cNvPr id="104463" name="Line 15"/>
          <p:cNvSpPr>
            <a:spLocks noChangeShapeType="1"/>
          </p:cNvSpPr>
          <p:nvPr/>
        </p:nvSpPr>
        <p:spPr bwMode="auto">
          <a:xfrm flipH="1" flipV="1">
            <a:off x="2870200" y="1908175"/>
            <a:ext cx="855663" cy="2008188"/>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64" name="Line 16"/>
          <p:cNvSpPr>
            <a:spLocks noChangeShapeType="1"/>
          </p:cNvSpPr>
          <p:nvPr/>
        </p:nvSpPr>
        <p:spPr bwMode="auto">
          <a:xfrm flipV="1">
            <a:off x="3935413" y="2952750"/>
            <a:ext cx="1273175" cy="10096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446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733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4466" name="Text Box 18"/>
          <p:cNvSpPr txBox="1">
            <a:spLocks noChangeArrowheads="1"/>
          </p:cNvSpPr>
          <p:nvPr/>
        </p:nvSpPr>
        <p:spPr bwMode="auto">
          <a:xfrm>
            <a:off x="533400" y="5105400"/>
            <a:ext cx="28876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 Holes</a:t>
            </a:r>
          </a:p>
          <a:p>
            <a:pPr eaLnBrk="1" hangingPunct="1">
              <a:buClrTx/>
              <a:buFont typeface="Times New Roman" panose="02020603050405020304" pitchFamily="18" charset="0"/>
              <a:buChar char="•"/>
            </a:pPr>
            <a:r>
              <a:rPr lang="en-US" altLang="en-US">
                <a:solidFill>
                  <a:srgbClr val="000000"/>
                </a:solidFill>
              </a:rPr>
              <a:t> Handles</a:t>
            </a:r>
          </a:p>
          <a:p>
            <a:pPr eaLnBrk="1" hangingPunct="1">
              <a:buClrTx/>
              <a:buFont typeface="Times New Roman" panose="02020603050405020304" pitchFamily="18" charset="0"/>
              <a:buChar char="•"/>
            </a:pPr>
            <a:r>
              <a:rPr lang="en-US" altLang="en-US">
                <a:solidFill>
                  <a:srgbClr val="000000"/>
                </a:solidFill>
              </a:rPr>
              <a:t> </a:t>
            </a:r>
            <a:r>
              <a:rPr lang="en-US" altLang="en-US" u="sng">
                <a:solidFill>
                  <a:srgbClr val="000000"/>
                </a:solidFill>
              </a:rPr>
              <a:t>Automatically Fixed</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55C1927-3128-45CC-B412-B78CCF2FF7BE}" type="slidenum">
              <a:rPr lang="en-US" altLang="en-US" sz="1400">
                <a:solidFill>
                  <a:srgbClr val="FFFF66"/>
                </a:solidFill>
              </a:rPr>
              <a:pPr algn="r" eaLnBrk="1" hangingPunct="1">
                <a:buClrTx/>
                <a:buFontTx/>
                <a:buNone/>
              </a:pPr>
              <a:t>52</a:t>
            </a:fld>
            <a:endParaRPr lang="en-US" altLang="en-US" sz="1400">
              <a:solidFill>
                <a:srgbClr val="FFFF66"/>
              </a:solidFill>
            </a:endParaRPr>
          </a:p>
        </p:txBody>
      </p:sp>
      <p:sp>
        <p:nvSpPr>
          <p:cNvPr id="106498" name="Text Box 3"/>
          <p:cNvSpPr txBox="1">
            <a:spLocks noChangeArrowheads="1"/>
          </p:cNvSpPr>
          <p:nvPr/>
        </p:nvSpPr>
        <p:spPr bwMode="auto">
          <a:xfrm>
            <a:off x="1066800" y="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Subject Folder Directory Tree</a:t>
            </a:r>
          </a:p>
        </p:txBody>
      </p:sp>
      <p:sp>
        <p:nvSpPr>
          <p:cNvPr id="106499" name="Text Box 4"/>
          <p:cNvSpPr txBox="1">
            <a:spLocks noChangeArrowheads="1"/>
          </p:cNvSpPr>
          <p:nvPr/>
        </p:nvSpPr>
        <p:spPr bwMode="auto">
          <a:xfrm>
            <a:off x="152400" y="13716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18788" name="Line 5"/>
          <p:cNvSpPr>
            <a:spLocks noChangeShapeType="1"/>
          </p:cNvSpPr>
          <p:nvPr/>
        </p:nvSpPr>
        <p:spPr bwMode="auto">
          <a:xfrm>
            <a:off x="4572000" y="1828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89" name="Line 6"/>
          <p:cNvSpPr>
            <a:spLocks noChangeShapeType="1"/>
          </p:cNvSpPr>
          <p:nvPr/>
        </p:nvSpPr>
        <p:spPr bwMode="auto">
          <a:xfrm>
            <a:off x="1905000" y="23106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0" name="Line 7"/>
          <p:cNvSpPr>
            <a:spLocks noChangeShapeType="1"/>
          </p:cNvSpPr>
          <p:nvPr/>
        </p:nvSpPr>
        <p:spPr bwMode="auto">
          <a:xfrm>
            <a:off x="51054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1" name="Line 8"/>
          <p:cNvSpPr>
            <a:spLocks noChangeShapeType="1"/>
          </p:cNvSpPr>
          <p:nvPr/>
        </p:nvSpPr>
        <p:spPr bwMode="auto">
          <a:xfrm>
            <a:off x="3733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2" name="Line 9"/>
          <p:cNvSpPr>
            <a:spLocks noChangeShapeType="1"/>
          </p:cNvSpPr>
          <p:nvPr/>
        </p:nvSpPr>
        <p:spPr bwMode="auto">
          <a:xfrm>
            <a:off x="2971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3" name="Line 10"/>
          <p:cNvSpPr>
            <a:spLocks noChangeShapeType="1"/>
          </p:cNvSpPr>
          <p:nvPr/>
        </p:nvSpPr>
        <p:spPr bwMode="auto">
          <a:xfrm>
            <a:off x="1905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4" name="Line 11"/>
          <p:cNvSpPr>
            <a:spLocks noChangeShapeType="1"/>
          </p:cNvSpPr>
          <p:nvPr/>
        </p:nvSpPr>
        <p:spPr bwMode="auto">
          <a:xfrm flipV="1">
            <a:off x="1143000" y="3117850"/>
            <a:ext cx="3048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5" name="Line 12"/>
          <p:cNvSpPr>
            <a:spLocks noChangeShapeType="1"/>
          </p:cNvSpPr>
          <p:nvPr/>
        </p:nvSpPr>
        <p:spPr bwMode="auto">
          <a:xfrm flipV="1">
            <a:off x="2514600" y="3117850"/>
            <a:ext cx="17526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6" name="Line 13"/>
          <p:cNvSpPr>
            <a:spLocks noChangeShapeType="1"/>
          </p:cNvSpPr>
          <p:nvPr/>
        </p:nvSpPr>
        <p:spPr bwMode="auto">
          <a:xfrm flipV="1">
            <a:off x="3505200" y="3117850"/>
            <a:ext cx="762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7" name="Line 14"/>
          <p:cNvSpPr>
            <a:spLocks noChangeShapeType="1"/>
          </p:cNvSpPr>
          <p:nvPr/>
        </p:nvSpPr>
        <p:spPr bwMode="auto">
          <a:xfrm>
            <a:off x="4267200" y="3124200"/>
            <a:ext cx="1588"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8" name="Line 15"/>
          <p:cNvSpPr>
            <a:spLocks noChangeShapeType="1"/>
          </p:cNvSpPr>
          <p:nvPr/>
        </p:nvSpPr>
        <p:spPr bwMode="auto">
          <a:xfrm>
            <a:off x="4267200" y="3124200"/>
            <a:ext cx="990600"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9" name="Rectangle 16"/>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118800" name="Line 17"/>
          <p:cNvSpPr>
            <a:spLocks noChangeShapeType="1"/>
          </p:cNvSpPr>
          <p:nvPr/>
        </p:nvSpPr>
        <p:spPr bwMode="auto">
          <a:xfrm>
            <a:off x="6477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ED7429C-E5C1-476C-A6AE-EB21004BCEAF}" type="slidenum">
              <a:rPr lang="en-US" altLang="en-US" sz="1400">
                <a:solidFill>
                  <a:srgbClr val="FFFF66"/>
                </a:solidFill>
              </a:rPr>
              <a:pPr algn="r" eaLnBrk="1" hangingPunct="1">
                <a:buClrTx/>
                <a:buFontTx/>
                <a:buNone/>
              </a:pPr>
              <a:t>53</a:t>
            </a:fld>
            <a:endParaRPr lang="en-US" altLang="en-US" sz="1400">
              <a:solidFill>
                <a:srgbClr val="FFFF66"/>
              </a:solidFill>
            </a:endParaRPr>
          </a:p>
        </p:txBody>
      </p:sp>
      <p:sp>
        <p:nvSpPr>
          <p:cNvPr id="108546" name="Text Box 2"/>
          <p:cNvSpPr txBox="1">
            <a:spLocks noChangeArrowheads="1"/>
          </p:cNvSpPr>
          <p:nvPr/>
        </p:nvSpPr>
        <p:spPr bwMode="auto">
          <a:xfrm>
            <a:off x="628650" y="152400"/>
            <a:ext cx="7886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latin typeface="Arial" panose="020B0604020202020204" pitchFamily="34" charset="0"/>
              </a:rPr>
              <a:t>Surface Reconstruction Overview</a:t>
            </a:r>
          </a:p>
        </p:txBody>
      </p:sp>
      <p:sp>
        <p:nvSpPr>
          <p:cNvPr id="108547" name="Text Box 3"/>
          <p:cNvSpPr txBox="1">
            <a:spLocks noChangeArrowheads="1"/>
          </p:cNvSpPr>
          <p:nvPr/>
        </p:nvSpPr>
        <p:spPr bwMode="auto">
          <a:xfrm>
            <a:off x="647700" y="1524000"/>
            <a:ext cx="7848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marL="736600" indent="-27940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700"/>
              </a:spcBef>
              <a:buClrTx/>
              <a:buFont typeface="Times New Roman" panose="02020603050405020304" pitchFamily="18" charset="0"/>
              <a:buChar char="•"/>
            </a:pPr>
            <a:r>
              <a:rPr lang="en-US" altLang="en-US" sz="2800" u="sng">
                <a:solidFill>
                  <a:srgbClr val="000000"/>
                </a:solidFill>
              </a:rPr>
              <a:t>Input: T1-weighted (MPRAGE,SPGR)</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white/gray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pial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 create mesh</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Vertices, neighbors, triangles, coordinates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Accurately follows boundaries between tissue types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“Topologically Correct” </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closed surface, no donut holes</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no self-intersections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Generate surface-based cross-subject registration</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Label cortical folding patterns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Subcortical Segmentation along the way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DF6FD64-B3F1-4528-8E61-AD4B1FDD7404}" type="slidenum">
              <a:rPr lang="en-US" altLang="en-US" sz="1400">
                <a:solidFill>
                  <a:srgbClr val="FFFF66"/>
                </a:solidFill>
              </a:rPr>
              <a:pPr algn="r" eaLnBrk="1" hangingPunct="1">
                <a:buClrTx/>
                <a:buFontTx/>
                <a:buNone/>
              </a:pPr>
              <a:t>54</a:t>
            </a:fld>
            <a:endParaRPr lang="en-US" altLang="en-US" sz="1400">
              <a:solidFill>
                <a:srgbClr val="FFFF66"/>
              </a:solidFill>
            </a:endParaRPr>
          </a:p>
        </p:txBody>
      </p:sp>
      <p:sp>
        <p:nvSpPr>
          <p:cNvPr id="110594"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Find “Subcortical Mass”</a:t>
            </a:r>
          </a:p>
        </p:txBody>
      </p:sp>
      <p:sp>
        <p:nvSpPr>
          <p:cNvPr id="110595" name="Rectangle 3"/>
          <p:cNvSpPr>
            <a:spLocks noChangeArrowheads="1"/>
          </p:cNvSpPr>
          <p:nvPr/>
        </p:nvSpPr>
        <p:spPr bwMode="auto">
          <a:xfrm>
            <a:off x="3733800" y="1447800"/>
            <a:ext cx="5029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All White Matter </a:t>
            </a:r>
          </a:p>
          <a:p>
            <a:pPr eaLnBrk="1" hangingPunct="1">
              <a:spcBef>
                <a:spcPts val="600"/>
              </a:spcBef>
              <a:buClrTx/>
              <a:buFont typeface="Times New Roman" panose="02020603050405020304" pitchFamily="18" charset="0"/>
              <a:buChar char="•"/>
            </a:pPr>
            <a:r>
              <a:rPr lang="en-US" altLang="en-US">
                <a:solidFill>
                  <a:srgbClr val="000000"/>
                </a:solidFill>
              </a:rPr>
              <a:t>All Subcortical Structures</a:t>
            </a:r>
          </a:p>
          <a:p>
            <a:pPr eaLnBrk="1" hangingPunct="1">
              <a:spcBef>
                <a:spcPts val="600"/>
              </a:spcBef>
              <a:buClrTx/>
              <a:buFont typeface="Times New Roman" panose="02020603050405020304" pitchFamily="18" charset="0"/>
              <a:buChar char="•"/>
            </a:pPr>
            <a:r>
              <a:rPr lang="en-US" altLang="en-US">
                <a:solidFill>
                  <a:srgbClr val="000000"/>
                </a:solidFill>
              </a:rPr>
              <a:t>Ventricles</a:t>
            </a:r>
          </a:p>
          <a:p>
            <a:pPr eaLnBrk="1" hangingPunct="1">
              <a:spcBef>
                <a:spcPts val="600"/>
              </a:spcBef>
              <a:buClrTx/>
              <a:buFont typeface="Times New Roman" panose="02020603050405020304" pitchFamily="18" charset="0"/>
              <a:buChar char="•"/>
            </a:pPr>
            <a:r>
              <a:rPr lang="en-US" altLang="en-US">
                <a:solidFill>
                  <a:srgbClr val="000000"/>
                </a:solidFill>
              </a:rPr>
              <a:t>Excludes brain stem and cerebellum</a:t>
            </a:r>
          </a:p>
          <a:p>
            <a:pPr eaLnBrk="1" hangingPunct="1">
              <a:spcBef>
                <a:spcPts val="600"/>
              </a:spcBef>
              <a:buClrTx/>
              <a:buFont typeface="Times New Roman" panose="02020603050405020304" pitchFamily="18" charset="0"/>
              <a:buChar char="•"/>
            </a:pPr>
            <a:r>
              <a:rPr lang="en-US" altLang="en-US">
                <a:solidFill>
                  <a:srgbClr val="000000"/>
                </a:solidFill>
              </a:rPr>
              <a:t>Hemispheres separated</a:t>
            </a:r>
          </a:p>
          <a:p>
            <a:pPr eaLnBrk="1" hangingPunct="1">
              <a:spcBef>
                <a:spcPts val="600"/>
              </a:spcBef>
              <a:buClrTx/>
              <a:buFont typeface="Times New Roman" panose="02020603050405020304" pitchFamily="18" charset="0"/>
              <a:buChar char="•"/>
            </a:pPr>
            <a:r>
              <a:rPr lang="en-US" altLang="en-US">
                <a:solidFill>
                  <a:srgbClr val="000000"/>
                </a:solidFill>
              </a:rPr>
              <a:t>Connected (no islands)</a:t>
            </a:r>
          </a:p>
          <a:p>
            <a:pPr eaLnBrk="1" hangingPunct="1">
              <a:spcBef>
                <a:spcPts val="600"/>
              </a:spcBef>
              <a:buClrTx/>
              <a:buFont typeface="Times New Roman" panose="02020603050405020304" pitchFamily="18" charset="0"/>
              <a:buChar char="•"/>
            </a:pPr>
            <a:r>
              <a:rPr lang="en-US" altLang="en-US">
                <a:solidFill>
                  <a:srgbClr val="000000"/>
                </a:solidFill>
              </a:rPr>
              <a:t>Many Stages … More Later …</a:t>
            </a:r>
          </a:p>
        </p:txBody>
      </p:sp>
      <p:pic>
        <p:nvPicPr>
          <p:cNvPr id="1105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303588"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0B1BCA-ECDA-4B0B-872F-0CEC73854E8B}" type="slidenum">
              <a:rPr lang="en-US" altLang="en-US" sz="1400">
                <a:solidFill>
                  <a:srgbClr val="FFFF66"/>
                </a:solidFill>
              </a:rPr>
              <a:pPr algn="r" eaLnBrk="1" hangingPunct="1">
                <a:buClrTx/>
                <a:buFontTx/>
                <a:buNone/>
              </a:pPr>
              <a:t>55</a:t>
            </a:fld>
            <a:endParaRPr lang="en-US" altLang="en-US" sz="1400">
              <a:solidFill>
                <a:srgbClr val="FFFF66"/>
              </a:solidFill>
            </a:endParaRPr>
          </a:p>
        </p:txBody>
      </p:sp>
      <p:sp>
        <p:nvSpPr>
          <p:cNvPr id="112642"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MGZ File Format</a:t>
            </a:r>
          </a:p>
        </p:txBody>
      </p:sp>
      <p:sp>
        <p:nvSpPr>
          <p:cNvPr id="112643" name="AutoShape 3"/>
          <p:cNvSpPr>
            <a:spLocks noChangeArrowheads="1"/>
          </p:cNvSpPr>
          <p:nvPr/>
        </p:nvSpPr>
        <p:spPr bwMode="auto">
          <a:xfrm>
            <a:off x="762000" y="1295400"/>
            <a:ext cx="1981200" cy="14478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112644" name="Text Box 4"/>
          <p:cNvSpPr txBox="1">
            <a:spLocks noChangeArrowheads="1"/>
          </p:cNvSpPr>
          <p:nvPr/>
        </p:nvSpPr>
        <p:spPr bwMode="auto">
          <a:xfrm>
            <a:off x="3048000" y="1447800"/>
            <a:ext cx="4862513"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mgz = compressed MGH file</a:t>
            </a:r>
          </a:p>
          <a:p>
            <a:pPr eaLnBrk="1" hangingPunct="1">
              <a:buClr>
                <a:schemeClr val="tx1"/>
              </a:buClr>
              <a:buFont typeface="Times New Roman" panose="02020603050405020304" pitchFamily="18" charset="0"/>
              <a:buChar char="•"/>
            </a:pPr>
            <a:r>
              <a:rPr lang="en-US" altLang="en-US" sz="2800">
                <a:solidFill>
                  <a:srgbClr val="000000"/>
                </a:solidFill>
              </a:rPr>
              <a:t> Can store 4D (like NIFTI)</a:t>
            </a:r>
          </a:p>
          <a:p>
            <a:pPr eaLnBrk="1" hangingPunct="1">
              <a:buClr>
                <a:schemeClr val="tx1"/>
              </a:buClr>
              <a:buFont typeface="Times New Roman" panose="02020603050405020304" pitchFamily="18" charset="0"/>
              <a:buChar char="•"/>
            </a:pPr>
            <a:r>
              <a:rPr lang="en-US" altLang="en-US" sz="2800">
                <a:solidFill>
                  <a:srgbClr val="000000"/>
                </a:solidFill>
              </a:rPr>
              <a:t> cols, rows, slices, frames</a:t>
            </a:r>
          </a:p>
          <a:p>
            <a:pPr eaLnBrk="1" hangingPunct="1">
              <a:buClr>
                <a:schemeClr val="tx1"/>
              </a:buClr>
              <a:buFont typeface="Times New Roman" panose="02020603050405020304" pitchFamily="18" charset="0"/>
              <a:buChar char="•"/>
            </a:pPr>
            <a:r>
              <a:rPr lang="en-US" altLang="en-US" sz="2800">
                <a:solidFill>
                  <a:srgbClr val="000000"/>
                </a:solidFill>
              </a:rPr>
              <a:t> Generic: volumes and Surfaces</a:t>
            </a:r>
          </a:p>
        </p:txBody>
      </p:sp>
      <p:sp>
        <p:nvSpPr>
          <p:cNvPr id="112645" name="Text Box 5"/>
          <p:cNvSpPr txBox="1">
            <a:spLocks noChangeArrowheads="1"/>
          </p:cNvSpPr>
          <p:nvPr/>
        </p:nvSpPr>
        <p:spPr bwMode="auto">
          <a:xfrm>
            <a:off x="465138" y="3429000"/>
            <a:ext cx="79724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Eg, Typical Anatomical volume: 256 x 256 x 128 x 1</a:t>
            </a:r>
          </a:p>
        </p:txBody>
      </p:sp>
      <p:sp>
        <p:nvSpPr>
          <p:cNvPr id="112646" name="Text Box 6"/>
          <p:cNvSpPr txBox="1">
            <a:spLocks noChangeArrowheads="1"/>
          </p:cNvSpPr>
          <p:nvPr/>
        </p:nvSpPr>
        <p:spPr bwMode="auto">
          <a:xfrm>
            <a:off x="466725" y="4191000"/>
            <a:ext cx="727392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 “Volume-encoded” Surface Files</a:t>
            </a:r>
          </a:p>
          <a:p>
            <a:pPr eaLnBrk="1" hangingPunct="1">
              <a:buClrTx/>
              <a:buFontTx/>
              <a:buNone/>
            </a:pPr>
            <a:endParaRPr lang="en-US" altLang="en-US" sz="2800">
              <a:solidFill>
                <a:srgbClr val="000000"/>
              </a:solidFill>
            </a:endParaRPr>
          </a:p>
          <a:p>
            <a:pPr eaLnBrk="1" hangingPunct="1">
              <a:buClrTx/>
              <a:buFontTx/>
              <a:buNone/>
            </a:pPr>
            <a:endParaRPr lang="en-US" altLang="en-US" sz="2800">
              <a:solidFill>
                <a:srgbClr val="000000"/>
              </a:solidFill>
            </a:endParaRPr>
          </a:p>
          <a:p>
            <a:pPr eaLnBrk="1" hangingPunct="1">
              <a:buClrTx/>
              <a:buFont typeface="Times New Roman" panose="02020603050405020304" pitchFamily="18" charset="0"/>
              <a:buChar char="•"/>
            </a:pPr>
            <a:r>
              <a:rPr lang="en-US" altLang="en-US" sz="2800">
                <a:solidFill>
                  <a:srgbClr val="000000"/>
                </a:solidFill>
              </a:rPr>
              <a:t> nvertices, 1, 1, frames (eg, 163214 x 1 x 1 x 40)</a:t>
            </a:r>
          </a:p>
          <a:p>
            <a:pPr eaLnBrk="1" hangingPunct="1">
              <a:buClrTx/>
              <a:buFont typeface="Times New Roman" panose="02020603050405020304" pitchFamily="18" charset="0"/>
              <a:buChar char="•"/>
            </a:pPr>
            <a:r>
              <a:rPr lang="en-US" altLang="en-US" sz="2800">
                <a:solidFill>
                  <a:srgbClr val="000000"/>
                </a:solidFill>
              </a:rPr>
              <a:t> No geometry information </a:t>
            </a:r>
          </a:p>
        </p:txBody>
      </p:sp>
      <p:sp>
        <p:nvSpPr>
          <p:cNvPr id="112647" name="AutoShape 7"/>
          <p:cNvSpPr>
            <a:spLocks noChangeArrowheads="1"/>
          </p:cNvSpPr>
          <p:nvPr/>
        </p:nvSpPr>
        <p:spPr bwMode="auto">
          <a:xfrm>
            <a:off x="381000" y="4800600"/>
            <a:ext cx="8153400" cy="5334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lh.thickness.sm10.mgz</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5B3425E-37DE-4A23-975A-503E35D650DF}" type="slidenum">
              <a:rPr lang="en-US" altLang="en-US" sz="1400">
                <a:solidFill>
                  <a:srgbClr val="FFFF66"/>
                </a:solidFill>
              </a:rPr>
              <a:pPr algn="r" eaLnBrk="1" hangingPunct="1">
                <a:buClrTx/>
                <a:buFontTx/>
                <a:buNone/>
              </a:pPr>
              <a:t>56</a:t>
            </a:fld>
            <a:endParaRPr lang="en-US" altLang="en-US" sz="1400">
              <a:solidFill>
                <a:srgbClr val="FFFF66"/>
              </a:solidFill>
            </a:endParaRPr>
          </a:p>
        </p:txBody>
      </p:sp>
      <p:sp>
        <p:nvSpPr>
          <p:cNvPr id="114690"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Other File Formats</a:t>
            </a:r>
          </a:p>
        </p:txBody>
      </p:sp>
      <p:sp>
        <p:nvSpPr>
          <p:cNvPr id="114691" name="Text Box 3"/>
          <p:cNvSpPr txBox="1">
            <a:spLocks noChangeArrowheads="1"/>
          </p:cNvSpPr>
          <p:nvPr/>
        </p:nvSpPr>
        <p:spPr bwMode="auto">
          <a:xfrm>
            <a:off x="1676400" y="1295400"/>
            <a:ext cx="6824663"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Surface</a:t>
            </a:r>
            <a:r>
              <a:rPr lang="en-US" altLang="en-US" sz="2800">
                <a:solidFill>
                  <a:srgbClr val="000000"/>
                </a:solidFill>
              </a:rPr>
              <a:t>: Vertices, XYZ, neighbors (lh.white)</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Curv</a:t>
            </a:r>
            <a:r>
              <a:rPr lang="en-US" altLang="en-US" sz="2800">
                <a:solidFill>
                  <a:srgbClr val="000000"/>
                </a:solidFill>
              </a:rPr>
              <a:t>: lh.curv, lh.sulc, lh.thickness</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Annotation</a:t>
            </a:r>
            <a:r>
              <a:rPr lang="en-US" altLang="en-US" sz="2800">
                <a:solidFill>
                  <a:srgbClr val="000000"/>
                </a:solidFill>
              </a:rPr>
              <a:t>: lh.aparc.annot</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Label</a:t>
            </a:r>
            <a:r>
              <a:rPr lang="en-US" altLang="en-US" sz="2800">
                <a:solidFill>
                  <a:srgbClr val="000000"/>
                </a:solidFill>
              </a:rPr>
              <a:t>: lh.pericalcarine.label</a:t>
            </a:r>
          </a:p>
          <a:p>
            <a:pPr eaLnBrk="1" hangingPunct="1">
              <a:buClr>
                <a:schemeClr val="tx1"/>
              </a:buClr>
              <a:buFont typeface="Times New Roman" panose="02020603050405020304" pitchFamily="18" charset="0"/>
              <a:buChar char="•"/>
            </a:pPr>
            <a:r>
              <a:rPr lang="en-US" altLang="en-US" sz="2800">
                <a:solidFill>
                  <a:srgbClr val="000000"/>
                </a:solidFill>
              </a:rPr>
              <a:t> Unique to FreeSurfer </a:t>
            </a:r>
          </a:p>
          <a:p>
            <a:pPr eaLnBrk="1" hangingPunct="1">
              <a:buClr>
                <a:schemeClr val="tx1"/>
              </a:buClr>
              <a:buFont typeface="Times New Roman" panose="02020603050405020304" pitchFamily="18" charset="0"/>
              <a:buChar char="•"/>
            </a:pPr>
            <a:r>
              <a:rPr lang="en-US" altLang="en-US" sz="2800">
                <a:solidFill>
                  <a:srgbClr val="000000"/>
                </a:solidFill>
              </a:rPr>
              <a:t> FreeSurfer can read/write:</a:t>
            </a:r>
          </a:p>
          <a:p>
            <a:pPr lvl="1" indent="0" eaLnBrk="1" hangingPunct="1">
              <a:buClr>
                <a:schemeClr val="tx1"/>
              </a:buClr>
              <a:buFont typeface="Times New Roman" panose="02020603050405020304" pitchFamily="18" charset="0"/>
              <a:buChar char="•"/>
            </a:pPr>
            <a:r>
              <a:rPr lang="en-US" altLang="en-US" sz="2800">
                <a:solidFill>
                  <a:srgbClr val="000000"/>
                </a:solidFill>
              </a:rPr>
              <a:t> NIFTI,  Analyze, MINC</a:t>
            </a:r>
          </a:p>
          <a:p>
            <a:pPr eaLnBrk="1" hangingPunct="1">
              <a:buClr>
                <a:schemeClr val="tx1"/>
              </a:buClr>
              <a:buFont typeface="Times New Roman" panose="02020603050405020304" pitchFamily="18" charset="0"/>
              <a:buChar char="•"/>
            </a:pPr>
            <a:r>
              <a:rPr lang="en-US" altLang="en-US" sz="2800">
                <a:solidFill>
                  <a:srgbClr val="000000"/>
                </a:solidFill>
              </a:rPr>
              <a:t> FreeSurfer can read:</a:t>
            </a:r>
          </a:p>
          <a:p>
            <a:pPr lvl="1" indent="0" eaLnBrk="1" hangingPunct="1">
              <a:buClr>
                <a:schemeClr val="tx1"/>
              </a:buClr>
              <a:buFont typeface="Times New Roman" panose="02020603050405020304" pitchFamily="18" charset="0"/>
              <a:buChar char="•"/>
            </a:pPr>
            <a:r>
              <a:rPr lang="en-US" altLang="en-US" sz="2800">
                <a:solidFill>
                  <a:srgbClr val="000000"/>
                </a:solidFill>
              </a:rPr>
              <a:t> DICOM, Siemens IMA, AFNI</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86C521A-351E-44F8-9A76-8C1AF7B9D061}" type="slidenum">
              <a:rPr lang="en-US" altLang="en-US" sz="1400">
                <a:solidFill>
                  <a:srgbClr val="FFFF66"/>
                </a:solidFill>
              </a:rPr>
              <a:pPr algn="r" eaLnBrk="1" hangingPunct="1">
                <a:buClrTx/>
                <a:buFontTx/>
                <a:buNone/>
              </a:pPr>
              <a:t>57</a:t>
            </a:fld>
            <a:endParaRPr lang="en-US" altLang="en-US" sz="1400">
              <a:solidFill>
                <a:srgbClr val="FFFF66"/>
              </a:solidFill>
            </a:endParaRPr>
          </a:p>
        </p:txBody>
      </p:sp>
      <p:sp>
        <p:nvSpPr>
          <p:cNvPr id="116738" name="Text Box 2"/>
          <p:cNvSpPr txBox="1">
            <a:spLocks noChangeArrowheads="1"/>
          </p:cNvSpPr>
          <p:nvPr/>
        </p:nvSpPr>
        <p:spPr bwMode="auto">
          <a:xfrm>
            <a:off x="952500" y="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6739" name="Text Box 3"/>
          <p:cNvSpPr txBox="1">
            <a:spLocks noChangeArrowheads="1"/>
          </p:cNvSpPr>
          <p:nvPr/>
        </p:nvSpPr>
        <p:spPr bwMode="auto">
          <a:xfrm>
            <a:off x="533400" y="4343400"/>
            <a:ext cx="6172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Tx/>
              <a:buFontTx/>
              <a:buNone/>
            </a:pPr>
            <a:r>
              <a:rPr lang="en-US" altLang="en-US" sz="2800">
                <a:solidFill>
                  <a:srgbClr val="000000"/>
                </a:solidFill>
              </a:rPr>
              <a:t>Come back in 20 hours …</a:t>
            </a:r>
          </a:p>
          <a:p>
            <a:pPr eaLnBrk="1" hangingPunct="1">
              <a:spcBef>
                <a:spcPts val="700"/>
              </a:spcBef>
              <a:buClrTx/>
              <a:buFontTx/>
              <a:buNone/>
            </a:pPr>
            <a:r>
              <a:rPr lang="en-US" altLang="en-US" sz="2800">
                <a:solidFill>
                  <a:srgbClr val="000000"/>
                </a:solidFill>
              </a:rPr>
              <a:t>Check your results – do the white and pial surfaces follow the boundaries?</a:t>
            </a:r>
          </a:p>
          <a:p>
            <a:pPr eaLnBrk="1" hangingPunct="1">
              <a:spcBef>
                <a:spcPts val="700"/>
              </a:spcBef>
              <a:buClrTx/>
              <a:buFontTx/>
              <a:buNone/>
            </a:pPr>
            <a:r>
              <a:rPr lang="en-US" altLang="en-US" sz="2800">
                <a:solidFill>
                  <a:srgbClr val="000000"/>
                </a:solidFill>
              </a:rPr>
              <a:t>-- Can be broken up</a:t>
            </a:r>
          </a:p>
        </p:txBody>
      </p:sp>
      <p:sp>
        <p:nvSpPr>
          <p:cNvPr id="116740" name="Rectangle 4"/>
          <p:cNvSpPr>
            <a:spLocks noChangeArrowheads="1"/>
          </p:cNvSpPr>
          <p:nvPr/>
        </p:nvSpPr>
        <p:spPr bwMode="auto">
          <a:xfrm>
            <a:off x="26988" y="1409700"/>
            <a:ext cx="7781925" cy="2803525"/>
          </a:xfrm>
          <a:prstGeom prst="rect">
            <a:avLst/>
          </a:prstGeom>
          <a:noFill/>
          <a:ln w="93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AutoNum type="arabicPeriod"/>
            </a:pPr>
            <a:r>
              <a:rPr lang="en-US" altLang="en-US" sz="3200">
                <a:solidFill>
                  <a:srgbClr val="000000"/>
                </a:solidFill>
              </a:rPr>
              <a:t>Launch reconstruction:</a:t>
            </a:r>
          </a:p>
          <a:p>
            <a:pPr eaLnBrk="1" hangingPunct="1">
              <a:buClrTx/>
              <a:buFontTx/>
              <a:buNone/>
            </a:pPr>
            <a:endParaRPr lang="en-US" altLang="en-US" sz="3200">
              <a:solidFill>
                <a:srgbClr val="000000"/>
              </a:solidFill>
            </a:endParaRPr>
          </a:p>
          <a:p>
            <a:pPr eaLnBrk="1" hangingPunct="1">
              <a:buClrTx/>
              <a:buFontTx/>
              <a:buNone/>
            </a:pPr>
            <a:r>
              <a:rPr lang="en-US" altLang="en-US" sz="3200">
                <a:solidFill>
                  <a:srgbClr val="000000"/>
                </a:solidFill>
              </a:rPr>
              <a:t>      recon-all  –i  file.dcm   –subject  bert   –all</a:t>
            </a:r>
          </a:p>
          <a:p>
            <a:pPr eaLnBrk="1" hangingPunct="1">
              <a:buClrTx/>
              <a:buFontTx/>
              <a:buNone/>
            </a:pPr>
            <a:endParaRPr lang="en-US" altLang="en-US" sz="3200">
              <a:solidFill>
                <a:srgbClr val="000000"/>
              </a:solidFill>
            </a:endParaRPr>
          </a:p>
          <a:p>
            <a:pPr eaLnBrk="1" hangingPunct="1">
              <a:buClrTx/>
              <a:buFontTx/>
              <a:buNone/>
            </a:pPr>
            <a:r>
              <a:rPr lang="en-US" altLang="en-US">
                <a:solidFill>
                  <a:srgbClr val="000000"/>
                </a:solidFill>
              </a:rPr>
              <a:t>Where file.dcm is one file from the correct (T1-weighted)</a:t>
            </a:r>
          </a:p>
          <a:p>
            <a:pPr eaLnBrk="1" hangingPunct="1">
              <a:buClrTx/>
              <a:buFontTx/>
              <a:buNone/>
            </a:pPr>
            <a:r>
              <a:rPr lang="en-US" altLang="en-US">
                <a:solidFill>
                  <a:srgbClr val="000000"/>
                </a:solidFill>
              </a:rPr>
              <a:t>MR series.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D2F785-07A1-4AEC-9C95-9C37BD334BBA}" type="slidenum">
              <a:rPr lang="en-US" altLang="en-US" sz="1400">
                <a:solidFill>
                  <a:srgbClr val="FFFF66"/>
                </a:solidFill>
              </a:rPr>
              <a:pPr algn="r" eaLnBrk="1" hangingPunct="1">
                <a:buClrTx/>
                <a:buFontTx/>
                <a:buNone/>
              </a:pPr>
              <a:t>58</a:t>
            </a:fld>
            <a:endParaRPr lang="en-US" altLang="en-US" sz="1400">
              <a:solidFill>
                <a:srgbClr val="FFFF66"/>
              </a:solidFill>
            </a:endParaRPr>
          </a:p>
        </p:txBody>
      </p:sp>
      <p:sp>
        <p:nvSpPr>
          <p:cNvPr id="118786" name="Text Box 2"/>
          <p:cNvSpPr txBox="1">
            <a:spLocks noChangeArrowheads="1"/>
          </p:cNvSpPr>
          <p:nvPr/>
        </p:nvSpPr>
        <p:spPr bwMode="auto">
          <a:xfrm>
            <a:off x="1600200" y="0"/>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a:solidFill>
                  <a:srgbClr val="000000"/>
                </a:solidFill>
              </a:rPr>
              <a:t>SUBJECTS_DIR Environment Variable</a:t>
            </a:r>
          </a:p>
        </p:txBody>
      </p:sp>
      <p:sp>
        <p:nvSpPr>
          <p:cNvPr id="118787" name="Text Box 3"/>
          <p:cNvSpPr txBox="1">
            <a:spLocks noChangeArrowheads="1"/>
          </p:cNvSpPr>
          <p:nvPr/>
        </p:nvSpPr>
        <p:spPr bwMode="auto">
          <a:xfrm>
            <a:off x="711200" y="3400425"/>
            <a:ext cx="12874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chemeClr val="tx1"/>
                </a:solidFill>
              </a:rPr>
              <a:t>bert</a:t>
            </a:r>
          </a:p>
          <a:p>
            <a:pPr algn="ctr" eaLnBrk="1" hangingPunct="1">
              <a:lnSpc>
                <a:spcPct val="80000"/>
              </a:lnSpc>
              <a:spcBef>
                <a:spcPts val="900"/>
              </a:spcBef>
              <a:buClrTx/>
              <a:buFontTx/>
              <a:buNone/>
            </a:pPr>
            <a:endParaRPr lang="en-US" altLang="en-US" sz="3600">
              <a:solidFill>
                <a:srgbClr val="FFFF66"/>
              </a:solidFill>
            </a:endParaRPr>
          </a:p>
        </p:txBody>
      </p:sp>
      <p:sp>
        <p:nvSpPr>
          <p:cNvPr id="118788" name="Rectangle 4"/>
          <p:cNvSpPr>
            <a:spLocks noChangeArrowheads="1"/>
          </p:cNvSpPr>
          <p:nvPr/>
        </p:nvSpPr>
        <p:spPr bwMode="auto">
          <a:xfrm>
            <a:off x="2674938" y="1495425"/>
            <a:ext cx="41322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$SUBJECTS_DIR</a:t>
            </a:r>
          </a:p>
        </p:txBody>
      </p:sp>
      <p:sp>
        <p:nvSpPr>
          <p:cNvPr id="118789" name="Rectangle 5"/>
          <p:cNvSpPr>
            <a:spLocks noChangeArrowheads="1"/>
          </p:cNvSpPr>
          <p:nvPr/>
        </p:nvSpPr>
        <p:spPr bwMode="auto">
          <a:xfrm>
            <a:off x="1592263" y="3324225"/>
            <a:ext cx="203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fred</a:t>
            </a:r>
          </a:p>
          <a:p>
            <a:pPr algn="ctr" eaLnBrk="1" hangingPunct="1">
              <a:lnSpc>
                <a:spcPct val="80000"/>
              </a:lnSpc>
              <a:spcBef>
                <a:spcPts val="900"/>
              </a:spcBef>
              <a:buClrTx/>
              <a:buFontTx/>
              <a:buNone/>
            </a:pPr>
            <a:endParaRPr lang="en-US" altLang="en-US" sz="3600">
              <a:solidFill>
                <a:srgbClr val="FFFF66"/>
              </a:solidFill>
            </a:endParaRPr>
          </a:p>
        </p:txBody>
      </p:sp>
      <p:sp>
        <p:nvSpPr>
          <p:cNvPr id="118790" name="Rectangle 6"/>
          <p:cNvSpPr>
            <a:spLocks noChangeArrowheads="1"/>
          </p:cNvSpPr>
          <p:nvPr/>
        </p:nvSpPr>
        <p:spPr bwMode="auto">
          <a:xfrm>
            <a:off x="3217863" y="3324225"/>
            <a:ext cx="203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jenny</a:t>
            </a:r>
          </a:p>
          <a:p>
            <a:pPr algn="ctr" eaLnBrk="1" hangingPunct="1">
              <a:lnSpc>
                <a:spcPct val="80000"/>
              </a:lnSpc>
              <a:spcBef>
                <a:spcPts val="900"/>
              </a:spcBef>
              <a:buClrTx/>
              <a:buFontTx/>
              <a:buNone/>
            </a:pPr>
            <a:endParaRPr lang="en-US" altLang="en-US" sz="3600">
              <a:solidFill>
                <a:srgbClr val="FFFF66"/>
              </a:solidFill>
            </a:endParaRPr>
          </a:p>
        </p:txBody>
      </p:sp>
      <p:sp>
        <p:nvSpPr>
          <p:cNvPr id="118791" name="Rectangle 7"/>
          <p:cNvSpPr>
            <a:spLocks noChangeArrowheads="1"/>
          </p:cNvSpPr>
          <p:nvPr/>
        </p:nvSpPr>
        <p:spPr bwMode="auto">
          <a:xfrm>
            <a:off x="4910138" y="3324225"/>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margaret   …</a:t>
            </a:r>
          </a:p>
          <a:p>
            <a:pPr algn="ctr" eaLnBrk="1" hangingPunct="1">
              <a:lnSpc>
                <a:spcPct val="80000"/>
              </a:lnSpc>
              <a:spcBef>
                <a:spcPts val="900"/>
              </a:spcBef>
              <a:buClrTx/>
              <a:buFontTx/>
              <a:buNone/>
            </a:pPr>
            <a:endParaRPr lang="en-US" altLang="en-US" sz="3600">
              <a:solidFill>
                <a:srgbClr val="FFFF66"/>
              </a:solidFill>
            </a:endParaRPr>
          </a:p>
        </p:txBody>
      </p:sp>
      <p:sp>
        <p:nvSpPr>
          <p:cNvPr id="118792" name="Line 8"/>
          <p:cNvSpPr>
            <a:spLocks noChangeShapeType="1"/>
          </p:cNvSpPr>
          <p:nvPr/>
        </p:nvSpPr>
        <p:spPr bwMode="auto">
          <a:xfrm flipH="1">
            <a:off x="1449388" y="2181225"/>
            <a:ext cx="2994025" cy="114300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793" name="Line 9"/>
          <p:cNvSpPr>
            <a:spLocks noChangeShapeType="1"/>
          </p:cNvSpPr>
          <p:nvPr/>
        </p:nvSpPr>
        <p:spPr bwMode="auto">
          <a:xfrm flipH="1">
            <a:off x="2805113" y="2181225"/>
            <a:ext cx="1638300" cy="1066800"/>
          </a:xfrm>
          <a:prstGeom prst="line">
            <a:avLst/>
          </a:prstGeom>
          <a:noFill/>
          <a:ln w="3816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794" name="Line 10"/>
          <p:cNvSpPr>
            <a:spLocks noChangeShapeType="1"/>
          </p:cNvSpPr>
          <p:nvPr/>
        </p:nvSpPr>
        <p:spPr bwMode="auto">
          <a:xfrm flipH="1">
            <a:off x="4227513" y="2181225"/>
            <a:ext cx="215900" cy="114300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795" name="Line 11"/>
          <p:cNvSpPr>
            <a:spLocks noChangeShapeType="1"/>
          </p:cNvSpPr>
          <p:nvPr/>
        </p:nvSpPr>
        <p:spPr bwMode="auto">
          <a:xfrm>
            <a:off x="4437063" y="2181225"/>
            <a:ext cx="1895475" cy="114300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18796" name="Group 12"/>
          <p:cNvGrpSpPr>
            <a:grpSpLocks/>
          </p:cNvGrpSpPr>
          <p:nvPr/>
        </p:nvGrpSpPr>
        <p:grpSpPr bwMode="auto">
          <a:xfrm>
            <a:off x="373063" y="3933825"/>
            <a:ext cx="1968500" cy="985838"/>
            <a:chOff x="235" y="2478"/>
            <a:chExt cx="1240" cy="621"/>
          </a:xfrm>
        </p:grpSpPr>
        <p:sp>
          <p:nvSpPr>
            <p:cNvPr id="118836" name="Line 13"/>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7" name="Line 14"/>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8" name="Line 15"/>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9" name="Line 16"/>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40" name="Line 17"/>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41" name="Line 18"/>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42" name="Line 19"/>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43" name="Line 20"/>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44" name="Line 21"/>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45" name="Line 22"/>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46" name="Line 23"/>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7" name="Group 24"/>
          <p:cNvGrpSpPr>
            <a:grpSpLocks/>
          </p:cNvGrpSpPr>
          <p:nvPr/>
        </p:nvGrpSpPr>
        <p:grpSpPr bwMode="auto">
          <a:xfrm>
            <a:off x="3149600" y="3857625"/>
            <a:ext cx="1970088" cy="985838"/>
            <a:chOff x="1984" y="2430"/>
            <a:chExt cx="1241" cy="621"/>
          </a:xfrm>
        </p:grpSpPr>
        <p:sp>
          <p:nvSpPr>
            <p:cNvPr id="118825" name="Line 25"/>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6" name="Line 26"/>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7" name="Line 27"/>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8" name="Line 28"/>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9" name="Line 29"/>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0" name="Line 30"/>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1" name="Line 31"/>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2" name="Line 32"/>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3" name="Line 33"/>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4" name="Line 34"/>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5" name="Line 35"/>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8" name="Group 36"/>
          <p:cNvGrpSpPr>
            <a:grpSpLocks/>
          </p:cNvGrpSpPr>
          <p:nvPr/>
        </p:nvGrpSpPr>
        <p:grpSpPr bwMode="auto">
          <a:xfrm>
            <a:off x="5588000" y="3857625"/>
            <a:ext cx="1970088" cy="985838"/>
            <a:chOff x="3520" y="2430"/>
            <a:chExt cx="1241" cy="621"/>
          </a:xfrm>
        </p:grpSpPr>
        <p:sp>
          <p:nvSpPr>
            <p:cNvPr id="118814" name="Line 37"/>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15" name="Line 38"/>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16" name="Line 39"/>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17" name="Line 40"/>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18" name="Line 41"/>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19" name="Line 42"/>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0" name="Line 43"/>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1" name="Line 44"/>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2" name="Line 45"/>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3" name="Line 46"/>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4" name="Line 47"/>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18799" name="Line 48"/>
          <p:cNvSpPr>
            <a:spLocks noChangeShapeType="1"/>
          </p:cNvSpPr>
          <p:nvPr/>
        </p:nvSpPr>
        <p:spPr bwMode="auto">
          <a:xfrm flipH="1">
            <a:off x="2514600" y="3857625"/>
            <a:ext cx="31750" cy="13335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0" name="Line 49"/>
          <p:cNvSpPr>
            <a:spLocks noChangeShapeType="1"/>
          </p:cNvSpPr>
          <p:nvPr/>
        </p:nvSpPr>
        <p:spPr bwMode="auto">
          <a:xfrm>
            <a:off x="1524000" y="5191125"/>
            <a:ext cx="1973263" cy="158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1" name="Line 50"/>
          <p:cNvSpPr>
            <a:spLocks noChangeShapeType="1"/>
          </p:cNvSpPr>
          <p:nvPr/>
        </p:nvSpPr>
        <p:spPr bwMode="auto">
          <a:xfrm>
            <a:off x="330676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2" name="Line 51"/>
          <p:cNvSpPr>
            <a:spLocks noChangeShapeType="1"/>
          </p:cNvSpPr>
          <p:nvPr/>
        </p:nvSpPr>
        <p:spPr bwMode="auto">
          <a:xfrm>
            <a:off x="3114675"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3" name="Line 52"/>
          <p:cNvSpPr>
            <a:spLocks noChangeShapeType="1"/>
          </p:cNvSpPr>
          <p:nvPr/>
        </p:nvSpPr>
        <p:spPr bwMode="auto">
          <a:xfrm>
            <a:off x="283845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4" name="Line 53"/>
          <p:cNvSpPr>
            <a:spLocks noChangeShapeType="1"/>
          </p:cNvSpPr>
          <p:nvPr/>
        </p:nvSpPr>
        <p:spPr bwMode="auto">
          <a:xfrm>
            <a:off x="256381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5" name="Line 54"/>
          <p:cNvSpPr>
            <a:spLocks noChangeShapeType="1"/>
          </p:cNvSpPr>
          <p:nvPr/>
        </p:nvSpPr>
        <p:spPr bwMode="auto">
          <a:xfrm>
            <a:off x="2371725"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6" name="Line 55"/>
          <p:cNvSpPr>
            <a:spLocks noChangeShapeType="1"/>
          </p:cNvSpPr>
          <p:nvPr/>
        </p:nvSpPr>
        <p:spPr bwMode="auto">
          <a:xfrm>
            <a:off x="207645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7" name="Line 56"/>
          <p:cNvSpPr>
            <a:spLocks noChangeShapeType="1"/>
          </p:cNvSpPr>
          <p:nvPr/>
        </p:nvSpPr>
        <p:spPr bwMode="auto">
          <a:xfrm>
            <a:off x="177800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8" name="Line 57"/>
          <p:cNvSpPr>
            <a:spLocks noChangeShapeType="1"/>
          </p:cNvSpPr>
          <p:nvPr/>
        </p:nvSpPr>
        <p:spPr bwMode="auto">
          <a:xfrm>
            <a:off x="152400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9" name="Line 58"/>
          <p:cNvSpPr>
            <a:spLocks noChangeShapeType="1"/>
          </p:cNvSpPr>
          <p:nvPr/>
        </p:nvSpPr>
        <p:spPr bwMode="auto">
          <a:xfrm>
            <a:off x="349726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10" name="Oval 59"/>
          <p:cNvSpPr>
            <a:spLocks noChangeArrowheads="1"/>
          </p:cNvSpPr>
          <p:nvPr/>
        </p:nvSpPr>
        <p:spPr bwMode="auto">
          <a:xfrm>
            <a:off x="439738" y="3248025"/>
            <a:ext cx="1828800" cy="838200"/>
          </a:xfrm>
          <a:prstGeom prst="ellipse">
            <a:avLst/>
          </a:prstGeom>
          <a:noFill/>
          <a:ln w="57240">
            <a:solidFill>
              <a:srgbClr val="A7EA5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131099" name="Line 60"/>
          <p:cNvSpPr>
            <a:spLocks noChangeShapeType="1"/>
          </p:cNvSpPr>
          <p:nvPr/>
        </p:nvSpPr>
        <p:spPr bwMode="auto">
          <a:xfrm>
            <a:off x="711200" y="1571625"/>
            <a:ext cx="406400" cy="1600200"/>
          </a:xfrm>
          <a:prstGeom prst="line">
            <a:avLst/>
          </a:prstGeom>
          <a:noFill/>
          <a:ln w="38160">
            <a:solidFill>
              <a:schemeClr val="accent3"/>
            </a:solidFill>
            <a:miter lim="800000"/>
            <a:headEnd/>
            <a:tailEnd type="triangle" w="med" len="med"/>
          </a:ln>
          <a:extLst>
            <a:ext uri="{909E8E84-426E-40dd-AFC4-6F175D3DCCD1}">
              <a14:hiddenFill xmlns:a14="http://schemas.microsoft.com/office/drawing/2010/main">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31100" name="Text Box 61"/>
          <p:cNvSpPr txBox="1">
            <a:spLocks noChangeArrowheads="1"/>
          </p:cNvSpPr>
          <p:nvPr/>
        </p:nvSpPr>
        <p:spPr bwMode="auto">
          <a:xfrm>
            <a:off x="236538" y="966788"/>
            <a:ext cx="14128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3200" dirty="0">
                <a:solidFill>
                  <a:schemeClr val="accent3"/>
                </a:solidFill>
              </a:rPr>
              <a:t>Subject</a:t>
            </a:r>
          </a:p>
        </p:txBody>
      </p:sp>
      <p:sp>
        <p:nvSpPr>
          <p:cNvPr id="131101" name="Rectangle 62"/>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AE0A648-DD0E-4126-A370-08E020F16F73}" type="slidenum">
              <a:rPr lang="en-US" altLang="en-US" sz="1400">
                <a:solidFill>
                  <a:srgbClr val="FFFF66"/>
                </a:solidFill>
              </a:rPr>
              <a:pPr algn="r" eaLnBrk="1" hangingPunct="1">
                <a:buClrTx/>
                <a:buFontTx/>
                <a:buNone/>
              </a:pPr>
              <a:t>59</a:t>
            </a:fld>
            <a:endParaRPr lang="en-US" altLang="en-US" sz="1400">
              <a:solidFill>
                <a:srgbClr val="FFFF66"/>
              </a:solidFill>
            </a:endParaRPr>
          </a:p>
        </p:txBody>
      </p:sp>
      <p:sp>
        <p:nvSpPr>
          <p:cNvPr id="120834" name="Text Box 2"/>
          <p:cNvSpPr txBox="1">
            <a:spLocks noChangeArrowheads="1"/>
          </p:cNvSpPr>
          <p:nvPr/>
        </p:nvSpPr>
        <p:spPr bwMode="auto">
          <a:xfrm>
            <a:off x="1600200" y="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FreeSurfer Directory Tree</a:t>
            </a:r>
          </a:p>
        </p:txBody>
      </p:sp>
      <p:sp>
        <p:nvSpPr>
          <p:cNvPr id="120835" name="Text Box 3"/>
          <p:cNvSpPr txBox="1">
            <a:spLocks noChangeArrowheads="1"/>
          </p:cNvSpPr>
          <p:nvPr/>
        </p:nvSpPr>
        <p:spPr bwMode="auto">
          <a:xfrm>
            <a:off x="152400" y="20955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scripts  surf    label    mri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33124" name="Line 4"/>
          <p:cNvSpPr>
            <a:spLocks noChangeShapeType="1"/>
          </p:cNvSpPr>
          <p:nvPr/>
        </p:nvSpPr>
        <p:spPr bwMode="auto">
          <a:xfrm>
            <a:off x="4572000" y="25527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0839" name="Line 5"/>
          <p:cNvSpPr>
            <a:spLocks noChangeShapeType="1"/>
          </p:cNvSpPr>
          <p:nvPr/>
        </p:nvSpPr>
        <p:spPr bwMode="auto">
          <a:xfrm>
            <a:off x="990600" y="3009900"/>
            <a:ext cx="6399213" cy="158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0" name="Line 6"/>
          <p:cNvSpPr>
            <a:spLocks noChangeShapeType="1"/>
          </p:cNvSpPr>
          <p:nvPr/>
        </p:nvSpPr>
        <p:spPr bwMode="auto">
          <a:xfrm>
            <a:off x="73914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1" name="Line 7"/>
          <p:cNvSpPr>
            <a:spLocks noChangeShapeType="1"/>
          </p:cNvSpPr>
          <p:nvPr/>
        </p:nvSpPr>
        <p:spPr bwMode="auto">
          <a:xfrm>
            <a:off x="6705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2" name="Line 8"/>
          <p:cNvSpPr>
            <a:spLocks noChangeShapeType="1"/>
          </p:cNvSpPr>
          <p:nvPr/>
        </p:nvSpPr>
        <p:spPr bwMode="auto">
          <a:xfrm>
            <a:off x="57150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3" name="Line 9"/>
          <p:cNvSpPr>
            <a:spLocks noChangeShapeType="1"/>
          </p:cNvSpPr>
          <p:nvPr/>
        </p:nvSpPr>
        <p:spPr bwMode="auto">
          <a:xfrm>
            <a:off x="47244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4" name="Line 10"/>
          <p:cNvSpPr>
            <a:spLocks noChangeShapeType="1"/>
          </p:cNvSpPr>
          <p:nvPr/>
        </p:nvSpPr>
        <p:spPr bwMode="auto">
          <a:xfrm>
            <a:off x="4038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5" name="Line 11"/>
          <p:cNvSpPr>
            <a:spLocks noChangeShapeType="1"/>
          </p:cNvSpPr>
          <p:nvPr/>
        </p:nvSpPr>
        <p:spPr bwMode="auto">
          <a:xfrm>
            <a:off x="29718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6" name="Line 12"/>
          <p:cNvSpPr>
            <a:spLocks noChangeShapeType="1"/>
          </p:cNvSpPr>
          <p:nvPr/>
        </p:nvSpPr>
        <p:spPr bwMode="auto">
          <a:xfrm>
            <a:off x="19050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7" name="Line 13"/>
          <p:cNvSpPr>
            <a:spLocks noChangeShapeType="1"/>
          </p:cNvSpPr>
          <p:nvPr/>
        </p:nvSpPr>
        <p:spPr bwMode="auto">
          <a:xfrm>
            <a:off x="990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8" name="Line 14"/>
          <p:cNvSpPr>
            <a:spLocks noChangeShapeType="1"/>
          </p:cNvSpPr>
          <p:nvPr/>
        </p:nvSpPr>
        <p:spPr bwMode="auto">
          <a:xfrm flipV="1">
            <a:off x="1143000" y="3841750"/>
            <a:ext cx="3048000" cy="622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9" name="Line 15"/>
          <p:cNvSpPr>
            <a:spLocks noChangeShapeType="1"/>
          </p:cNvSpPr>
          <p:nvPr/>
        </p:nvSpPr>
        <p:spPr bwMode="auto">
          <a:xfrm flipV="1">
            <a:off x="2514600" y="3841750"/>
            <a:ext cx="1752600" cy="622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50" name="Line 16"/>
          <p:cNvSpPr>
            <a:spLocks noChangeShapeType="1"/>
          </p:cNvSpPr>
          <p:nvPr/>
        </p:nvSpPr>
        <p:spPr bwMode="auto">
          <a:xfrm flipV="1">
            <a:off x="3505200" y="3841750"/>
            <a:ext cx="762000" cy="622300"/>
          </a:xfrm>
          <a:prstGeom prst="line">
            <a:avLst/>
          </a:prstGeom>
          <a:noFill/>
          <a:ln w="2844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51" name="Line 17"/>
          <p:cNvSpPr>
            <a:spLocks noChangeShapeType="1"/>
          </p:cNvSpPr>
          <p:nvPr/>
        </p:nvSpPr>
        <p:spPr bwMode="auto">
          <a:xfrm>
            <a:off x="4267200" y="3848100"/>
            <a:ext cx="1588" cy="6096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52" name="Line 18"/>
          <p:cNvSpPr>
            <a:spLocks noChangeShapeType="1"/>
          </p:cNvSpPr>
          <p:nvPr/>
        </p:nvSpPr>
        <p:spPr bwMode="auto">
          <a:xfrm>
            <a:off x="4267200" y="3848100"/>
            <a:ext cx="990600" cy="6096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139" name="Text Box 19"/>
          <p:cNvSpPr txBox="1">
            <a:spLocks noChangeArrowheads="1"/>
          </p:cNvSpPr>
          <p:nvPr/>
        </p:nvSpPr>
        <p:spPr bwMode="auto">
          <a:xfrm>
            <a:off x="6324600" y="1828800"/>
            <a:ext cx="26177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
                <a:schemeClr val="accent3"/>
              </a:buClr>
              <a:buFont typeface="Times New Roman" charset="0"/>
              <a:buChar char="•"/>
              <a:defRPr/>
            </a:pPr>
            <a:r>
              <a:rPr lang="en-US" sz="3200" dirty="0">
                <a:solidFill>
                  <a:srgbClr val="A7EA52"/>
                </a:solidFill>
              </a:rPr>
              <a:t>Subject</a:t>
            </a:r>
          </a:p>
          <a:p>
            <a:pPr eaLnBrk="1" hangingPunct="1">
              <a:buClr>
                <a:schemeClr val="accent3"/>
              </a:buClr>
              <a:buFont typeface="Times New Roman" charset="0"/>
              <a:buChar char="•"/>
              <a:defRPr/>
            </a:pPr>
            <a:r>
              <a:rPr lang="en-US" sz="3200" dirty="0">
                <a:solidFill>
                  <a:srgbClr val="A7EA52"/>
                </a:solidFill>
              </a:rPr>
              <a:t>Subject Name</a:t>
            </a:r>
          </a:p>
        </p:txBody>
      </p:sp>
      <p:sp>
        <p:nvSpPr>
          <p:cNvPr id="133140" name="Line 20"/>
          <p:cNvSpPr>
            <a:spLocks noChangeShapeType="1"/>
          </p:cNvSpPr>
          <p:nvPr/>
        </p:nvSpPr>
        <p:spPr bwMode="auto">
          <a:xfrm flipH="1">
            <a:off x="4946650" y="2362200"/>
            <a:ext cx="1536700" cy="1588"/>
          </a:xfrm>
          <a:prstGeom prst="line">
            <a:avLst/>
          </a:prstGeom>
          <a:noFill/>
          <a:ln w="38160">
            <a:solidFill>
              <a:schemeClr val="accent3"/>
            </a:solidFill>
            <a:miter lim="800000"/>
            <a:headEnd/>
            <a:tailEnd type="triangle" w="med" len="med"/>
          </a:ln>
          <a:extLst>
            <a:ext uri="{909E8E84-426E-40dd-AFC4-6F175D3DCCD1}">
              <a14:hiddenFill xmlns:a14="http://schemas.microsoft.com/office/drawing/2010/main">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20855" name="Rectangle 21"/>
          <p:cNvSpPr>
            <a:spLocks noChangeArrowheads="1"/>
          </p:cNvSpPr>
          <p:nvPr/>
        </p:nvSpPr>
        <p:spPr bwMode="auto">
          <a:xfrm>
            <a:off x="685800" y="1066800"/>
            <a:ext cx="685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Tx/>
              <a:buNone/>
            </a:pPr>
            <a:r>
              <a:rPr lang="en-US" altLang="en-US">
                <a:solidFill>
                  <a:srgbClr val="000000"/>
                </a:solidFill>
              </a:rPr>
              <a:t>Each data set has its own unique SubjectId (eg, bert)</a:t>
            </a:r>
          </a:p>
        </p:txBody>
      </p:sp>
      <p:sp>
        <p:nvSpPr>
          <p:cNvPr id="133142" name="Rectangle 22"/>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rgbClr val="FFFF66"/>
                </a:solidFill>
              </a:rPr>
              <a:pPr algn="r" eaLnBrk="1" hangingPunct="1">
                <a:buClrTx/>
                <a:buFontTx/>
                <a:buNone/>
              </a:pPr>
              <a:t>6</a:t>
            </a:fld>
            <a:endParaRPr lang="en-US" altLang="en-US" sz="1400">
              <a:solidFill>
                <a:srgbClr val="FFFF66"/>
              </a:solidFill>
            </a:endParaRPr>
          </a:p>
        </p:txBody>
      </p:sp>
      <p:sp>
        <p:nvSpPr>
          <p:cNvPr id="13314"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3315"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3316" name="Rectangle 22"/>
          <p:cNvSpPr>
            <a:spLocks noChangeArrowheads="1"/>
          </p:cNvSpPr>
          <p:nvPr/>
        </p:nvSpPr>
        <p:spPr bwMode="auto">
          <a:xfrm>
            <a:off x="228600" y="1676400"/>
            <a:ext cx="2667000" cy="45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13317" name="Text Box 23"/>
          <p:cNvSpPr txBox="1">
            <a:spLocks noChangeArrowheads="1"/>
          </p:cNvSpPr>
          <p:nvPr/>
        </p:nvSpPr>
        <p:spPr bwMode="auto">
          <a:xfrm>
            <a:off x="3581400" y="685800"/>
            <a:ext cx="5257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000000"/>
                </a:solidFill>
              </a:rPr>
              <a:t>“</a:t>
            </a:r>
            <a:r>
              <a:rPr lang="en-US" altLang="ja-JP">
                <a:solidFill>
                  <a:srgbClr val="000000"/>
                </a:solidFill>
              </a:rPr>
              <a:t>bert</a:t>
            </a:r>
            <a:r>
              <a:rPr lang="en-US" altLang="en-US">
                <a:solidFill>
                  <a:srgbClr val="000000"/>
                </a:solidFill>
              </a:rPr>
              <a:t>”</a:t>
            </a:r>
            <a:r>
              <a:rPr lang="en-US" altLang="ja-JP">
                <a:solidFill>
                  <a:srgbClr val="000000"/>
                </a:solidFill>
              </a:rPr>
              <a:t> is the </a:t>
            </a:r>
            <a:r>
              <a:rPr lang="en-US" altLang="en-US">
                <a:solidFill>
                  <a:srgbClr val="000000"/>
                </a:solidFill>
              </a:rPr>
              <a:t>“</a:t>
            </a:r>
            <a:r>
              <a:rPr lang="en-US" altLang="ja-JP">
                <a:solidFill>
                  <a:srgbClr val="000000"/>
                </a:solidFill>
              </a:rPr>
              <a:t>name</a:t>
            </a:r>
            <a:r>
              <a:rPr lang="en-US" altLang="en-US">
                <a:solidFill>
                  <a:srgbClr val="000000"/>
                </a:solidFill>
              </a:rPr>
              <a:t>”</a:t>
            </a:r>
            <a:r>
              <a:rPr lang="en-US" altLang="ja-JP">
                <a:solidFill>
                  <a:srgbClr val="000000"/>
                </a:solidFill>
              </a:rPr>
              <a:t> of the subject</a:t>
            </a:r>
          </a:p>
          <a:p>
            <a:r>
              <a:rPr lang="en-US" altLang="en-US">
                <a:solidFill>
                  <a:srgbClr val="000000"/>
                </a:solidFill>
              </a:rPr>
              <a:t>Creates a folder in $SUBJECTS_DIR</a:t>
            </a:r>
          </a:p>
          <a:p>
            <a:r>
              <a:rPr lang="en-US" altLang="en-US">
                <a:solidFill>
                  <a:srgbClr val="000000"/>
                </a:solidFill>
              </a:rPr>
              <a:t>All output goes in this folder (~400MB)</a:t>
            </a:r>
          </a:p>
          <a:p>
            <a:r>
              <a:rPr lang="en-US" altLang="en-US">
                <a:solidFill>
                  <a:srgbClr val="000000"/>
                </a:solidFill>
              </a:rPr>
              <a:t>Other subjects in $SUBJECTS_DIR</a:t>
            </a:r>
          </a:p>
        </p:txBody>
      </p:sp>
      <p:sp>
        <p:nvSpPr>
          <p:cNvPr id="13318" name="Text Box 24"/>
          <p:cNvSpPr txBox="1">
            <a:spLocks noChangeArrowheads="1"/>
          </p:cNvSpPr>
          <p:nvPr/>
        </p:nvSpPr>
        <p:spPr bwMode="auto">
          <a:xfrm>
            <a:off x="1135063" y="4343400"/>
            <a:ext cx="1287462"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bert</a:t>
            </a:r>
          </a:p>
          <a:p>
            <a:pPr algn="ctr" eaLnBrk="1" hangingPunct="1">
              <a:lnSpc>
                <a:spcPct val="80000"/>
              </a:lnSpc>
              <a:spcBef>
                <a:spcPts val="900"/>
              </a:spcBef>
              <a:buClrTx/>
              <a:buFontTx/>
              <a:buNone/>
            </a:pPr>
            <a:endParaRPr lang="en-US" altLang="en-US" sz="2000">
              <a:solidFill>
                <a:srgbClr val="FFFF66"/>
              </a:solidFill>
            </a:endParaRPr>
          </a:p>
        </p:txBody>
      </p:sp>
      <p:sp>
        <p:nvSpPr>
          <p:cNvPr id="13319" name="Rectangle 25"/>
          <p:cNvSpPr>
            <a:spLocks noChangeArrowheads="1"/>
          </p:cNvSpPr>
          <p:nvPr/>
        </p:nvSpPr>
        <p:spPr bwMode="auto">
          <a:xfrm>
            <a:off x="3098800" y="2438400"/>
            <a:ext cx="41322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$SUBJECTS_DIR</a:t>
            </a:r>
          </a:p>
        </p:txBody>
      </p:sp>
      <p:sp>
        <p:nvSpPr>
          <p:cNvPr id="13320" name="Rectangle 27"/>
          <p:cNvSpPr>
            <a:spLocks noChangeArrowheads="1"/>
          </p:cNvSpPr>
          <p:nvPr/>
        </p:nvSpPr>
        <p:spPr bwMode="auto">
          <a:xfrm>
            <a:off x="3641725" y="4267200"/>
            <a:ext cx="203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ernie</a:t>
            </a:r>
          </a:p>
          <a:p>
            <a:pPr algn="ctr" eaLnBrk="1" hangingPunct="1">
              <a:lnSpc>
                <a:spcPct val="80000"/>
              </a:lnSpc>
              <a:spcBef>
                <a:spcPts val="900"/>
              </a:spcBef>
              <a:buClrTx/>
              <a:buFontTx/>
              <a:buNone/>
            </a:pPr>
            <a:endParaRPr lang="en-US" altLang="en-US" sz="2000">
              <a:solidFill>
                <a:srgbClr val="FFFF66"/>
              </a:solidFill>
            </a:endParaRPr>
          </a:p>
        </p:txBody>
      </p:sp>
      <p:sp>
        <p:nvSpPr>
          <p:cNvPr id="13321" name="Rectangle 28"/>
          <p:cNvSpPr>
            <a:spLocks noChangeArrowheads="1"/>
          </p:cNvSpPr>
          <p:nvPr/>
        </p:nvSpPr>
        <p:spPr bwMode="auto">
          <a:xfrm>
            <a:off x="5334000" y="42672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fsaverage   …</a:t>
            </a:r>
          </a:p>
          <a:p>
            <a:pPr algn="ctr" eaLnBrk="1" hangingPunct="1">
              <a:lnSpc>
                <a:spcPct val="80000"/>
              </a:lnSpc>
              <a:spcBef>
                <a:spcPts val="900"/>
              </a:spcBef>
              <a:buClrTx/>
              <a:buFontTx/>
              <a:buNone/>
            </a:pPr>
            <a:endParaRPr lang="en-US" altLang="en-US" sz="2000">
              <a:solidFill>
                <a:srgbClr val="FFFF66"/>
              </a:solidFill>
            </a:endParaRPr>
          </a:p>
        </p:txBody>
      </p:sp>
      <p:sp>
        <p:nvSpPr>
          <p:cNvPr id="13322" name="Line 29"/>
          <p:cNvSpPr>
            <a:spLocks noChangeShapeType="1"/>
          </p:cNvSpPr>
          <p:nvPr/>
        </p:nvSpPr>
        <p:spPr bwMode="auto">
          <a:xfrm flipH="1">
            <a:off x="1873250" y="3124200"/>
            <a:ext cx="2994025" cy="114300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23" name="Line 31"/>
          <p:cNvSpPr>
            <a:spLocks noChangeShapeType="1"/>
          </p:cNvSpPr>
          <p:nvPr/>
        </p:nvSpPr>
        <p:spPr bwMode="auto">
          <a:xfrm flipH="1">
            <a:off x="4651375" y="3124200"/>
            <a:ext cx="215900" cy="114300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24" name="Line 32"/>
          <p:cNvSpPr>
            <a:spLocks noChangeShapeType="1"/>
          </p:cNvSpPr>
          <p:nvPr/>
        </p:nvSpPr>
        <p:spPr bwMode="auto">
          <a:xfrm>
            <a:off x="4860925" y="3124200"/>
            <a:ext cx="1895475" cy="114300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3325" name="Group 33"/>
          <p:cNvGrpSpPr>
            <a:grpSpLocks/>
          </p:cNvGrpSpPr>
          <p:nvPr/>
        </p:nvGrpSpPr>
        <p:grpSpPr bwMode="auto">
          <a:xfrm>
            <a:off x="796925" y="4876800"/>
            <a:ext cx="1968500" cy="985838"/>
            <a:chOff x="235" y="2478"/>
            <a:chExt cx="1240" cy="621"/>
          </a:xfrm>
        </p:grpSpPr>
        <p:sp>
          <p:nvSpPr>
            <p:cNvPr id="13352" name="Line 34"/>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3" name="Line 35"/>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4" name="Line 36"/>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5" name="Line 37"/>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6" name="Line 38"/>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7" name="Line 39"/>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8" name="Line 40"/>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9" name="Line 41"/>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60" name="Line 42"/>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61" name="Line 43"/>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62" name="Line 44"/>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326" name="Group 45"/>
          <p:cNvGrpSpPr>
            <a:grpSpLocks/>
          </p:cNvGrpSpPr>
          <p:nvPr/>
        </p:nvGrpSpPr>
        <p:grpSpPr bwMode="auto">
          <a:xfrm>
            <a:off x="3573463" y="4800600"/>
            <a:ext cx="1970087" cy="985838"/>
            <a:chOff x="1984" y="2430"/>
            <a:chExt cx="1241" cy="621"/>
          </a:xfrm>
        </p:grpSpPr>
        <p:sp>
          <p:nvSpPr>
            <p:cNvPr id="13341" name="Line 46"/>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2" name="Line 47"/>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3" name="Line 48"/>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4" name="Line 49"/>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5" name="Line 50"/>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6" name="Line 51"/>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7" name="Line 52"/>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8" name="Line 53"/>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9" name="Line 54"/>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0" name="Line 55"/>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1" name="Line 56"/>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327" name="Group 57"/>
          <p:cNvGrpSpPr>
            <a:grpSpLocks/>
          </p:cNvGrpSpPr>
          <p:nvPr/>
        </p:nvGrpSpPr>
        <p:grpSpPr bwMode="auto">
          <a:xfrm>
            <a:off x="6011863" y="4800600"/>
            <a:ext cx="1970087" cy="985838"/>
            <a:chOff x="3520" y="2430"/>
            <a:chExt cx="1241" cy="621"/>
          </a:xfrm>
        </p:grpSpPr>
        <p:sp>
          <p:nvSpPr>
            <p:cNvPr id="13330" name="Line 58"/>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1" name="Line 59"/>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2" name="Line 60"/>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3" name="Line 61"/>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4" name="Line 62"/>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5" name="Line 63"/>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6" name="Line 64"/>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7" name="Line 65"/>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8" name="Line 66"/>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9" name="Line 67"/>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0" name="Line 68"/>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25616" name="Oval 80"/>
          <p:cNvSpPr>
            <a:spLocks noChangeArrowheads="1"/>
          </p:cNvSpPr>
          <p:nvPr/>
        </p:nvSpPr>
        <p:spPr bwMode="auto">
          <a:xfrm>
            <a:off x="863600" y="4191000"/>
            <a:ext cx="1828800" cy="838200"/>
          </a:xfrm>
          <a:prstGeom prst="ellipse">
            <a:avLst/>
          </a:prstGeom>
          <a:noFill/>
          <a:ln w="57240">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buFont typeface="Times New Roman" charset="0"/>
              <a:buNone/>
              <a:defRPr/>
            </a:pPr>
            <a:endParaRPr lang="en-US">
              <a:solidFill>
                <a:srgbClr val="A7EA52"/>
              </a:solidFill>
              <a:latin typeface="Times New Roman" charset="0"/>
              <a:ea typeface="MS PGothic" charset="0"/>
              <a:cs typeface="MS PGothic" charset="0"/>
            </a:endParaRPr>
          </a:p>
        </p:txBody>
      </p:sp>
      <p:sp>
        <p:nvSpPr>
          <p:cNvPr id="13329" name="Rectangle 83"/>
          <p:cNvSpPr>
            <a:spLocks noChangeArrowheads="1"/>
          </p:cNvSpPr>
          <p:nvPr/>
        </p:nvSpPr>
        <p:spPr bwMode="auto">
          <a:xfrm>
            <a:off x="685800" y="6248400"/>
            <a:ext cx="4989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setenv SUBJECTS_DIR /path/to/space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8F7CF9-88D2-4070-8CBE-ED0BB1911BBB}" type="slidenum">
              <a:rPr lang="en-US" altLang="en-US" sz="1400">
                <a:solidFill>
                  <a:srgbClr val="FFFF66"/>
                </a:solidFill>
              </a:rPr>
              <a:pPr algn="r" eaLnBrk="1" hangingPunct="1">
                <a:buClrTx/>
                <a:buFontTx/>
                <a:buNone/>
              </a:pPr>
              <a:t>60</a:t>
            </a:fld>
            <a:endParaRPr lang="en-US" altLang="en-US" sz="1400">
              <a:solidFill>
                <a:srgbClr val="FFFF66"/>
              </a:solidFill>
            </a:endParaRPr>
          </a:p>
        </p:txBody>
      </p:sp>
      <p:sp>
        <p:nvSpPr>
          <p:cNvPr id="122882"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Sulcal Depth</a:t>
            </a:r>
          </a:p>
        </p:txBody>
      </p:sp>
      <p:sp>
        <p:nvSpPr>
          <p:cNvPr id="122883" name="Text Box 3"/>
          <p:cNvSpPr txBox="1">
            <a:spLocks noChangeArrowheads="1"/>
          </p:cNvSpPr>
          <p:nvPr/>
        </p:nvSpPr>
        <p:spPr bwMode="auto">
          <a:xfrm>
            <a:off x="5410200" y="3124200"/>
            <a:ext cx="25749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lh.sulc, rh.sulc</a:t>
            </a:r>
          </a:p>
        </p:txBody>
      </p:sp>
      <p:pic>
        <p:nvPicPr>
          <p:cNvPr id="122884" name="Picture 4"/>
          <p:cNvPicPr>
            <a:picLocks noChangeAspect="1" noChangeArrowheads="1"/>
          </p:cNvPicPr>
          <p:nvPr/>
        </p:nvPicPr>
        <p:blipFill>
          <a:blip r:embed="rId3">
            <a:extLst>
              <a:ext uri="{28A0092B-C50C-407E-A947-70E740481C1C}">
                <a14:useLocalDpi xmlns:a14="http://schemas.microsoft.com/office/drawing/2010/main" val="0"/>
              </a:ext>
            </a:extLst>
          </a:blip>
          <a:srcRect l="1315" t="25443" r="1315" b="22415"/>
          <a:stretch>
            <a:fillRect/>
          </a:stretch>
        </p:blipFill>
        <p:spPr bwMode="auto">
          <a:xfrm>
            <a:off x="4724400" y="3886200"/>
            <a:ext cx="3810000"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l="1266" t="25490" r="1266" b="22443"/>
          <a:stretch>
            <a:fillRect/>
          </a:stretch>
        </p:blipFill>
        <p:spPr bwMode="auto">
          <a:xfrm>
            <a:off x="4724400" y="990600"/>
            <a:ext cx="3813175"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2886" name="Text Box 6"/>
          <p:cNvSpPr txBox="1">
            <a:spLocks noChangeArrowheads="1"/>
          </p:cNvSpPr>
          <p:nvPr/>
        </p:nvSpPr>
        <p:spPr bwMode="auto">
          <a:xfrm>
            <a:off x="5408613" y="5943600"/>
            <a:ext cx="26844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lh.curv, rh.curv</a:t>
            </a:r>
          </a:p>
        </p:txBody>
      </p:sp>
      <p:grpSp>
        <p:nvGrpSpPr>
          <p:cNvPr id="122887" name="Group 7"/>
          <p:cNvGrpSpPr>
            <a:grpSpLocks/>
          </p:cNvGrpSpPr>
          <p:nvPr/>
        </p:nvGrpSpPr>
        <p:grpSpPr bwMode="auto">
          <a:xfrm>
            <a:off x="457200" y="1752600"/>
            <a:ext cx="3500438" cy="4033838"/>
            <a:chOff x="288" y="1104"/>
            <a:chExt cx="2205" cy="2541"/>
          </a:xfrm>
        </p:grpSpPr>
        <p:pic>
          <p:nvPicPr>
            <p:cNvPr id="122888" name="Picture 8"/>
            <p:cNvPicPr>
              <a:picLocks noChangeAspect="1" noChangeArrowheads="1"/>
            </p:cNvPicPr>
            <p:nvPr/>
          </p:nvPicPr>
          <p:blipFill>
            <a:blip r:embed="rId5">
              <a:extLst>
                <a:ext uri="{28A0092B-C50C-407E-A947-70E740481C1C}">
                  <a14:useLocalDpi xmlns:a14="http://schemas.microsoft.com/office/drawing/2010/main" val="0"/>
                </a:ext>
              </a:extLst>
            </a:blip>
            <a:srcRect l="15384" t="5917" r="13852" b="919"/>
            <a:stretch>
              <a:fillRect/>
            </a:stretch>
          </p:blipFill>
          <p:spPr bwMode="auto">
            <a:xfrm>
              <a:off x="288" y="1104"/>
              <a:ext cx="2205" cy="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2889" name="Line 9"/>
            <p:cNvSpPr>
              <a:spLocks noChangeShapeType="1"/>
            </p:cNvSpPr>
            <p:nvPr/>
          </p:nvSpPr>
          <p:spPr bwMode="auto">
            <a:xfrm flipV="1">
              <a:off x="1761" y="2162"/>
              <a:ext cx="365" cy="93"/>
            </a:xfrm>
            <a:prstGeom prst="line">
              <a:avLst/>
            </a:prstGeom>
            <a:noFill/>
            <a:ln w="2844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890" name="Line 10"/>
            <p:cNvSpPr>
              <a:spLocks noChangeShapeType="1"/>
            </p:cNvSpPr>
            <p:nvPr/>
          </p:nvSpPr>
          <p:spPr bwMode="auto">
            <a:xfrm flipV="1">
              <a:off x="1918" y="1830"/>
              <a:ext cx="155" cy="49"/>
            </a:xfrm>
            <a:prstGeom prst="line">
              <a:avLst/>
            </a:prstGeom>
            <a:noFill/>
            <a:ln w="2844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346C067-3E85-42B4-8D43-9865815B017B}" type="slidenum">
              <a:rPr lang="en-US" altLang="en-US" sz="1400">
                <a:solidFill>
                  <a:srgbClr val="FFFF66"/>
                </a:solidFill>
              </a:rPr>
              <a:pPr algn="r" eaLnBrk="1" hangingPunct="1">
                <a:buClrTx/>
                <a:buFontTx/>
                <a:buNone/>
              </a:pPr>
              <a:t>61</a:t>
            </a:fld>
            <a:endParaRPr lang="en-US" altLang="en-US" sz="1400">
              <a:solidFill>
                <a:srgbClr val="FFFF66"/>
              </a:solidFill>
            </a:endParaRPr>
          </a:p>
        </p:txBody>
      </p:sp>
      <p:sp>
        <p:nvSpPr>
          <p:cNvPr id="124930"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Tessellation and Topology Fixing</a:t>
            </a: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23733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49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43000"/>
            <a:ext cx="34671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4933" name="Rectangle 5"/>
          <p:cNvSpPr>
            <a:spLocks noChangeArrowheads="1"/>
          </p:cNvSpPr>
          <p:nvPr/>
        </p:nvSpPr>
        <p:spPr bwMode="auto">
          <a:xfrm>
            <a:off x="609600" y="4800600"/>
            <a:ext cx="5562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
                <a:schemeClr val="tx1"/>
              </a:buClr>
              <a:buFont typeface="Times New Roman" panose="02020603050405020304" pitchFamily="18" charset="0"/>
              <a:buChar char="•"/>
            </a:pPr>
            <a:r>
              <a:rPr lang="en-US" altLang="en-US">
                <a:solidFill>
                  <a:srgbClr val="000000"/>
                </a:solidFill>
              </a:rPr>
              <a:t>Mosaic of triangles </a:t>
            </a:r>
            <a:r>
              <a:rPr lang="en-US" altLang="en-US">
                <a:solidFill>
                  <a:srgbClr val="FF0000"/>
                </a:solidFill>
              </a:rPr>
              <a:t>(“tessellation”)</a:t>
            </a:r>
          </a:p>
          <a:p>
            <a:pPr eaLnBrk="1" hangingPunct="1">
              <a:spcBef>
                <a:spcPts val="600"/>
              </a:spcBef>
              <a:buClrTx/>
              <a:buFont typeface="Times New Roman" panose="02020603050405020304" pitchFamily="18" charset="0"/>
              <a:buChar char="•"/>
            </a:pPr>
            <a:r>
              <a:rPr lang="en-US" altLang="en-US">
                <a:solidFill>
                  <a:srgbClr val="000000"/>
                </a:solidFill>
              </a:rPr>
              <a:t>Errors: Donut holes, handles</a:t>
            </a:r>
          </a:p>
          <a:p>
            <a:pPr eaLnBrk="1" hangingPunct="1">
              <a:spcBef>
                <a:spcPts val="600"/>
              </a:spcBef>
              <a:buClrTx/>
              <a:buFont typeface="Times New Roman" panose="02020603050405020304" pitchFamily="18" charset="0"/>
              <a:buChar char="•"/>
            </a:pPr>
            <a:r>
              <a:rPr lang="en-US" altLang="en-US">
                <a:solidFill>
                  <a:srgbClr val="000000"/>
                </a:solidFill>
              </a:rPr>
              <a:t>Automatic topology fixer</a:t>
            </a:r>
          </a:p>
          <a:p>
            <a:pPr eaLnBrk="1" hangingPunct="1">
              <a:spcBef>
                <a:spcPts val="600"/>
              </a:spcBef>
              <a:buClrTx/>
              <a:buFontTx/>
              <a:buNone/>
            </a:pPr>
            <a:endParaRPr lang="en-US" altLang="en-US">
              <a:solidFill>
                <a:srgbClr val="FFFF66"/>
              </a:solidFill>
            </a:endParaRPr>
          </a:p>
        </p:txBody>
      </p:sp>
      <p:sp>
        <p:nvSpPr>
          <p:cNvPr id="124934" name="Text Box 6"/>
          <p:cNvSpPr txBox="1">
            <a:spLocks noChangeArrowheads="1"/>
          </p:cNvSpPr>
          <p:nvPr/>
        </p:nvSpPr>
        <p:spPr bwMode="auto">
          <a:xfrm>
            <a:off x="4422775" y="3276600"/>
            <a:ext cx="18065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 surface </a:t>
            </a:r>
          </a:p>
          <a:p>
            <a:pPr eaLnBrk="1" hangingPunct="1">
              <a:buClrTx/>
              <a:buFontTx/>
              <a:buNone/>
            </a:pPr>
            <a:r>
              <a:rPr lang="en-US" altLang="en-US">
                <a:solidFill>
                  <a:srgbClr val="000000"/>
                </a:solidFill>
              </a:rPr>
              <a:t>   surf/lh.orig</a:t>
            </a:r>
          </a:p>
          <a:p>
            <a:pPr eaLnBrk="1" hangingPunct="1">
              <a:buClrTx/>
              <a:buFontTx/>
              <a:buNone/>
            </a:pPr>
            <a:r>
              <a:rPr lang="en-US" altLang="en-US">
                <a:solidFill>
                  <a:srgbClr val="000000"/>
                </a:solidFill>
              </a:rPr>
              <a:t>   surf/rh.orig</a:t>
            </a:r>
            <a:endParaRPr lang="en-US" altLang="en-US">
              <a:solidFill>
                <a:srgbClr val="FFFF66"/>
              </a:solidFill>
            </a:endParaRPr>
          </a:p>
        </p:txBody>
      </p:sp>
      <p:pic>
        <p:nvPicPr>
          <p:cNvPr id="1249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038600"/>
            <a:ext cx="2505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3"/>
          <p:cNvSpPr>
            <a:spLocks noGrp="1"/>
          </p:cNvSpPr>
          <p:nvPr>
            <p:ph type="sldNum" sz="quarter" idx="16"/>
          </p:nvPr>
        </p:nvSpPr>
        <p:spPr bwMode="auto">
          <a:xfrm>
            <a:off x="8756650" y="6553200"/>
            <a:ext cx="38735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r"/>
            <a:fld id="{82319314-6AD4-4193-9A41-F7A2B0A2DB3C}" type="slidenum">
              <a:rPr lang="en-US" altLang="en-US" sz="1400">
                <a:solidFill>
                  <a:srgbClr val="FFFF00"/>
                </a:solidFill>
              </a:rPr>
              <a:pPr algn="r"/>
              <a:t>62</a:t>
            </a:fld>
            <a:endParaRPr lang="en-US" altLang="en-US" sz="1400">
              <a:solidFill>
                <a:srgbClr val="FFFF00"/>
              </a:solidFill>
            </a:endParaRPr>
          </a:p>
        </p:txBody>
      </p:sp>
      <p:sp>
        <p:nvSpPr>
          <p:cNvPr id="139265" name="Title 1"/>
          <p:cNvSpPr>
            <a:spLocks noGrp="1"/>
          </p:cNvSpPr>
          <p:nvPr>
            <p:ph type="title"/>
          </p:nvPr>
        </p:nvSpPr>
        <p:spPr>
          <a:xfrm>
            <a:off x="1793289" y="4372168"/>
            <a:ext cx="6512511" cy="1143000"/>
          </a:xfrm>
        </p:spPr>
        <p:txBody>
          <a:bodyPr/>
          <a:lstStyle/>
          <a:p>
            <a:pPr marL="320040" indent="-320040" fontAlgn="auto">
              <a:spcAft>
                <a:spcPts val="0"/>
              </a:spcAft>
              <a:buClr>
                <a:schemeClr val="accent6">
                  <a:lumMod val="75000"/>
                </a:schemeClr>
              </a:buClr>
              <a:defRPr/>
            </a:pPr>
            <a:r>
              <a:rPr lang="en-US">
                <a:latin typeface="Times New Roman" charset="0"/>
                <a:ea typeface="MS PGothic" charset="0"/>
              </a:rPr>
              <a:t>Pial surf grows from white surf</a:t>
            </a:r>
          </a:p>
        </p:txBody>
      </p:sp>
      <p:pic>
        <p:nvPicPr>
          <p:cNvPr id="126979" name="final_surfs_smaller.mp4">
            <a:hlinkClick r:id="" action="ppaction://media"/>
          </p:cNvPr>
          <p:cNvPicPr>
            <a:picLocks noGrp="1" noChangeAspect="1"/>
          </p:cNvPicPr>
          <p:nvPr>
            <p:ph sz="quarter" idx="13"/>
          </p:nvPr>
        </p:nvPicPr>
        <p:blipFill>
          <a:blip r:embed="rId3">
            <a:extLst>
              <a:ext uri="{28A0092B-C50C-407E-A947-70E740481C1C}">
                <a14:useLocalDpi xmlns:a14="http://schemas.microsoft.com/office/drawing/2010/main" val="0"/>
              </a:ext>
            </a:extLst>
          </a:blip>
          <a:srcRect t="22533" b="22533"/>
          <a:stretch>
            <a:fillRect/>
          </a:stretch>
        </p:blipFill>
        <p:spPr>
          <a:xfrm>
            <a:off x="1143000" y="731838"/>
            <a:ext cx="6400800" cy="3475037"/>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583191-4F5C-467E-B833-1849075A74BB}" type="slidenum">
              <a:rPr lang="en-US" altLang="en-US" sz="1400">
                <a:solidFill>
                  <a:srgbClr val="FFFF66"/>
                </a:solidFill>
              </a:rPr>
              <a:pPr algn="r" eaLnBrk="1" hangingPunct="1">
                <a:buClrTx/>
                <a:buFontTx/>
                <a:buNone/>
              </a:pPr>
              <a:t>7</a:t>
            </a:fld>
            <a:endParaRPr lang="en-US" altLang="en-US" sz="1400">
              <a:solidFill>
                <a:srgbClr val="FFFF66"/>
              </a:solidFill>
            </a:endParaRPr>
          </a:p>
        </p:txBody>
      </p:sp>
      <p:sp>
        <p:nvSpPr>
          <p:cNvPr id="15362"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5363"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5364" name="Rectangle 22"/>
          <p:cNvSpPr>
            <a:spLocks noChangeArrowheads="1"/>
          </p:cNvSpPr>
          <p:nvPr/>
        </p:nvSpPr>
        <p:spPr bwMode="auto">
          <a:xfrm>
            <a:off x="304800" y="2057400"/>
            <a:ext cx="2667000" cy="45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15365" name="Text Box 23"/>
          <p:cNvSpPr txBox="1">
            <a:spLocks noChangeArrowheads="1"/>
          </p:cNvSpPr>
          <p:nvPr/>
        </p:nvSpPr>
        <p:spPr bwMode="auto">
          <a:xfrm>
            <a:off x="3946525" y="1031875"/>
            <a:ext cx="42068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000000"/>
                </a:solidFill>
              </a:rPr>
              <a:t>-all    means to do everything!</a:t>
            </a:r>
          </a:p>
          <a:p>
            <a:endParaRPr lang="en-US" altLang="en-US">
              <a:solidFill>
                <a:srgbClr val="000000"/>
              </a:solidFill>
            </a:endParaRPr>
          </a:p>
          <a:p>
            <a:r>
              <a:rPr lang="en-US" altLang="en-US">
                <a:solidFill>
                  <a:srgbClr val="000000"/>
                </a:solidFill>
              </a:rPr>
              <a:t>Can take 10-20 hours</a:t>
            </a:r>
          </a:p>
          <a:p>
            <a:endParaRPr lang="en-US" altLang="en-US">
              <a:solidFill>
                <a:srgbClr val="000000"/>
              </a:solidFill>
            </a:endParaRPr>
          </a:p>
          <a:p>
            <a:r>
              <a:rPr lang="en-US" altLang="en-US">
                <a:solidFill>
                  <a:srgbClr val="000000"/>
                </a:solidFill>
              </a:rPr>
              <a:t>Later, we will show you how to run subsets of the processing stream to make it faster when correcting errors.</a:t>
            </a:r>
          </a:p>
        </p:txBody>
      </p:sp>
      <p:grpSp>
        <p:nvGrpSpPr>
          <p:cNvPr id="15366" name="Group 23"/>
          <p:cNvGrpSpPr>
            <a:grpSpLocks/>
          </p:cNvGrpSpPr>
          <p:nvPr/>
        </p:nvGrpSpPr>
        <p:grpSpPr bwMode="auto">
          <a:xfrm>
            <a:off x="260350" y="4156075"/>
            <a:ext cx="4387850" cy="2397125"/>
            <a:chOff x="195747" y="3200400"/>
            <a:chExt cx="4387926" cy="2397008"/>
          </a:xfrm>
        </p:grpSpPr>
        <p:pic>
          <p:nvPicPr>
            <p:cNvPr id="15367"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8"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9"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70"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73"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Line 21"/>
            <p:cNvSpPr>
              <a:spLocks noChangeShapeType="1"/>
            </p:cNvSpPr>
            <p:nvPr/>
          </p:nvSpPr>
          <p:spPr bwMode="auto">
            <a:xfrm flipH="1" flipV="1">
              <a:off x="3542288" y="4887510"/>
              <a:ext cx="199979"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5" name="Line 21"/>
            <p:cNvSpPr>
              <a:spLocks noChangeShapeType="1"/>
            </p:cNvSpPr>
            <p:nvPr/>
          </p:nvSpPr>
          <p:spPr bwMode="auto">
            <a:xfrm>
              <a:off x="1254221" y="3613827"/>
              <a:ext cx="180065" cy="907"/>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6" name="Line 21"/>
            <p:cNvSpPr>
              <a:spLocks noChangeShapeType="1"/>
            </p:cNvSpPr>
            <p:nvPr/>
          </p:nvSpPr>
          <p:spPr bwMode="auto">
            <a:xfrm>
              <a:off x="2326309" y="3609294"/>
              <a:ext cx="180065" cy="90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7" name="Line 21"/>
            <p:cNvSpPr>
              <a:spLocks noChangeShapeType="1"/>
            </p:cNvSpPr>
            <p:nvPr/>
          </p:nvSpPr>
          <p:spPr bwMode="auto">
            <a:xfrm>
              <a:off x="3513738" y="3598414"/>
              <a:ext cx="180064" cy="90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8" name="Line 21"/>
            <p:cNvSpPr>
              <a:spLocks noChangeShapeType="1"/>
            </p:cNvSpPr>
            <p:nvPr/>
          </p:nvSpPr>
          <p:spPr bwMode="auto">
            <a:xfrm flipH="1" flipV="1">
              <a:off x="2461902" y="4897484"/>
              <a:ext cx="199979"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9" name="Line 21"/>
            <p:cNvSpPr>
              <a:spLocks noChangeShapeType="1"/>
            </p:cNvSpPr>
            <p:nvPr/>
          </p:nvSpPr>
          <p:spPr bwMode="auto">
            <a:xfrm flipH="1" flipV="1">
              <a:off x="1111005" y="4885697"/>
              <a:ext cx="199979"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80" name="Line 21"/>
            <p:cNvSpPr>
              <a:spLocks noChangeShapeType="1"/>
            </p:cNvSpPr>
            <p:nvPr/>
          </p:nvSpPr>
          <p:spPr bwMode="auto">
            <a:xfrm flipH="1">
              <a:off x="4180395" y="4077883"/>
              <a:ext cx="0" cy="47870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5381" name="Picture 38"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39"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1B06524-4F6E-44E8-BE64-49FBEC3A121E}" type="slidenum">
              <a:rPr lang="en-US" altLang="en-US" sz="1400">
                <a:solidFill>
                  <a:srgbClr val="FFFF66"/>
                </a:solidFill>
              </a:rPr>
              <a:pPr algn="r" eaLnBrk="1" hangingPunct="1">
                <a:buClrTx/>
                <a:buFontTx/>
                <a:buNone/>
              </a:pPr>
              <a:t>8</a:t>
            </a:fld>
            <a:endParaRPr lang="en-US" altLang="en-US" sz="1400">
              <a:solidFill>
                <a:srgbClr val="FFFF66"/>
              </a:solidFill>
            </a:endParaRPr>
          </a:p>
        </p:txBody>
      </p:sp>
      <p:sp>
        <p:nvSpPr>
          <p:cNvPr id="1945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1945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a:t>
            </a:r>
            <a:r>
              <a:rPr lang="en-US" altLang="en-US">
                <a:solidFill>
                  <a:srgbClr val="000000"/>
                </a:solidFill>
              </a:rPr>
              <a:t>$SUBJECTS_DIR/</a:t>
            </a:r>
            <a:r>
              <a:rPr lang="en-US" altLang="en-US" sz="3200">
                <a:solidFill>
                  <a:srgbClr val="000000"/>
                </a:solidFill>
              </a:rPr>
              <a:t>bert      </a:t>
            </a:r>
          </a:p>
          <a:p>
            <a:pPr algn="ctr" eaLnBrk="1" hangingPunct="1">
              <a:spcBef>
                <a:spcPts val="800"/>
              </a:spcBef>
              <a:buClrTx/>
              <a:buFontTx/>
              <a:buNone/>
            </a:pPr>
            <a:endParaRPr lang="en-US" altLang="en-US" sz="3200">
              <a:solidFill>
                <a:srgbClr val="FFFF00"/>
              </a:solidFill>
            </a:endParaRPr>
          </a:p>
          <a:p>
            <a:pPr eaLnBrk="1" hangingPunct="1">
              <a:spcBef>
                <a:spcPts val="800"/>
              </a:spcBef>
              <a:buClrTx/>
              <a:buFontTx/>
              <a:buNone/>
            </a:pPr>
            <a:r>
              <a:rPr lang="en-US" altLang="en-US" sz="3200">
                <a:solidFill>
                  <a:srgbClr val="FFFF66"/>
                </a:solidFill>
              </a:rPr>
              <a:t>         </a:t>
            </a:r>
            <a:r>
              <a:rPr lang="en-US" altLang="en-US" sz="3200">
                <a:solidFill>
                  <a:srgbClr val="000000"/>
                </a:solidFill>
              </a:rPr>
              <a:t>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19460" name="Line 5"/>
          <p:cNvSpPr>
            <a:spLocks noChangeShapeType="1"/>
          </p:cNvSpPr>
          <p:nvPr/>
        </p:nvSpPr>
        <p:spPr bwMode="auto">
          <a:xfrm>
            <a:off x="4038600" y="1295400"/>
            <a:ext cx="1588" cy="3048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1"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2" name="Line 10"/>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3" name="Line 11"/>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4" name="Line 12"/>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5" name="Line 13"/>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54" name="Rectangle 23"/>
          <p:cNvSpPr>
            <a:spLocks noChangeArrowheads="1"/>
          </p:cNvSpPr>
          <p:nvPr/>
        </p:nvSpPr>
        <p:spPr bwMode="auto">
          <a:xfrm>
            <a:off x="304800" y="5867400"/>
            <a:ext cx="5105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19467" name="Line 24"/>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8" name="Rectangle 25"/>
          <p:cNvSpPr>
            <a:spLocks noChangeArrowheads="1"/>
          </p:cNvSpPr>
          <p:nvPr/>
        </p:nvSpPr>
        <p:spPr bwMode="auto">
          <a:xfrm>
            <a:off x="5791200" y="5791200"/>
            <a:ext cx="1281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~400MB</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7239000" y="6477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2D8A25-CAF8-4E3F-B41F-A50D61B68DEA}" type="slidenum">
              <a:rPr lang="en-US" altLang="en-US" sz="1400">
                <a:solidFill>
                  <a:srgbClr val="FFFF66"/>
                </a:solidFill>
              </a:rPr>
              <a:pPr algn="r" eaLnBrk="1" hangingPunct="1">
                <a:buClrTx/>
                <a:buFontTx/>
                <a:buNone/>
              </a:pPr>
              <a:t>9</a:t>
            </a:fld>
            <a:endParaRPr lang="en-US" altLang="en-US" sz="1400">
              <a:solidFill>
                <a:srgbClr val="FFFF66"/>
              </a:solidFill>
            </a:endParaRPr>
          </a:p>
        </p:txBody>
      </p:sp>
      <p:sp>
        <p:nvSpPr>
          <p:cNvPr id="21506"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21507"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r>
              <a:rPr lang="en-US" altLang="en-US" sz="2800">
                <a:solidFill>
                  <a:srgbClr val="000000"/>
                </a:solidFill>
              </a:rPr>
              <a:t>	</a:t>
            </a:r>
          </a:p>
          <a:p>
            <a:pPr eaLnBrk="1" hangingPunct="1">
              <a:spcBef>
                <a:spcPts val="800"/>
              </a:spcBef>
              <a:buClrTx/>
              <a:buFontTx/>
              <a:buNone/>
            </a:pPr>
            <a:r>
              <a:rPr lang="en-US" altLang="en-US" sz="2800">
                <a:solidFill>
                  <a:srgbClr val="000000"/>
                </a:solidFill>
              </a:rPr>
              <a:t>      recon-all.log</a:t>
            </a:r>
          </a:p>
          <a:p>
            <a:pPr eaLnBrk="1" hangingPunct="1">
              <a:spcBef>
                <a:spcPts val="800"/>
              </a:spcBef>
              <a:buClrTx/>
              <a:buFontTx/>
              <a:buNone/>
            </a:pPr>
            <a:r>
              <a:rPr lang="en-US" altLang="en-US" sz="2800">
                <a:solidFill>
                  <a:srgbClr val="000000"/>
                </a:solidFill>
              </a:rPr>
              <a:t>      recon-all.done		     </a:t>
            </a:r>
          </a:p>
        </p:txBody>
      </p:sp>
      <p:sp>
        <p:nvSpPr>
          <p:cNvPr id="21508"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09"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0"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1"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2"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3"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4" name="Rectangle 11"/>
          <p:cNvSpPr>
            <a:spLocks noChangeArrowheads="1"/>
          </p:cNvSpPr>
          <p:nvPr/>
        </p:nvSpPr>
        <p:spPr bwMode="auto">
          <a:xfrm>
            <a:off x="228600" y="4800600"/>
            <a:ext cx="40386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Just because it finishes “without error” does not mean that everything is ok!</a:t>
            </a:r>
          </a:p>
        </p:txBody>
      </p:sp>
      <p:sp>
        <p:nvSpPr>
          <p:cNvPr id="21515"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6" name="Line 14"/>
          <p:cNvSpPr>
            <a:spLocks noChangeShapeType="1"/>
          </p:cNvSpPr>
          <p:nvPr/>
        </p:nvSpPr>
        <p:spPr bwMode="auto">
          <a:xfrm>
            <a:off x="1905000" y="2286000"/>
            <a:ext cx="0" cy="6858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pic>
        <p:nvPicPr>
          <p:cNvPr id="21517" name="Picture 15" descr="log-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45720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Line 16"/>
          <p:cNvSpPr>
            <a:spLocks noChangeShapeType="1"/>
          </p:cNvSpPr>
          <p:nvPr/>
        </p:nvSpPr>
        <p:spPr bwMode="auto">
          <a:xfrm>
            <a:off x="2667000" y="3276600"/>
            <a:ext cx="1600200" cy="5334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7" name="Line 17"/>
          <p:cNvSpPr>
            <a:spLocks noChangeShapeType="1"/>
          </p:cNvSpPr>
          <p:nvPr/>
        </p:nvSpPr>
        <p:spPr bwMode="auto">
          <a:xfrm flipH="1" flipV="1">
            <a:off x="5867400" y="5181600"/>
            <a:ext cx="228600" cy="533400"/>
          </a:xfrm>
          <a:prstGeom prst="line">
            <a:avLst/>
          </a:prstGeom>
          <a:noFill/>
          <a:ln w="76200">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33808" name="Rectangle 18"/>
          <p:cNvSpPr>
            <a:spLocks noChangeArrowheads="1"/>
          </p:cNvSpPr>
          <p:nvPr/>
        </p:nvSpPr>
        <p:spPr bwMode="auto">
          <a:xfrm>
            <a:off x="4495800" y="5594350"/>
            <a:ext cx="44958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accent6"/>
                </a:solidFill>
                <a:latin typeface="Times New Roman" charset="0"/>
                <a:ea typeface="MS PGothic" charset="0"/>
                <a:cs typeface="MS PGothic" charset="0"/>
              </a:rPr>
              <a:t>Send us recon-</a:t>
            </a:r>
            <a:r>
              <a:rPr lang="en-US" dirty="0" err="1">
                <a:solidFill>
                  <a:schemeClr val="accent6"/>
                </a:solidFill>
                <a:latin typeface="Times New Roman" charset="0"/>
                <a:ea typeface="MS PGothic" charset="0"/>
                <a:cs typeface="MS PGothic" charset="0"/>
              </a:rPr>
              <a:t>all.log</a:t>
            </a:r>
            <a:r>
              <a:rPr lang="en-US" dirty="0">
                <a:solidFill>
                  <a:schemeClr val="accent6"/>
                </a:solidFill>
                <a:latin typeface="Times New Roman" charset="0"/>
                <a:ea typeface="MS PGothic" charset="0"/>
                <a:cs typeface="MS PGothic" charset="0"/>
              </a:rPr>
              <a:t> when you have problems! </a:t>
            </a:r>
            <a:r>
              <a:rPr lang="en-US" dirty="0" err="1">
                <a:solidFill>
                  <a:schemeClr val="accent6"/>
                </a:solidFill>
                <a:latin typeface="Times New Roman" charset="0"/>
                <a:ea typeface="MS PGothic" charset="0"/>
                <a:cs typeface="MS PGothic" charset="0"/>
              </a:rPr>
              <a:t>freesurfer@nmr.mgh.harvard.edu</a:t>
            </a:r>
            <a:endParaRPr lang="en-US" dirty="0">
              <a:solidFill>
                <a:schemeClr val="accent6"/>
              </a:solidFill>
              <a:latin typeface="Times New Roman" charset="0"/>
              <a:ea typeface="MS PGothic" charset="0"/>
              <a:cs typeface="MS PGothic"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16345</TotalTime>
  <Words>4430</Words>
  <Application>Microsoft Macintosh PowerPoint</Application>
  <PresentationFormat>On-screen Show (4:3)</PresentationFormat>
  <Paragraphs>859</Paragraphs>
  <Slides>62</Slides>
  <Notes>61</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62</vt:i4>
      </vt:variant>
    </vt:vector>
  </HeadingPairs>
  <TitlesOfParts>
    <vt:vector size="63"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Inflation: 2D Surface in 3D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Download &amp; Install</vt:lpstr>
      <vt:lpstr>What to do next</vt:lpstr>
      <vt:lpstr>Getting 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Surferfest </dc:title>
  <dc:creator>Douglas Greve</dc:creator>
  <cp:lastModifiedBy>Doug Gr</cp:lastModifiedBy>
  <cp:revision>886</cp:revision>
  <cp:lastPrinted>2015-09-20T21:39:24Z</cp:lastPrinted>
  <dcterms:created xsi:type="dcterms:W3CDTF">2013-11-04T03:57:14Z</dcterms:created>
  <dcterms:modified xsi:type="dcterms:W3CDTF">2017-09-25T13:45:38Z</dcterms:modified>
</cp:coreProperties>
</file>