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mov" ContentType="video/quicktime"/>
  <Default Extension="tif" ContentType="image/tif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</p:sldMasterIdLst>
  <p:notesMasterIdLst>
    <p:notesMasterId r:id="rId26"/>
  </p:notesMasterIdLst>
  <p:sldIdLst>
    <p:sldId id="256" r:id="rId2"/>
    <p:sldId id="257" r:id="rId3"/>
    <p:sldId id="262" r:id="rId4"/>
    <p:sldId id="259" r:id="rId5"/>
    <p:sldId id="263" r:id="rId6"/>
    <p:sldId id="275" r:id="rId7"/>
    <p:sldId id="277" r:id="rId8"/>
    <p:sldId id="276" r:id="rId9"/>
    <p:sldId id="264" r:id="rId10"/>
    <p:sldId id="265" r:id="rId11"/>
    <p:sldId id="281" r:id="rId12"/>
    <p:sldId id="280" r:id="rId13"/>
    <p:sldId id="266" r:id="rId14"/>
    <p:sldId id="282" r:id="rId15"/>
    <p:sldId id="267" r:id="rId16"/>
    <p:sldId id="268" r:id="rId17"/>
    <p:sldId id="269" r:id="rId18"/>
    <p:sldId id="270" r:id="rId19"/>
    <p:sldId id="278" r:id="rId20"/>
    <p:sldId id="271" r:id="rId21"/>
    <p:sldId id="272" r:id="rId22"/>
    <p:sldId id="273" r:id="rId23"/>
    <p:sldId id="274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F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478"/>
    <p:restoredTop sz="94820"/>
  </p:normalViewPr>
  <p:slideViewPr>
    <p:cSldViewPr snapToGrid="0" snapToObjects="1">
      <p:cViewPr>
        <p:scale>
          <a:sx n="70" d="100"/>
          <a:sy n="70" d="100"/>
        </p:scale>
        <p:origin x="736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17A2E-C68A-A04A-822C-30260B70C610}" type="datetimeFigureOut">
              <a:rPr lang="en-US" smtClean="0"/>
              <a:t>6/24/19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54A41D-58A5-7244-A17D-355306CF66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13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smtClean="0"/>
              <a:t>6/24/19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27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1.mov"/><Relationship Id="rId2" Type="http://schemas.openxmlformats.org/officeDocument/2006/relationships/video" Target="../media/media1.mov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microsoft.com/office/2007/relationships/media" Target="../media/media2.mov"/><Relationship Id="rId2" Type="http://schemas.openxmlformats.org/officeDocument/2006/relationships/video" Target="../media/media2.mo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8.png"/><Relationship Id="rId1" Type="http://schemas.microsoft.com/office/2007/relationships/media" Target="../media/media3.mov"/><Relationship Id="rId2" Type="http://schemas.openxmlformats.org/officeDocument/2006/relationships/video" Target="../media/media3.mo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Relationship Id="rId1" Type="http://schemas.microsoft.com/office/2007/relationships/media" Target="../media/media4.mov"/><Relationship Id="rId2" Type="http://schemas.openxmlformats.org/officeDocument/2006/relationships/video" Target="../media/media4.mo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t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2.png"/><Relationship Id="rId1" Type="http://schemas.microsoft.com/office/2007/relationships/media" Target="../media/media5.mov"/><Relationship Id="rId2" Type="http://schemas.openxmlformats.org/officeDocument/2006/relationships/video" Target="../media/media5.mov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8865" y="1957495"/>
            <a:ext cx="6858000" cy="11946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Introduction to MR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8865" y="3531373"/>
            <a:ext cx="6858000" cy="618523"/>
          </a:xfrm>
        </p:spPr>
        <p:txBody>
          <a:bodyPr/>
          <a:lstStyle/>
          <a:p>
            <a:r>
              <a:rPr lang="en-US" dirty="0" smtClean="0"/>
              <a:t>Robert Frost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273225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smtClean="0"/>
              <a:t>Thanks for images/animations </a:t>
            </a:r>
            <a:r>
              <a:rPr lang="en-US" sz="2800" dirty="0" smtClean="0"/>
              <a:t>provided by Dylan </a:t>
            </a:r>
            <a:r>
              <a:rPr lang="en-US" sz="2800" dirty="0" err="1" smtClean="0"/>
              <a:t>Tisdall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271059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cession-2-21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690689"/>
            <a:ext cx="6502400" cy="4876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Precession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2" y="1033175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</a:t>
            </a:r>
            <a:r>
              <a:rPr lang="en-US" sz="3200" b="1" smtClean="0"/>
              <a:t>changing magnetic field in x-y plane </a:t>
            </a:r>
            <a:r>
              <a:rPr lang="en-US" sz="3200" b="1" smtClean="0">
                <a:sym typeface="Wingdings"/>
              </a:rPr>
              <a:t> measure</a:t>
            </a:r>
            <a:endParaRPr lang="en-US" sz="3200" b="1" baseline="-25000" dirty="0"/>
          </a:p>
        </p:txBody>
      </p:sp>
      <p:sp>
        <p:nvSpPr>
          <p:cNvPr id="6" name="Rectangle 5"/>
          <p:cNvSpPr/>
          <p:nvPr/>
        </p:nvSpPr>
        <p:spPr>
          <a:xfrm>
            <a:off x="3196485" y="6546340"/>
            <a:ext cx="5947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dirty="0" smtClean="0"/>
              <a:t>William Overall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8777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Measure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5002" y="1302115"/>
            <a:ext cx="90889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 changing magnetic field</a:t>
            </a:r>
          </a:p>
          <a:p>
            <a:r>
              <a:rPr lang="en-US" sz="3200" b="1" dirty="0" smtClean="0">
                <a:sym typeface="Wingdings"/>
              </a:rPr>
              <a:t> Induces a voltage in coil of conducting wire</a:t>
            </a:r>
            <a:endParaRPr lang="en-US" sz="3200" b="1" baseline="-25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0" y="2754405"/>
            <a:ext cx="2997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18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cession-2-211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690689"/>
            <a:ext cx="6502400" cy="48768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Measure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5002" y="1033175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 changing magnetic field in x-y plane</a:t>
            </a:r>
            <a:endParaRPr lang="en-US" sz="3200" b="1" baseline="-25000" dirty="0"/>
          </a:p>
        </p:txBody>
      </p:sp>
      <p:sp>
        <p:nvSpPr>
          <p:cNvPr id="2" name="Left Arrow 1"/>
          <p:cNvSpPr/>
          <p:nvPr/>
        </p:nvSpPr>
        <p:spPr>
          <a:xfrm rot="1697110">
            <a:off x="5163868" y="5407938"/>
            <a:ext cx="1496369" cy="56477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07474" y="6055453"/>
            <a:ext cx="31365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Signal strength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44983141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Relaxation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7675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Two independent components:</a:t>
            </a:r>
          </a:p>
          <a:p>
            <a:endParaRPr lang="en-US" sz="3200" dirty="0" smtClean="0"/>
          </a:p>
          <a:p>
            <a:r>
              <a:rPr lang="en-US" sz="3200" dirty="0" smtClean="0"/>
              <a:t>T2: decay of x-y component</a:t>
            </a:r>
          </a:p>
          <a:p>
            <a:pPr lvl="1"/>
            <a:r>
              <a:rPr lang="en-US" sz="3200" dirty="0" smtClean="0"/>
              <a:t>Measurable signal decays		~ &lt;100 </a:t>
            </a:r>
            <a:r>
              <a:rPr lang="en-US" sz="3200" dirty="0" err="1" smtClean="0"/>
              <a:t>ms</a:t>
            </a:r>
            <a:endParaRPr lang="en-US" sz="3200" dirty="0" smtClean="0"/>
          </a:p>
          <a:p>
            <a:pPr lvl="1"/>
            <a:endParaRPr lang="en-US" sz="3200" dirty="0" smtClean="0"/>
          </a:p>
          <a:p>
            <a:r>
              <a:rPr lang="en-US" sz="3200" dirty="0" smtClean="0"/>
              <a:t>T1: regrowth of z component</a:t>
            </a:r>
          </a:p>
          <a:p>
            <a:pPr lvl="1"/>
            <a:r>
              <a:rPr lang="en-US" sz="3200" dirty="0" smtClean="0"/>
              <a:t>Net </a:t>
            </a:r>
            <a:r>
              <a:rPr lang="en-US" sz="3200" dirty="0" err="1" smtClean="0"/>
              <a:t>M</a:t>
            </a:r>
            <a:r>
              <a:rPr lang="en-US" sz="3200" baseline="-25000" dirty="0" err="1" smtClean="0"/>
              <a:t>z</a:t>
            </a:r>
            <a:r>
              <a:rPr lang="en-US" sz="3200" dirty="0" smtClean="0"/>
              <a:t> reforms				~ 1-5 sec</a:t>
            </a:r>
          </a:p>
        </p:txBody>
      </p:sp>
    </p:spTree>
    <p:extLst>
      <p:ext uri="{BB962C8B-B14F-4D97-AF65-F5344CB8AC3E}">
        <p14:creationId xmlns:p14="http://schemas.microsoft.com/office/powerpoint/2010/main" val="71683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Rotating frame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767535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we watch the precession of M while also spinning around the z axis at same frequency</a:t>
            </a:r>
            <a:r>
              <a:rPr lang="is-IS" sz="3200" dirty="0" smtClean="0"/>
              <a:t>… then M appears still</a:t>
            </a:r>
            <a:endParaRPr lang="en-US" sz="3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923" y="2746916"/>
            <a:ext cx="5930153" cy="3710486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200000">
            <a:off x="3383210" y="3921182"/>
            <a:ext cx="528855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19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T2 relaxation</a:t>
            </a:r>
            <a:endParaRPr lang="en-US" b="1" dirty="0"/>
          </a:p>
        </p:txBody>
      </p:sp>
      <p:pic>
        <p:nvPicPr>
          <p:cNvPr id="2" name="all_t2-210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794997"/>
            <a:ext cx="6502400" cy="4876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2918" y="6135436"/>
            <a:ext cx="3226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 rotating frame</a:t>
            </a:r>
            <a:endParaRPr lang="en-US" sz="3200" b="1" baseline="-25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107576" y="964000"/>
                <a:ext cx="913055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1) s</a:t>
                </a:r>
                <a:r>
                  <a:rPr lang="en-US" sz="2400" b="1" dirty="0" smtClean="0"/>
                  <a:t>pins </a:t>
                </a:r>
                <a:r>
                  <a:rPr lang="en-US" sz="2400" b="1" dirty="0" smtClean="0"/>
                  <a:t>experience inhomogeneous </a:t>
                </a:r>
                <a:r>
                  <a:rPr lang="en-US" sz="2400" b="1" dirty="0" smtClean="0"/>
                  <a:t>field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EFA29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𝐵</m:t>
                    </m:r>
                    <m:r>
                      <a:rPr lang="en-US" sz="2400" b="0" i="0" smtClean="0">
                        <a:solidFill>
                          <a:srgbClr val="0EFA29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2400" b="1" dirty="0" smtClean="0"/>
                  <a:t>(</a:t>
                </a:r>
                <a:r>
                  <a:rPr lang="en-US" sz="2400" b="1" dirty="0" smtClean="0"/>
                  <a:t>created by </a:t>
                </a:r>
                <a:r>
                  <a:rPr lang="en-US" sz="2400" b="1" dirty="0" err="1" smtClean="0"/>
                  <a:t>neighbours</a:t>
                </a:r>
                <a:r>
                  <a:rPr lang="en-US" sz="2400" b="1" dirty="0" smtClean="0"/>
                  <a:t>) </a:t>
                </a:r>
                <a:r>
                  <a:rPr lang="en-US" sz="2400" b="1" dirty="0" smtClean="0"/>
                  <a:t>2) </a:t>
                </a:r>
                <a:r>
                  <a:rPr lang="en-US" sz="2400" b="1" dirty="0" err="1" smtClean="0"/>
                  <a:t>precess</a:t>
                </a:r>
                <a:r>
                  <a:rPr lang="en-US" sz="2400" b="1" dirty="0" smtClean="0"/>
                  <a:t> at different frequencies </a:t>
                </a:r>
                <a14:m>
                  <m:oMath xmlns:m="http://schemas.openxmlformats.org/officeDocument/2006/math">
                    <m:r>
                      <a:rPr lang="el-GR" sz="2400" i="1">
                        <a:solidFill>
                          <a:srgbClr val="0EFA29"/>
                        </a:solidFill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</m:oMath>
                </a14:m>
                <a:r>
                  <a:rPr lang="en-US" sz="2400" b="1" dirty="0" smtClean="0"/>
                  <a:t> 3) spins “</a:t>
                </a:r>
                <a:r>
                  <a:rPr lang="en-US" sz="2400" b="1" dirty="0" err="1" smtClean="0"/>
                  <a:t>dephase</a:t>
                </a:r>
                <a:r>
                  <a:rPr lang="en-US" sz="2400" b="1" dirty="0" smtClean="0"/>
                  <a:t>”</a:t>
                </a:r>
                <a:endParaRPr lang="en-US" sz="2400" b="1" baseline="-250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" y="964000"/>
                <a:ext cx="9130553" cy="830997"/>
              </a:xfrm>
              <a:prstGeom prst="rect">
                <a:avLst/>
              </a:prstGeom>
              <a:blipFill rotWithShape="0">
                <a:blip r:embed="rId5"/>
                <a:stretch>
                  <a:fillRect l="-1069" t="-58824" b="-272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031854" y="238478"/>
                <a:ext cx="311214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</m:oMath>
                  </m:oMathPara>
                </a14:m>
                <a:endParaRPr lang="en-US" sz="4400" dirty="0">
                  <a:solidFill>
                    <a:srgbClr val="0EFA29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1854" y="238478"/>
                <a:ext cx="3112146" cy="67710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269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14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T2 relaxation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002" y="1033175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 </a:t>
            </a:r>
            <a:r>
              <a:rPr lang="en-US" sz="3200" b="1" dirty="0" err="1" smtClean="0"/>
              <a:t>magnetisation</a:t>
            </a:r>
            <a:r>
              <a:rPr lang="en-US" sz="3200" b="1" dirty="0" smtClean="0"/>
              <a:t> (x-y component only)</a:t>
            </a:r>
            <a:endParaRPr lang="en-US" sz="3200" b="1" baseline="-25000" dirty="0"/>
          </a:p>
        </p:txBody>
      </p:sp>
      <p:pic>
        <p:nvPicPr>
          <p:cNvPr id="3" name="t2-212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794997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T1 &amp; T2 relaxation</a:t>
            </a:r>
            <a:endParaRPr lang="en-US" b="1" dirty="0"/>
          </a:p>
        </p:txBody>
      </p:sp>
      <p:pic>
        <p:nvPicPr>
          <p:cNvPr id="2" name="t1-209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815623"/>
            <a:ext cx="6502400" cy="4876800"/>
          </a:xfrm>
          <a:prstGeom prst="rect">
            <a:avLst/>
          </a:prstGeom>
        </p:spPr>
      </p:pic>
      <p:sp>
        <p:nvSpPr>
          <p:cNvPr id="4" name="Left Arrow 3"/>
          <p:cNvSpPr/>
          <p:nvPr/>
        </p:nvSpPr>
        <p:spPr>
          <a:xfrm rot="1697110">
            <a:off x="5621067" y="5500777"/>
            <a:ext cx="1496369" cy="56477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698199" y="6093984"/>
            <a:ext cx="11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T2</a:t>
            </a:r>
            <a:endParaRPr lang="en-US" sz="3200" b="1" baseline="-25000" dirty="0"/>
          </a:p>
        </p:txBody>
      </p:sp>
      <p:sp>
        <p:nvSpPr>
          <p:cNvPr id="7" name="Left Arrow 6"/>
          <p:cNvSpPr/>
          <p:nvPr/>
        </p:nvSpPr>
        <p:spPr>
          <a:xfrm rot="12849334">
            <a:off x="1229272" y="2702783"/>
            <a:ext cx="1496369" cy="564777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1074" y="2108010"/>
            <a:ext cx="1125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T1</a:t>
            </a:r>
            <a:endParaRPr lang="en-US" sz="32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2925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ontrast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59790" y="1349687"/>
            <a:ext cx="3538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T1 </a:t>
            </a:r>
            <a:r>
              <a:rPr lang="en-US" sz="3200" b="1" dirty="0"/>
              <a:t>regrowth </a:t>
            </a:r>
            <a:r>
              <a:rPr lang="en-US" sz="3200" b="1"/>
              <a:t>of </a:t>
            </a:r>
            <a:r>
              <a:rPr lang="en-US" sz="3200" b="1" dirty="0" err="1" smtClean="0"/>
              <a:t>M</a:t>
            </a:r>
            <a:r>
              <a:rPr lang="en-US" sz="3200" b="1" baseline="-25000" dirty="0" err="1"/>
              <a:t>z</a:t>
            </a:r>
            <a:endParaRPr lang="en-US" sz="3200" b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564476" y="1325563"/>
            <a:ext cx="3475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T2 decay of </a:t>
            </a:r>
            <a:r>
              <a:rPr lang="en-US" sz="3200" b="1" dirty="0" err="1" smtClean="0"/>
              <a:t>M</a:t>
            </a:r>
            <a:r>
              <a:rPr lang="en-US" sz="3200" b="1" baseline="-25000" dirty="0" err="1" smtClean="0"/>
              <a:t>xy</a:t>
            </a:r>
            <a:endParaRPr lang="en-US" sz="3200" b="1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244597" y="5306587"/>
            <a:ext cx="282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T2 values:</a:t>
            </a: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WM = 75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 smtClean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GM = 83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5306587"/>
            <a:ext cx="2824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T1 values:</a:t>
            </a: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WM = 850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 smtClean="0">
              <a:latin typeface="Cambria Math" charset="0"/>
              <a:ea typeface="Cambria Math" charset="0"/>
              <a:cs typeface="Cambria Math" charset="0"/>
            </a:endParaRPr>
          </a:p>
          <a:p>
            <a:r>
              <a:rPr lang="en-US" sz="3200" b="1" dirty="0" smtClean="0">
                <a:latin typeface="Cambria Math" charset="0"/>
                <a:ea typeface="Cambria Math" charset="0"/>
                <a:cs typeface="Cambria Math" charset="0"/>
              </a:rPr>
              <a:t>GM = 1550 </a:t>
            </a:r>
            <a:r>
              <a:rPr lang="en-US" sz="3200" b="1" dirty="0" err="1" smtClean="0">
                <a:latin typeface="Cambria Math" charset="0"/>
                <a:ea typeface="Cambria Math" charset="0"/>
                <a:cs typeface="Cambria Math" charset="0"/>
              </a:rPr>
              <a:t>ms</a:t>
            </a:r>
            <a:endParaRPr lang="en-US" sz="32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051" y="1958587"/>
            <a:ext cx="4464000" cy="334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22" y="1958587"/>
            <a:ext cx="4463999" cy="3348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930" y="2796473"/>
            <a:ext cx="2103382" cy="202689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3" y="2004098"/>
            <a:ext cx="1859888" cy="22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1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919" y="1036204"/>
            <a:ext cx="6402481" cy="480186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Inversion Recovery</a:t>
            </a:r>
            <a:endParaRPr lang="en-US" b="1" dirty="0"/>
          </a:p>
        </p:txBody>
      </p:sp>
      <p:sp>
        <p:nvSpPr>
          <p:cNvPr id="4" name="Down Arrow 3"/>
          <p:cNvSpPr/>
          <p:nvPr/>
        </p:nvSpPr>
        <p:spPr>
          <a:xfrm flipV="1">
            <a:off x="3623519" y="5294104"/>
            <a:ext cx="701459" cy="111481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16113" y="6008955"/>
            <a:ext cx="2530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solidFill>
                  <a:srgbClr val="FFFF00"/>
                </a:solidFill>
              </a:rPr>
              <a:t>Excite here!</a:t>
            </a:r>
            <a:endParaRPr lang="en-US" sz="3200">
              <a:solidFill>
                <a:srgbClr val="FFFF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0777" y="2447365"/>
            <a:ext cx="0" cy="909718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648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MRI signal from protons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00" y="1223196"/>
            <a:ext cx="7675350" cy="4351338"/>
          </a:xfrm>
        </p:spPr>
        <p:txBody>
          <a:bodyPr/>
          <a:lstStyle/>
          <a:p>
            <a:r>
              <a:rPr lang="en-US" dirty="0" smtClean="0"/>
              <a:t>Nuclei with odd number of protons/neutrons have ”spin” or angular momentum</a:t>
            </a:r>
          </a:p>
          <a:p>
            <a:endParaRPr lang="en-US" dirty="0" smtClean="0"/>
          </a:p>
          <a:p>
            <a:r>
              <a:rPr lang="en-US" dirty="0" smtClean="0"/>
              <a:t>“spin” + charge </a:t>
            </a:r>
            <a:r>
              <a:rPr lang="en-US" dirty="0" smtClean="0">
                <a:sym typeface="Wingdings"/>
              </a:rPr>
              <a:t> magnetic moment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Bar magnets have magnetic moment</a:t>
            </a:r>
            <a:endParaRPr lang="en-US" dirty="0" smtClean="0"/>
          </a:p>
        </p:txBody>
      </p:sp>
      <p:sp>
        <p:nvSpPr>
          <p:cNvPr id="12" name="Up Arrow 11"/>
          <p:cNvSpPr/>
          <p:nvPr/>
        </p:nvSpPr>
        <p:spPr>
          <a:xfrm>
            <a:off x="3612218" y="4509240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689413" y="4916244"/>
            <a:ext cx="1043492" cy="1021976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969112" y="5269445"/>
            <a:ext cx="152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</a:t>
            </a:r>
            <a:r>
              <a:rPr lang="en-US" sz="3200" b="1" baseline="-25000" dirty="0" smtClean="0"/>
              <a:t>1</a:t>
            </a:r>
            <a:endParaRPr lang="en-US" sz="3200" b="1" baseline="-250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095" y="3077920"/>
            <a:ext cx="2943152" cy="35726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31305" y="4837215"/>
            <a:ext cx="152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/>
              <a:t>+</a:t>
            </a:r>
            <a:endParaRPr lang="en-US" sz="3200" b="1" baseline="-25000" dirty="0"/>
          </a:p>
        </p:txBody>
      </p:sp>
      <p:sp>
        <p:nvSpPr>
          <p:cNvPr id="30" name="Arc 29"/>
          <p:cNvSpPr/>
          <p:nvPr/>
        </p:nvSpPr>
        <p:spPr>
          <a:xfrm rot="11016253">
            <a:off x="2540443" y="3623132"/>
            <a:ext cx="2611214" cy="2428165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riangle 30"/>
          <p:cNvSpPr/>
          <p:nvPr/>
        </p:nvSpPr>
        <p:spPr>
          <a:xfrm rot="5726930">
            <a:off x="3733899" y="5860924"/>
            <a:ext cx="386725" cy="4160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8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Inversion recovery – T1 contrast</a:t>
            </a:r>
            <a:endParaRPr lang="en-US" b="1" dirty="0"/>
          </a:p>
        </p:txBody>
      </p:sp>
      <p:pic>
        <p:nvPicPr>
          <p:cNvPr id="3" name="inversion-213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320800" y="1824421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Magnetic Resonance key points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Polarisation</a:t>
            </a:r>
            <a:r>
              <a:rPr lang="en-US" sz="3200" dirty="0" smtClean="0"/>
              <a:t> – net </a:t>
            </a:r>
            <a:r>
              <a:rPr lang="en-US" sz="3200" dirty="0" err="1" smtClean="0"/>
              <a:t>magnetisation</a:t>
            </a:r>
            <a:r>
              <a:rPr lang="en-US" sz="3200" dirty="0" smtClean="0"/>
              <a:t> M</a:t>
            </a:r>
          </a:p>
          <a:p>
            <a:endParaRPr lang="en-US" sz="3200" dirty="0" smtClean="0"/>
          </a:p>
          <a:p>
            <a:r>
              <a:rPr lang="en-US" sz="3200" dirty="0" smtClean="0"/>
              <a:t>Excitation – supply energy with RF pulse</a:t>
            </a:r>
          </a:p>
          <a:p>
            <a:endParaRPr lang="en-US" sz="3200" dirty="0" smtClean="0"/>
          </a:p>
          <a:p>
            <a:r>
              <a:rPr lang="en-US" sz="3200" dirty="0" smtClean="0"/>
              <a:t>Precession – M ar0und B</a:t>
            </a:r>
            <a:r>
              <a:rPr lang="en-US" sz="3200" baseline="-25000" dirty="0" smtClean="0"/>
              <a:t>0</a:t>
            </a:r>
          </a:p>
          <a:p>
            <a:endParaRPr lang="en-US" sz="3200" dirty="0" smtClean="0"/>
          </a:p>
          <a:p>
            <a:r>
              <a:rPr lang="en-US" sz="3200" dirty="0" smtClean="0"/>
              <a:t>Measure – changing magnetic field</a:t>
            </a:r>
          </a:p>
          <a:p>
            <a:endParaRPr lang="en-US" sz="3200" dirty="0" smtClean="0"/>
          </a:p>
          <a:p>
            <a:r>
              <a:rPr lang="en-US" sz="3200" dirty="0" smtClean="0"/>
              <a:t>Relaxation – decay of M in x-y, regrowth of M in z</a:t>
            </a:r>
          </a:p>
        </p:txBody>
      </p:sp>
    </p:spTree>
    <p:extLst>
      <p:ext uri="{BB962C8B-B14F-4D97-AF65-F5344CB8AC3E}">
        <p14:creationId xmlns:p14="http://schemas.microsoft.com/office/powerpoint/2010/main" val="17243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Arrow Connector 37"/>
          <p:cNvCxnSpPr/>
          <p:nvPr/>
        </p:nvCxnSpPr>
        <p:spPr>
          <a:xfrm flipV="1">
            <a:off x="7982630" y="1573613"/>
            <a:ext cx="562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721013" y="1573613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956035" y="1573616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1295" y="1573615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96219" y="1573615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75366" y="1573613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785089" y="1573613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Up Arrow 25"/>
          <p:cNvSpPr/>
          <p:nvPr/>
        </p:nvSpPr>
        <p:spPr>
          <a:xfrm>
            <a:off x="1516652" y="211029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83050" y="84522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987582" y="3538707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961625" y="525027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5462" y="812557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26064" y="2066300"/>
            <a:ext cx="655672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28324" y="4134373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1135" y="5502286"/>
            <a:ext cx="2381051" cy="1365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28650" y="-26125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Spatial encoding</a:t>
            </a:r>
            <a:endParaRPr lang="en-US" b="1" dirty="0"/>
          </a:p>
        </p:txBody>
      </p:sp>
      <p:sp>
        <p:nvSpPr>
          <p:cNvPr id="8" name="Right Triangle 7"/>
          <p:cNvSpPr/>
          <p:nvPr/>
        </p:nvSpPr>
        <p:spPr>
          <a:xfrm flipH="1">
            <a:off x="4330219" y="2269309"/>
            <a:ext cx="3652973" cy="1343456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Arrow Connector 40"/>
          <p:cNvCxnSpPr/>
          <p:nvPr/>
        </p:nvCxnSpPr>
        <p:spPr>
          <a:xfrm flipH="1" flipV="1">
            <a:off x="6785089" y="2708824"/>
            <a:ext cx="7451" cy="903943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7983192" y="2269309"/>
            <a:ext cx="0" cy="134345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5575366" y="3160795"/>
            <a:ext cx="0" cy="451972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ight Triangle 50"/>
          <p:cNvSpPr/>
          <p:nvPr/>
        </p:nvSpPr>
        <p:spPr>
          <a:xfrm flipV="1">
            <a:off x="713589" y="3629279"/>
            <a:ext cx="3604380" cy="1345000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551" y="687522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Field </a:t>
            </a:r>
            <a:r>
              <a:rPr lang="en-US" sz="3200" b="1" dirty="0">
                <a:solidFill>
                  <a:srgbClr val="00B0F0"/>
                </a:solidFill>
              </a:rPr>
              <a:t>g</a:t>
            </a:r>
            <a:r>
              <a:rPr lang="en-US" sz="3200" b="1" dirty="0" smtClean="0">
                <a:solidFill>
                  <a:srgbClr val="00B0F0"/>
                </a:solidFill>
              </a:rPr>
              <a:t>radients</a:t>
            </a:r>
            <a:endParaRPr lang="en-US" sz="3200" b="1" baseline="-25000" dirty="0">
              <a:solidFill>
                <a:srgbClr val="00B0F0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071295" y="3619640"/>
            <a:ext cx="0" cy="4482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955267" y="3612765"/>
            <a:ext cx="768" cy="89648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8244" y="3612765"/>
            <a:ext cx="768" cy="1378028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98242" y="688514"/>
                <a:ext cx="3112146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</a:rPr>
                        <m:t>=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</m:oMath>
                  </m:oMathPara>
                </a14:m>
                <a:endParaRPr lang="en-US" sz="4400" dirty="0">
                  <a:solidFill>
                    <a:srgbClr val="0EFA29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8242" y="688514"/>
                <a:ext cx="3112146" cy="6771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364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1" grpId="0" animBg="1"/>
      <p:bldP spid="50" grpId="0"/>
      <p:bldP spid="3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V="1">
            <a:off x="3072421" y="2003471"/>
            <a:ext cx="1475" cy="4224944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722139" y="2951641"/>
            <a:ext cx="1599" cy="3276774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957161" y="2465293"/>
            <a:ext cx="1474" cy="3763123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96219" y="1573615"/>
            <a:ext cx="1125" cy="4654800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76329" y="1133676"/>
            <a:ext cx="163" cy="509473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786215" y="679726"/>
            <a:ext cx="1757" cy="554868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982630" y="230155"/>
            <a:ext cx="0" cy="5998258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Up Arrow 25"/>
          <p:cNvSpPr/>
          <p:nvPr/>
        </p:nvSpPr>
        <p:spPr>
          <a:xfrm>
            <a:off x="1516652" y="211029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83050" y="84522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987582" y="3538707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961625" y="525027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title"/>
          </p:nvPr>
        </p:nvSpPr>
        <p:spPr>
          <a:xfrm>
            <a:off x="628650" y="-261257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Spatial encoding</a:t>
            </a:r>
            <a:endParaRPr lang="en-US" b="1" dirty="0"/>
          </a:p>
        </p:txBody>
      </p:sp>
      <p:sp>
        <p:nvSpPr>
          <p:cNvPr id="8" name="Right Triangle 7"/>
          <p:cNvSpPr/>
          <p:nvPr/>
        </p:nvSpPr>
        <p:spPr>
          <a:xfrm flipH="1">
            <a:off x="4330219" y="2269309"/>
            <a:ext cx="3652973" cy="1343456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Triangle 50"/>
          <p:cNvSpPr/>
          <p:nvPr/>
        </p:nvSpPr>
        <p:spPr>
          <a:xfrm flipV="1">
            <a:off x="713589" y="3629279"/>
            <a:ext cx="3604380" cy="1345000"/>
          </a:xfrm>
          <a:prstGeom prst="rtTriangle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8551" y="687522"/>
            <a:ext cx="90889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Field </a:t>
            </a:r>
            <a:r>
              <a:rPr lang="en-US" sz="3200" b="1" dirty="0">
                <a:solidFill>
                  <a:srgbClr val="00B0F0"/>
                </a:solidFill>
              </a:rPr>
              <a:t>g</a:t>
            </a:r>
            <a:r>
              <a:rPr lang="en-US" sz="3200" b="1" dirty="0" smtClean="0">
                <a:solidFill>
                  <a:srgbClr val="00B0F0"/>
                </a:solidFill>
              </a:rPr>
              <a:t>radients</a:t>
            </a:r>
            <a:endParaRPr lang="en-US" sz="3200" b="1" baseline="-25000" dirty="0">
              <a:solidFill>
                <a:srgbClr val="00B0F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625462" y="812557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1626064" y="2066300"/>
            <a:ext cx="655672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6028324" y="4134373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131135" y="5502286"/>
            <a:ext cx="2381051" cy="1365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2774192" y="6165859"/>
                <a:ext cx="3595615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𝜔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)=</m:t>
                      </m:r>
                      <m:r>
                        <a:rPr lang="el-GR" sz="440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𝛾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𝐵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(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𝑥</m:t>
                      </m:r>
                      <m:r>
                        <a:rPr lang="en-US" sz="4400" b="0" i="1" smtClean="0">
                          <a:solidFill>
                            <a:srgbClr val="0EFA29"/>
                          </a:solidFill>
                          <a:latin typeface="Cambria Math" charset="0"/>
                          <a:ea typeface="Cambria Math" charset="0"/>
                          <a:cs typeface="Cambria Math" charset="0"/>
                        </a:rPr>
                        <m:t>)</m:t>
                      </m:r>
                    </m:oMath>
                  </m:oMathPara>
                </a14:m>
                <a:endParaRPr lang="en-US" sz="4400" dirty="0">
                  <a:solidFill>
                    <a:srgbClr val="0EFA29"/>
                  </a:solidFill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4192" y="6165859"/>
                <a:ext cx="3595615" cy="6771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8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Magnetic Resonance Imaging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Polarisation</a:t>
            </a:r>
            <a:endParaRPr lang="en-US" sz="3200" dirty="0"/>
          </a:p>
          <a:p>
            <a:r>
              <a:rPr lang="en-US" sz="3200" dirty="0" smtClean="0"/>
              <a:t>Excitation</a:t>
            </a:r>
          </a:p>
          <a:p>
            <a:r>
              <a:rPr lang="en-US" sz="3200" dirty="0" smtClean="0"/>
              <a:t>Precession</a:t>
            </a:r>
          </a:p>
          <a:p>
            <a:r>
              <a:rPr lang="en-US" sz="3200" dirty="0" smtClean="0">
                <a:ln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Spatial encoding</a:t>
            </a:r>
          </a:p>
          <a:p>
            <a:r>
              <a:rPr lang="en-US" sz="3200" dirty="0" smtClean="0"/>
              <a:t>Measure</a:t>
            </a:r>
          </a:p>
          <a:p>
            <a:r>
              <a:rPr lang="en-US" sz="3200" dirty="0" smtClean="0"/>
              <a:t>Relaxation</a:t>
            </a:r>
          </a:p>
        </p:txBody>
      </p:sp>
      <p:sp>
        <p:nvSpPr>
          <p:cNvPr id="2" name="Right Brace 1"/>
          <p:cNvSpPr/>
          <p:nvPr/>
        </p:nvSpPr>
        <p:spPr>
          <a:xfrm>
            <a:off x="3913093" y="1653988"/>
            <a:ext cx="537883" cy="2528047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601825" y="2041527"/>
            <a:ext cx="43702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Repeat, varying </a:t>
            </a:r>
            <a:r>
              <a:rPr lang="en-US" sz="4000" dirty="0" smtClean="0">
                <a:solidFill>
                  <a:srgbClr val="00B0F0"/>
                </a:solidFill>
              </a:rPr>
              <a:t>gradients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09" y="3472679"/>
            <a:ext cx="3341278" cy="3219777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1110072" y="4978634"/>
            <a:ext cx="39308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2D Inverse</a:t>
            </a:r>
          </a:p>
          <a:p>
            <a:r>
              <a:rPr lang="en-US" sz="3200" dirty="0" smtClean="0"/>
              <a:t>Fourier Transform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169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p Arrow 3"/>
          <p:cNvSpPr/>
          <p:nvPr/>
        </p:nvSpPr>
        <p:spPr>
          <a:xfrm>
            <a:off x="3944474" y="549715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5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309974" y="218647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211984" y="361276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724403" y="99659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260488" y="6273225"/>
            <a:ext cx="38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smtClean="0"/>
              <a:t>Lars Hanson, 2008</a:t>
            </a:r>
            <a:endParaRPr lang="en-US" sz="3200" b="1" baseline="-250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617" y="2620802"/>
            <a:ext cx="2457453" cy="246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87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" y="591671"/>
            <a:ext cx="5127812" cy="3845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46" y="2787433"/>
            <a:ext cx="5224631" cy="3497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 flipV="1">
            <a:off x="720464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1955486" y="745165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3070746" y="745164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295670" y="745164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574817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6784540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7989518" y="745162"/>
            <a:ext cx="1125" cy="5735207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Up Arrow 3"/>
          <p:cNvSpPr/>
          <p:nvPr/>
        </p:nvSpPr>
        <p:spPr>
          <a:xfrm>
            <a:off x="3944474" y="549715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56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58106" y="5185185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>
            <a:off x="1309974" y="218647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411046" y="279878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Up Arrow 14"/>
          <p:cNvSpPr/>
          <p:nvPr/>
        </p:nvSpPr>
        <p:spPr>
          <a:xfrm>
            <a:off x="6211984" y="361276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0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36834" y="2590793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4724403" y="99659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8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801598" y="1403600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623" y="2353300"/>
            <a:ext cx="2693564" cy="289822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260488" y="6273225"/>
            <a:ext cx="3808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/>
              <a:t>Lars Hanson, 2008</a:t>
            </a:r>
            <a:endParaRPr lang="en-US" sz="3200" b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349012" y="139164"/>
            <a:ext cx="349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“B</a:t>
            </a:r>
            <a:r>
              <a:rPr lang="en-US" sz="3200" b="1" baseline="-25000" dirty="0" smtClean="0"/>
              <a:t>0</a:t>
            </a:r>
            <a:r>
              <a:rPr lang="en-US" sz="3200" b="1" dirty="0" smtClean="0"/>
              <a:t>”, z direction</a:t>
            </a:r>
            <a:endParaRPr lang="en-US" sz="3200" b="1" baseline="-25000" dirty="0"/>
          </a:p>
        </p:txBody>
      </p:sp>
      <p:sp>
        <p:nvSpPr>
          <p:cNvPr id="26" name="Up Arrow 25"/>
          <p:cNvSpPr/>
          <p:nvPr/>
        </p:nvSpPr>
        <p:spPr>
          <a:xfrm>
            <a:off x="1516652" y="2110291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 Arrow 29"/>
          <p:cNvSpPr/>
          <p:nvPr/>
        </p:nvSpPr>
        <p:spPr>
          <a:xfrm>
            <a:off x="4583050" y="845226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 Arrow 30"/>
          <p:cNvSpPr/>
          <p:nvPr/>
        </p:nvSpPr>
        <p:spPr>
          <a:xfrm>
            <a:off x="5987582" y="3538707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93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Up Arrow 31"/>
          <p:cNvSpPr/>
          <p:nvPr/>
        </p:nvSpPr>
        <p:spPr>
          <a:xfrm>
            <a:off x="3961625" y="5250279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6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25462" y="812557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26064" y="2066300"/>
            <a:ext cx="655672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028324" y="4134373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131135" y="5502286"/>
            <a:ext cx="2381051" cy="136514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4810840" y="1823556"/>
            <a:ext cx="4099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Net </a:t>
            </a:r>
            <a:r>
              <a:rPr lang="en-US" sz="3200" b="1" dirty="0" err="1" smtClean="0"/>
              <a:t>magnetisation</a:t>
            </a:r>
            <a:r>
              <a:rPr lang="en-US" sz="3200" b="1" dirty="0" smtClean="0"/>
              <a:t> M</a:t>
            </a:r>
            <a:endParaRPr lang="en-US" sz="3200" b="1" baseline="-25000" dirty="0"/>
          </a:p>
        </p:txBody>
      </p:sp>
      <p:sp>
        <p:nvSpPr>
          <p:cNvPr id="39" name="Up Arrow 38"/>
          <p:cNvSpPr/>
          <p:nvPr/>
        </p:nvSpPr>
        <p:spPr>
          <a:xfrm>
            <a:off x="3985662" y="1706601"/>
            <a:ext cx="672630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4583050" y="110827"/>
            <a:ext cx="349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</a:rPr>
              <a:t>“Precession”</a:t>
            </a:r>
            <a:endParaRPr lang="en-US" sz="3200" b="1" baseline="-25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5" grpId="0" animBg="1"/>
      <p:bldP spid="19" grpId="0" animBg="1"/>
      <p:bldP spid="13" grpId="0"/>
      <p:bldP spid="25" grpId="0"/>
      <p:bldP spid="26" grpId="0" animBg="1"/>
      <p:bldP spid="30" grpId="0" animBg="1"/>
      <p:bldP spid="31" grpId="0" animBg="1"/>
      <p:bldP spid="32" grpId="0" animBg="1"/>
      <p:bldP spid="6" grpId="0" animBg="1"/>
      <p:bldP spid="35" grpId="0" animBg="1"/>
      <p:bldP spid="36" grpId="0" animBg="1"/>
      <p:bldP spid="37" grpId="0" animBg="1"/>
      <p:bldP spid="38" grpId="0"/>
      <p:bldP spid="39" grpId="0" animBg="1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Precession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/>
          </a:bodyPr>
          <a:lstStyle/>
          <a:p>
            <a:r>
              <a:rPr lang="en-US" sz="3200" dirty="0"/>
              <a:t>Property </a:t>
            </a:r>
            <a:r>
              <a:rPr lang="en-US" sz="3200" dirty="0" smtClean="0"/>
              <a:t>of something spinning (angular momentum) experiencing a force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239" y="2220421"/>
            <a:ext cx="3679521" cy="367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912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Proton precession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28385" y="1932239"/>
                <a:ext cx="5724394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en-US" sz="4400" smtClean="0">
                    <a:ea typeface="Cambria Math" charset="0"/>
                    <a:cs typeface="Cambria Math" charset="0"/>
                  </a:rPr>
                  <a:t>Frequency, </a:t>
                </a:r>
                <a14:m>
                  <m:oMath xmlns:m="http://schemas.openxmlformats.org/officeDocument/2006/math">
                    <m:r>
                      <a:rPr lang="el-GR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l-GR" sz="4400" i="1" smtClean="0">
                        <a:latin typeface="Cambria Math" charset="0"/>
                      </a:rPr>
                      <m:t>=</m:t>
                    </m:r>
                    <m:r>
                      <a:rPr lang="el-GR" sz="4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𝛾</m:t>
                    </m:r>
                    <m:sSub>
                      <m:sSubPr>
                        <m:ctrlPr>
                          <a:rPr lang="en-US" sz="4400" i="1" smtClean="0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4400" b="0" i="1" smtClean="0">
                            <a:latin typeface="Cambria Math" charset="0"/>
                          </a:rPr>
                          <m:t>𝐵</m:t>
                        </m:r>
                      </m:e>
                      <m:sub>
                        <m:r>
                          <a:rPr lang="en-US" sz="4400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8385" y="1932239"/>
                <a:ext cx="5724394" cy="677108"/>
              </a:xfrm>
              <a:prstGeom prst="rect">
                <a:avLst/>
              </a:prstGeom>
              <a:blipFill rotWithShape="0">
                <a:blip r:embed="rId2"/>
                <a:stretch>
                  <a:fillRect t="-23423" b="-504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86756" y="3393287"/>
                <a:ext cx="3905304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3T: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~128 MHz</a:t>
                </a:r>
              </a:p>
              <a:p>
                <a:pPr algn="ctr"/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7T: </a:t>
                </a:r>
                <a14:m>
                  <m:oMath xmlns:m="http://schemas.openxmlformats.org/officeDocument/2006/math"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𝜔</m:t>
                    </m:r>
                    <m:r>
                      <a:rPr lang="el-GR" sz="3200" i="1">
                        <a:latin typeface="Cambria Math" charset="0"/>
                        <a:ea typeface="Cambria Math" charset="0"/>
                        <a:cs typeface="Cambria Math" charset="0"/>
                      </a:rPr>
                      <m:t> </m:t>
                    </m:r>
                  </m:oMath>
                </a14:m>
                <a:r>
                  <a:rPr lang="en-US" sz="3200" b="1" dirty="0" smtClean="0">
                    <a:latin typeface="Cambria Math" charset="0"/>
                    <a:ea typeface="Cambria Math" charset="0"/>
                    <a:cs typeface="Cambria Math" charset="0"/>
                  </a:rPr>
                  <a:t>~298 MHz</a:t>
                </a:r>
                <a:endParaRPr lang="en-US" sz="3200" b="1" dirty="0">
                  <a:latin typeface="Cambria Math" charset="0"/>
                  <a:ea typeface="Cambria Math" charset="0"/>
                  <a:cs typeface="Cambria Math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6756" y="3393287"/>
                <a:ext cx="3905304" cy="1077218"/>
              </a:xfrm>
              <a:prstGeom prst="rect">
                <a:avLst/>
              </a:prstGeom>
              <a:blipFill rotWithShape="0">
                <a:blip r:embed="rId3"/>
                <a:stretch>
                  <a:fillRect t="-7386"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H="1" flipV="1">
            <a:off x="7846852" y="1273804"/>
            <a:ext cx="0" cy="2126176"/>
          </a:xfrm>
          <a:prstGeom prst="straightConnector1">
            <a:avLst/>
          </a:prstGeom>
          <a:ln w="38100">
            <a:solidFill>
              <a:srgbClr val="0EF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352779" y="1932239"/>
            <a:ext cx="1043492" cy="102197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Up Arrow 15"/>
          <p:cNvSpPr/>
          <p:nvPr/>
        </p:nvSpPr>
        <p:spPr>
          <a:xfrm>
            <a:off x="8134231" y="1373865"/>
            <a:ext cx="398032" cy="710005"/>
          </a:xfrm>
          <a:prstGeom prst="upArrow">
            <a:avLst/>
          </a:prstGeom>
          <a:solidFill>
            <a:srgbClr val="FFC000"/>
          </a:solidFill>
          <a:ln>
            <a:noFill/>
          </a:ln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76643" y="1341196"/>
            <a:ext cx="1340415" cy="15137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27056" y="4962057"/>
            <a:ext cx="4689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Cambria Math" charset="0"/>
                <a:ea typeface="Cambria Math" charset="0"/>
                <a:cs typeface="Cambria Math" charset="0"/>
              </a:rPr>
              <a:t>Radio frequencies (RF)</a:t>
            </a:r>
            <a:endParaRPr lang="en-US" sz="32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7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Magnetic Resonance key points</a:t>
            </a:r>
            <a:endParaRPr lang="en-US" b="1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813212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err="1" smtClean="0"/>
              <a:t>Polarisation</a:t>
            </a:r>
            <a:r>
              <a:rPr lang="en-US" sz="3200" dirty="0" smtClean="0"/>
              <a:t> – net </a:t>
            </a:r>
            <a:r>
              <a:rPr lang="en-US" sz="3200" dirty="0" err="1" smtClean="0"/>
              <a:t>magnetisation</a:t>
            </a:r>
            <a:r>
              <a:rPr lang="en-US" sz="3200" dirty="0" smtClean="0"/>
              <a:t> M</a:t>
            </a:r>
          </a:p>
          <a:p>
            <a:endParaRPr lang="en-US" sz="3200" dirty="0" smtClean="0"/>
          </a:p>
          <a:p>
            <a:r>
              <a:rPr lang="en-US" sz="3200" dirty="0" smtClean="0"/>
              <a:t>Excitation – </a:t>
            </a:r>
            <a:r>
              <a:rPr lang="en-US" sz="3200" smtClean="0"/>
              <a:t>move away from z axis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Precession – M ar0und B</a:t>
            </a:r>
            <a:r>
              <a:rPr lang="en-US" sz="3200" baseline="-25000" dirty="0" smtClean="0"/>
              <a:t>0</a:t>
            </a:r>
          </a:p>
          <a:p>
            <a:endParaRPr lang="en-US" sz="3200" dirty="0" smtClean="0"/>
          </a:p>
          <a:p>
            <a:r>
              <a:rPr lang="en-US" sz="3200" dirty="0" smtClean="0"/>
              <a:t>Measure</a:t>
            </a:r>
          </a:p>
          <a:p>
            <a:endParaRPr lang="en-US" sz="3200" dirty="0" smtClean="0"/>
          </a:p>
          <a:p>
            <a:r>
              <a:rPr lang="en-US" sz="3200" dirty="0" smtClean="0"/>
              <a:t>Relaxation</a:t>
            </a:r>
          </a:p>
        </p:txBody>
      </p:sp>
    </p:spTree>
    <p:extLst>
      <p:ext uri="{BB962C8B-B14F-4D97-AF65-F5344CB8AC3E}">
        <p14:creationId xmlns:p14="http://schemas.microsoft.com/office/powerpoint/2010/main" val="27512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b="1" dirty="0" smtClean="0"/>
              <a:t>Excitation</a:t>
            </a:r>
            <a:endParaRPr lang="en-US" b="1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40000" y="1053032"/>
            <a:ext cx="7675350" cy="4351338"/>
          </a:xfrm>
        </p:spPr>
        <p:txBody>
          <a:bodyPr/>
          <a:lstStyle/>
          <a:p>
            <a:r>
              <a:rPr lang="en-US" dirty="0" smtClean="0"/>
              <a:t>Apply “RF pulse” to rotate </a:t>
            </a:r>
            <a:r>
              <a:rPr lang="en-US" dirty="0" err="1" smtClean="0"/>
              <a:t>magnetisation</a:t>
            </a:r>
            <a:r>
              <a:rPr lang="en-US" dirty="0" smtClean="0"/>
              <a:t> away from z</a:t>
            </a:r>
          </a:p>
          <a:p>
            <a:r>
              <a:rPr lang="en-US" dirty="0" smtClean="0"/>
              <a:t>RF pulse has same frequency as the precession</a:t>
            </a:r>
          </a:p>
          <a:p>
            <a:r>
              <a:rPr lang="en-US" dirty="0" smtClean="0"/>
              <a:t>Can change duration and magnitude of RF pulse to determine “flip angle”, e.g. </a:t>
            </a:r>
            <a:r>
              <a:rPr lang="en-US" b="1" dirty="0" smtClean="0">
                <a:latin typeface="Cambria Math" charset="0"/>
                <a:ea typeface="Cambria Math" charset="0"/>
                <a:cs typeface="Cambria Math" charset="0"/>
              </a:rPr>
              <a:t>90 </a:t>
            </a:r>
            <a:r>
              <a:rPr lang="en-US" dirty="0" smtClean="0"/>
              <a:t>degrees</a:t>
            </a:r>
          </a:p>
        </p:txBody>
      </p:sp>
      <p:sp>
        <p:nvSpPr>
          <p:cNvPr id="9" name="Up Arrow 8"/>
          <p:cNvSpPr/>
          <p:nvPr/>
        </p:nvSpPr>
        <p:spPr>
          <a:xfrm>
            <a:off x="4095905" y="4551247"/>
            <a:ext cx="528855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4360332" y="4168750"/>
            <a:ext cx="2" cy="1744450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360334" y="5913200"/>
            <a:ext cx="1625285" cy="68115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34473" y="5913200"/>
            <a:ext cx="1525860" cy="597551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624" y="6022942"/>
            <a:ext cx="4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 Math" charset="0"/>
                <a:ea typeface="Cambria Math" charset="0"/>
                <a:cs typeface="Cambria Math" charset="0"/>
              </a:rPr>
              <a:t>x</a:t>
            </a:r>
            <a:endParaRPr lang="en-US" sz="24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3583" y="6088151"/>
            <a:ext cx="4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ambria Math" charset="0"/>
                <a:ea typeface="Cambria Math" charset="0"/>
                <a:cs typeface="Cambria Math" charset="0"/>
              </a:rPr>
              <a:t>y</a:t>
            </a:r>
            <a:endParaRPr lang="en-US" sz="2400" b="1" dirty="0">
              <a:latin typeface="Cambria Math" charset="0"/>
              <a:ea typeface="Cambria Math" charset="0"/>
              <a:cs typeface="Cambria Math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98354" y="3965080"/>
            <a:ext cx="4148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mbria Math" charset="0"/>
                <a:ea typeface="Cambria Math" charset="0"/>
                <a:cs typeface="Cambria Math" charset="0"/>
              </a:rPr>
              <a:t>z</a:t>
            </a:r>
          </a:p>
        </p:txBody>
      </p:sp>
      <p:sp>
        <p:nvSpPr>
          <p:cNvPr id="21" name="Up Arrow 20"/>
          <p:cNvSpPr/>
          <p:nvPr/>
        </p:nvSpPr>
        <p:spPr>
          <a:xfrm rot="20665430">
            <a:off x="4733612" y="5548194"/>
            <a:ext cx="247495" cy="1079914"/>
          </a:xfrm>
          <a:prstGeom prst="upArrow">
            <a:avLst/>
          </a:prstGeom>
          <a:solidFill>
            <a:srgbClr val="FFFF00"/>
          </a:solidFill>
          <a:ln>
            <a:noFill/>
          </a:ln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flipH="1">
            <a:off x="3130907" y="4590155"/>
            <a:ext cx="2458854" cy="3472000"/>
          </a:xfrm>
          <a:prstGeom prst="arc">
            <a:avLst>
              <a:gd name="adj1" fmla="val 16200000"/>
              <a:gd name="adj2" fmla="val 36301"/>
            </a:avLst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 Arrow 28"/>
          <p:cNvSpPr/>
          <p:nvPr/>
        </p:nvSpPr>
        <p:spPr>
          <a:xfrm rot="14927280">
            <a:off x="3501773" y="5415523"/>
            <a:ext cx="528855" cy="1361953"/>
          </a:xfrm>
          <a:prstGeom prst="upArrow">
            <a:avLst/>
          </a:prstGeom>
          <a:solidFill>
            <a:schemeClr val="tx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2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9" grpId="1" animBg="1"/>
      <p:bldP spid="9" grpId="2" animBg="1"/>
      <p:bldP spid="17" grpId="0"/>
      <p:bldP spid="18" grpId="0"/>
      <p:bldP spid="19" grpId="0"/>
      <p:bldP spid="21" grpId="0" animBg="1"/>
      <p:bldP spid="25" grpId="0" animBg="1"/>
      <p:bldP spid="29" grpId="0" animBg="1"/>
    </p:bld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3067</TotalTime>
  <Words>410</Words>
  <Application>Microsoft Macintosh PowerPoint</Application>
  <PresentationFormat>On-screen Show (4:3)</PresentationFormat>
  <Paragraphs>106</Paragraphs>
  <Slides>24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Corbel</vt:lpstr>
      <vt:lpstr>Wingdings</vt:lpstr>
      <vt:lpstr>Arial</vt:lpstr>
      <vt:lpstr>Depth</vt:lpstr>
      <vt:lpstr>Introduction to MR </vt:lpstr>
      <vt:lpstr>MRI signal from protons</vt:lpstr>
      <vt:lpstr>PowerPoint Presentation</vt:lpstr>
      <vt:lpstr>PowerPoint Presentation</vt:lpstr>
      <vt:lpstr>PowerPoint Presentation</vt:lpstr>
      <vt:lpstr>Precession</vt:lpstr>
      <vt:lpstr>Proton precession</vt:lpstr>
      <vt:lpstr>Magnetic Resonance key points</vt:lpstr>
      <vt:lpstr>Excitation</vt:lpstr>
      <vt:lpstr>Precession</vt:lpstr>
      <vt:lpstr>Measure</vt:lpstr>
      <vt:lpstr>Measure</vt:lpstr>
      <vt:lpstr>Relaxation</vt:lpstr>
      <vt:lpstr>Rotating frame</vt:lpstr>
      <vt:lpstr>T2 relaxation</vt:lpstr>
      <vt:lpstr>T2 relaxation</vt:lpstr>
      <vt:lpstr>T1 &amp; T2 relaxation</vt:lpstr>
      <vt:lpstr>Contrast</vt:lpstr>
      <vt:lpstr>Inversion Recovery</vt:lpstr>
      <vt:lpstr>Inversion recovery – T1 contrast</vt:lpstr>
      <vt:lpstr>Magnetic Resonance key points</vt:lpstr>
      <vt:lpstr>Spatial encoding</vt:lpstr>
      <vt:lpstr>Spatial encoding</vt:lpstr>
      <vt:lpstr>Magnetic Resonance Imaging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Frost, Stephen Robert</dc:creator>
  <cp:lastModifiedBy>Robert Frost</cp:lastModifiedBy>
  <cp:revision>197</cp:revision>
  <dcterms:created xsi:type="dcterms:W3CDTF">2017-03-31T00:23:42Z</dcterms:created>
  <dcterms:modified xsi:type="dcterms:W3CDTF">2019-06-24T18:30:18Z</dcterms:modified>
</cp:coreProperties>
</file>