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14"/>
  </p:notesMasterIdLst>
  <p:sldIdLst>
    <p:sldId id="256" r:id="rId2"/>
    <p:sldId id="274" r:id="rId3"/>
    <p:sldId id="283" r:id="rId4"/>
    <p:sldId id="281" r:id="rId5"/>
    <p:sldId id="284" r:id="rId6"/>
    <p:sldId id="285" r:id="rId7"/>
    <p:sldId id="286" r:id="rId8"/>
    <p:sldId id="287" r:id="rId9"/>
    <p:sldId id="288" r:id="rId10"/>
    <p:sldId id="290" r:id="rId11"/>
    <p:sldId id="279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FA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80"/>
    <p:restoredTop sz="94613"/>
  </p:normalViewPr>
  <p:slideViewPr>
    <p:cSldViewPr snapToGrid="0" snapToObjects="1">
      <p:cViewPr>
        <p:scale>
          <a:sx n="100" d="100"/>
          <a:sy n="100" d="100"/>
        </p:scale>
        <p:origin x="111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17A2E-C68A-A04A-822C-30260B70C610}" type="datetimeFigureOut">
              <a:rPr lang="en-US" smtClean="0"/>
              <a:t>4/1/19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4A41D-58A5-7244-A17D-355306CF6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13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4A41D-58A5-7244-A17D-355306CF66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09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4A41D-58A5-7244-A17D-355306CF66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3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4A41D-58A5-7244-A17D-355306CF66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37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4A41D-58A5-7244-A17D-355306CF66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02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4A41D-58A5-7244-A17D-355306CF66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7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4A41D-58A5-7244-A17D-355306CF66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36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4A41D-58A5-7244-A17D-355306CF66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0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272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8865" y="1957495"/>
            <a:ext cx="6858000" cy="1194650"/>
          </a:xfrm>
        </p:spPr>
        <p:txBody>
          <a:bodyPr>
            <a:normAutofit fontScale="90000"/>
          </a:bodyPr>
          <a:lstStyle/>
          <a:p>
            <a:r>
              <a:rPr lang="en-US" smtClean="0"/>
              <a:t>Introduction </a:t>
            </a:r>
            <a:r>
              <a:rPr lang="en-US" dirty="0" smtClean="0"/>
              <a:t>to</a:t>
            </a:r>
            <a:br>
              <a:rPr lang="en-US" dirty="0" smtClean="0"/>
            </a:br>
            <a:r>
              <a:rPr lang="en-US" dirty="0" smtClean="0"/>
              <a:t>diffusion MRI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8865" y="4647479"/>
            <a:ext cx="6858000" cy="618523"/>
          </a:xfrm>
        </p:spPr>
        <p:txBody>
          <a:bodyPr/>
          <a:lstStyle/>
          <a:p>
            <a:r>
              <a:rPr lang="en-US" dirty="0" smtClean="0"/>
              <a:t>Robert Frost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ight Triangle 21"/>
          <p:cNvSpPr/>
          <p:nvPr/>
        </p:nvSpPr>
        <p:spPr>
          <a:xfrm flipH="1" flipV="1">
            <a:off x="4313782" y="3764503"/>
            <a:ext cx="3669130" cy="2372696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/>
          <p:cNvSpPr/>
          <p:nvPr/>
        </p:nvSpPr>
        <p:spPr>
          <a:xfrm flipH="1" flipV="1">
            <a:off x="662126" y="1408316"/>
            <a:ext cx="3669130" cy="2372696"/>
          </a:xfrm>
          <a:prstGeom prst="rtTriangle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7982630" y="1573613"/>
            <a:ext cx="562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40331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1956035" y="1573616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071295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5575366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785089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28650" y="-261257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Reverse diffusion gradient</a:t>
            </a:r>
            <a:endParaRPr lang="en-US" b="1" dirty="0"/>
          </a:p>
        </p:txBody>
      </p:sp>
      <p:sp>
        <p:nvSpPr>
          <p:cNvPr id="36" name="Oval 35"/>
          <p:cNvSpPr/>
          <p:nvPr/>
        </p:nvSpPr>
        <p:spPr>
          <a:xfrm>
            <a:off x="1405312" y="279878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773782" y="1381407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231466" y="472330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 rot="5400000" flipH="1">
            <a:off x="1687161" y="306878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>
            <a:off x="4029018" y="165392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>
            <a:off x="6522265" y="499330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>
            <a:off x="1464093" y="3694269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8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>
            <a:off x="6745686" y="5587793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13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" y="817526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Refocusing of spins </a:t>
            </a:r>
            <a:r>
              <a:rPr lang="en-US" sz="2800" b="1" smtClean="0"/>
              <a:t>diffusing </a:t>
            </a:r>
            <a:r>
              <a:rPr lang="en-US" sz="2800" b="1" smtClean="0"/>
              <a:t>perpendicular to </a:t>
            </a:r>
            <a:r>
              <a:rPr lang="en-US" sz="2800" b="1" dirty="0" smtClean="0"/>
              <a:t>gradient</a:t>
            </a:r>
            <a:endParaRPr lang="en-US" sz="2800" b="1" baseline="-25000" dirty="0"/>
          </a:p>
        </p:txBody>
      </p:sp>
      <p:sp>
        <p:nvSpPr>
          <p:cNvPr id="29" name="Oval 28"/>
          <p:cNvSpPr/>
          <p:nvPr/>
        </p:nvSpPr>
        <p:spPr>
          <a:xfrm>
            <a:off x="2540278" y="3587535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>
            <a:off x="2809631" y="3868162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>
            <a:off x="2495382" y="408245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12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7" grpId="0" animBg="1"/>
      <p:bldP spid="27" grpId="1" animBg="1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Diffusion encoding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40000" y="1053032"/>
            <a:ext cx="813212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Measure a reduced signal when spins diffuse along the direction of the diffusion gradient</a:t>
            </a:r>
          </a:p>
          <a:p>
            <a:endParaRPr lang="en-US" sz="3200" dirty="0"/>
          </a:p>
          <a:p>
            <a:r>
              <a:rPr lang="en-US" sz="3200" dirty="0" smtClean="0"/>
              <a:t>Measure less signal if there is more diffusion</a:t>
            </a:r>
          </a:p>
          <a:p>
            <a:endParaRPr lang="en-US" sz="3200" dirty="0" smtClean="0"/>
          </a:p>
          <a:p>
            <a:r>
              <a:rPr lang="en-US" sz="3200" dirty="0" smtClean="0"/>
              <a:t>Can measure diffusion in different directions by repeating the experiment with different diffusion gradient orientations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693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Water self-diffusion in the brain</a:t>
            </a:r>
            <a:endParaRPr lang="en-US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93900" y="3949700"/>
            <a:ext cx="4889500" cy="38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93900" y="4648200"/>
            <a:ext cx="4889500" cy="38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1308854"/>
                <a:ext cx="9143999" cy="14338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4400" dirty="0" smtClean="0">
                    <a:ea typeface="Cambria Math" charset="0"/>
                    <a:cs typeface="Cambria Math" charset="0"/>
                  </a:rPr>
                  <a:t>Diffusion coefficient,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𝐷</m:t>
                    </m:r>
                    <m:r>
                      <a:rPr lang="en-US" sz="4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~</m:t>
                    </m:r>
                    <m:sSup>
                      <m:sSupPr>
                        <m:ctrlPr>
                          <a:rPr lang="is-I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10</m:t>
                        </m:r>
                      </m:e>
                      <m:sup>
                        <m: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−3</m:t>
                        </m:r>
                      </m:sup>
                    </m:sSup>
                    <m:sSup>
                      <m:sSupPr>
                        <m:ctrlP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𝑚𝑚</m:t>
                        </m:r>
                      </m:e>
                      <m:sup>
                        <m: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</m:t>
                        </m:r>
                      </m:sup>
                    </m:sSup>
                    <m:r>
                      <a:rPr lang="en-US" sz="4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/</m:t>
                    </m:r>
                    <m:r>
                      <a:rPr lang="en-US" sz="4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𝑠</m:t>
                    </m:r>
                  </m:oMath>
                </a14:m>
                <a:endParaRPr lang="en-US" sz="4400" b="0" dirty="0" smtClean="0">
                  <a:ea typeface="Cambria Math" charset="0"/>
                  <a:cs typeface="Cambria Math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𝑟</m:t>
                        </m:r>
                      </m:e>
                      <m:sub>
                        <m: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𝑅𝑀𝑆</m:t>
                        </m:r>
                      </m:sub>
                    </m:sSub>
                    <m:r>
                      <a:rPr lang="en-US" sz="4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</m:t>
                        </m:r>
                        <m:r>
                          <a:rPr lang="en-US" sz="4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𝐷𝑡</m:t>
                        </m:r>
                      </m:e>
                    </m:rad>
                    <m:r>
                      <a:rPr lang="en-US" sz="4400" i="1">
                        <a:latin typeface="Cambria Math" charset="0"/>
                        <a:ea typeface="Cambria Math" charset="0"/>
                        <a:cs typeface="Cambria Math" charset="0"/>
                      </a:rPr>
                      <m:t>~</m:t>
                    </m:r>
                    <m:r>
                      <a:rPr lang="en-US" sz="4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10</m:t>
                    </m:r>
                    <m:r>
                      <a:rPr lang="en-US" sz="4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sz="4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4400" dirty="0" smtClean="0"/>
                  <a:t> in 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5</m:t>
                    </m:r>
                    <m:r>
                      <a:rPr lang="en-US" sz="44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0</m:t>
                    </m:r>
                  </m:oMath>
                </a14:m>
                <a:r>
                  <a:rPr lang="en-US" sz="4400" dirty="0" smtClean="0"/>
                  <a:t>ms</a:t>
                </a:r>
                <a:endParaRPr lang="en-US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08854"/>
                <a:ext cx="9143999" cy="1433854"/>
              </a:xfrm>
              <a:prstGeom prst="rect">
                <a:avLst/>
              </a:prstGeom>
              <a:blipFill rotWithShape="0">
                <a:blip r:embed="rId2"/>
                <a:stretch>
                  <a:fillRect l="-933" t="-10638" b="-22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>
            <a:spLocks noChangeAspect="1"/>
          </p:cNvSpPr>
          <p:nvPr/>
        </p:nvSpPr>
        <p:spPr>
          <a:xfrm>
            <a:off x="3712800" y="4123731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02950" y="4276131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4106500" y="4110507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4411300" y="4123731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4909050" y="4193319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5317400" y="4243988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641850" y="4307357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5165500" y="4116857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5711100" y="4161307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3347950" y="4088479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3248750" y="4307357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307749" y="4215348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3679825" y="3971331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3729400" y="4415700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4337050" y="4441100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4608150" y="4018694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4975950" y="4403197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5521550" y="4352069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3095375" y="4161307"/>
            <a:ext cx="232500" cy="232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997200" y="4025900"/>
            <a:ext cx="2946400" cy="5842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3698875" y="5038000"/>
            <a:ext cx="1574799" cy="1574799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578600" y="4056969"/>
            <a:ext cx="2286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anisotropic</a:t>
            </a:r>
            <a:endParaRPr lang="en-US" sz="3200" b="1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578600" y="5761112"/>
            <a:ext cx="2286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isotropic</a:t>
            </a:r>
            <a:endParaRPr lang="en-US" sz="3200" b="1" baseline="-25000" dirty="0"/>
          </a:p>
        </p:txBody>
      </p:sp>
    </p:spTree>
    <p:extLst>
      <p:ext uri="{BB962C8B-B14F-4D97-AF65-F5344CB8AC3E}">
        <p14:creationId xmlns:p14="http://schemas.microsoft.com/office/powerpoint/2010/main" val="96414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/>
          <p:cNvCxnSpPr/>
          <p:nvPr/>
        </p:nvCxnSpPr>
        <p:spPr>
          <a:xfrm flipV="1">
            <a:off x="3072421" y="2003471"/>
            <a:ext cx="1475" cy="4224944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41898" y="2951639"/>
            <a:ext cx="1599" cy="3276774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57161" y="2465293"/>
            <a:ext cx="1474" cy="3763123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576329" y="1133676"/>
            <a:ext cx="163" cy="5094737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786215" y="679726"/>
            <a:ext cx="1757" cy="5548687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560432" y="5189884"/>
            <a:ext cx="1043492" cy="10219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411046" y="2798780"/>
            <a:ext cx="1043492" cy="10219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73962" y="2590789"/>
            <a:ext cx="1043492" cy="10219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801598" y="1403600"/>
            <a:ext cx="1043492" cy="10219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7982630" y="230155"/>
            <a:ext cx="0" cy="5998258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Up Arrow 25"/>
          <p:cNvSpPr/>
          <p:nvPr/>
        </p:nvSpPr>
        <p:spPr>
          <a:xfrm>
            <a:off x="1516652" y="2110291"/>
            <a:ext cx="398032" cy="710005"/>
          </a:xfrm>
          <a:prstGeom prst="upArrow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0" rev="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4583050" y="845226"/>
            <a:ext cx="398032" cy="710005"/>
          </a:xfrm>
          <a:prstGeom prst="upArrow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0" rev="19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6224710" y="3538703"/>
            <a:ext cx="398032" cy="710005"/>
          </a:xfrm>
          <a:prstGeom prst="upArrow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0" rev="93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3763951" y="5254978"/>
            <a:ext cx="398032" cy="710005"/>
          </a:xfrm>
          <a:prstGeom prst="upArrow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0" rev="16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28650" y="-261257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Field gradients</a:t>
            </a:r>
            <a:endParaRPr lang="en-US" b="1" dirty="0"/>
          </a:p>
        </p:txBody>
      </p:sp>
      <p:sp>
        <p:nvSpPr>
          <p:cNvPr id="8" name="Right Triangle 7"/>
          <p:cNvSpPr/>
          <p:nvPr/>
        </p:nvSpPr>
        <p:spPr>
          <a:xfrm flipH="1">
            <a:off x="4330219" y="2269309"/>
            <a:ext cx="3652973" cy="1343456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Triangle 50"/>
          <p:cNvSpPr/>
          <p:nvPr/>
        </p:nvSpPr>
        <p:spPr>
          <a:xfrm flipV="1">
            <a:off x="628650" y="3629279"/>
            <a:ext cx="3689319" cy="1345000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625462" y="812557"/>
            <a:ext cx="1340415" cy="15137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626064" y="2066300"/>
            <a:ext cx="655672" cy="15137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265452" y="4134369"/>
            <a:ext cx="1340415" cy="15137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933461" y="5506985"/>
            <a:ext cx="2381051" cy="13651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774192" y="6165859"/>
                <a:ext cx="3595615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440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𝜔</m:t>
                      </m:r>
                      <m:r>
                        <a:rPr lang="en-US" sz="4400" b="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sz="4400" b="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𝑥</m:t>
                      </m:r>
                      <m:r>
                        <a:rPr lang="en-US" sz="4400" b="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)=</m:t>
                      </m:r>
                      <m:r>
                        <a:rPr lang="el-GR" sz="440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𝛾</m:t>
                      </m:r>
                      <m:r>
                        <a:rPr lang="en-US" sz="4400" b="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𝐵</m:t>
                      </m:r>
                      <m:r>
                        <a:rPr lang="en-US" sz="4400" b="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sz="4400" b="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𝑥</m:t>
                      </m:r>
                      <m:r>
                        <a:rPr lang="en-US" sz="4400" b="0" i="1" smtClean="0">
                          <a:solidFill>
                            <a:srgbClr val="0EFA29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4400" dirty="0">
                  <a:solidFill>
                    <a:srgbClr val="0EFA29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192" y="6165859"/>
                <a:ext cx="3595615" cy="6771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58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/>
          <p:cNvCxnSpPr/>
          <p:nvPr/>
        </p:nvCxnSpPr>
        <p:spPr>
          <a:xfrm flipH="1" flipV="1">
            <a:off x="640331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7982630" y="1573613"/>
            <a:ext cx="562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1956035" y="1573616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3071295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5575366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785089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411046" y="2798780"/>
            <a:ext cx="1043492" cy="10219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801598" y="1403600"/>
            <a:ext cx="1043492" cy="10219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>
            <a:off x="1516652" y="2110291"/>
            <a:ext cx="398032" cy="710005"/>
          </a:xfrm>
          <a:prstGeom prst="upArrow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0" rev="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4583050" y="845226"/>
            <a:ext cx="398032" cy="710005"/>
          </a:xfrm>
          <a:prstGeom prst="upArrow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0" rev="19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28650" y="-261257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Phase representation</a:t>
            </a:r>
            <a:endParaRPr lang="en-US" b="1" dirty="0"/>
          </a:p>
        </p:txBody>
      </p:sp>
      <p:sp>
        <p:nvSpPr>
          <p:cNvPr id="34" name="Oval 33"/>
          <p:cNvSpPr/>
          <p:nvPr/>
        </p:nvSpPr>
        <p:spPr>
          <a:xfrm>
            <a:off x="3625462" y="812557"/>
            <a:ext cx="1340415" cy="15137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626064" y="2066300"/>
            <a:ext cx="655672" cy="15137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81598" y="1894805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95045" y="2405793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2766399" y="924122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0800000" flipH="1">
            <a:off x="3307659" y="143511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335489" y="4248712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rot="10800000" flipH="1">
            <a:off x="3876749" y="475970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909911" y="4362184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6923358" y="4873172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273962" y="2590789"/>
            <a:ext cx="1043492" cy="10219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Up Arrow 57"/>
          <p:cNvSpPr/>
          <p:nvPr/>
        </p:nvSpPr>
        <p:spPr>
          <a:xfrm>
            <a:off x="6224710" y="3538703"/>
            <a:ext cx="398032" cy="710005"/>
          </a:xfrm>
          <a:prstGeom prst="upArrow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0" rev="93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265452" y="4134369"/>
            <a:ext cx="1340415" cy="15137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560432" y="5189884"/>
            <a:ext cx="1043492" cy="10219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Up Arrow 60"/>
          <p:cNvSpPr/>
          <p:nvPr/>
        </p:nvSpPr>
        <p:spPr>
          <a:xfrm>
            <a:off x="3763951" y="5254978"/>
            <a:ext cx="398032" cy="710005"/>
          </a:xfrm>
          <a:prstGeom prst="upArrow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0" rev="16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933461" y="5506985"/>
            <a:ext cx="2381051" cy="13651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7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4" grpId="0" animBg="1"/>
      <p:bldP spid="46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Arrow Connector 51"/>
          <p:cNvCxnSpPr/>
          <p:nvPr/>
        </p:nvCxnSpPr>
        <p:spPr>
          <a:xfrm flipV="1">
            <a:off x="7982630" y="1573613"/>
            <a:ext cx="562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1956035" y="1573616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071295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5575366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785089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28650" y="-261257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Phase representation</a:t>
            </a:r>
            <a:endParaRPr lang="en-US" b="1" dirty="0"/>
          </a:p>
        </p:txBody>
      </p:sp>
      <p:sp>
        <p:nvSpPr>
          <p:cNvPr id="36" name="Oval 35"/>
          <p:cNvSpPr/>
          <p:nvPr/>
        </p:nvSpPr>
        <p:spPr>
          <a:xfrm>
            <a:off x="1405312" y="279878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418759" y="3309768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773782" y="1381407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0800000" flipH="1">
            <a:off x="4315042" y="1892395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540278" y="5185185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rot="10800000" flipH="1">
            <a:off x="3081538" y="5696173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231466" y="258641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6244913" y="3097398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5400000" flipH="1">
            <a:off x="1687161" y="306878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>
            <a:off x="4029018" y="165392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>
            <a:off x="6522265" y="285641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>
            <a:off x="2809631" y="5465812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40331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60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ight Triangle 21"/>
          <p:cNvSpPr/>
          <p:nvPr/>
        </p:nvSpPr>
        <p:spPr>
          <a:xfrm flipH="1">
            <a:off x="4313782" y="1408316"/>
            <a:ext cx="3669130" cy="2356187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/>
          <p:cNvSpPr/>
          <p:nvPr/>
        </p:nvSpPr>
        <p:spPr>
          <a:xfrm flipH="1">
            <a:off x="662126" y="3781012"/>
            <a:ext cx="3669130" cy="2356187"/>
          </a:xfrm>
          <a:prstGeom prst="rtTriangle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7982630" y="1573613"/>
            <a:ext cx="562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40331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1956035" y="1573616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071295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5575366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785089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28650" y="-261257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Diffusion gradient</a:t>
            </a:r>
            <a:endParaRPr lang="en-US" b="1" dirty="0"/>
          </a:p>
        </p:txBody>
      </p:sp>
      <p:sp>
        <p:nvSpPr>
          <p:cNvPr id="36" name="Oval 35"/>
          <p:cNvSpPr/>
          <p:nvPr/>
        </p:nvSpPr>
        <p:spPr>
          <a:xfrm>
            <a:off x="1405312" y="279878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773782" y="1381407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40278" y="5185185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231466" y="258641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 rot="5400000" flipH="1">
            <a:off x="1687161" y="306878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>
            <a:off x="4029018" y="165392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>
            <a:off x="6522265" y="285641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>
            <a:off x="2809631" y="5465812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>
            <a:off x="1464093" y="3694269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8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>
            <a:off x="2495382" y="568010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>
            <a:off x="6745686" y="3450903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13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76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1" animBg="1"/>
      <p:bldP spid="2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ight Triangle 21"/>
          <p:cNvSpPr/>
          <p:nvPr/>
        </p:nvSpPr>
        <p:spPr>
          <a:xfrm flipH="1" flipV="1">
            <a:off x="4313782" y="3764503"/>
            <a:ext cx="3669130" cy="2372696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/>
          <p:cNvSpPr/>
          <p:nvPr/>
        </p:nvSpPr>
        <p:spPr>
          <a:xfrm flipH="1" flipV="1">
            <a:off x="662126" y="1408316"/>
            <a:ext cx="3669130" cy="2372696"/>
          </a:xfrm>
          <a:prstGeom prst="rtTriangle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7982630" y="1573613"/>
            <a:ext cx="562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40331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1956035" y="1573616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071295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5575366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785089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28650" y="-261257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Reverse diffusion gradient</a:t>
            </a:r>
            <a:endParaRPr lang="en-US" b="1" dirty="0"/>
          </a:p>
        </p:txBody>
      </p:sp>
      <p:sp>
        <p:nvSpPr>
          <p:cNvPr id="36" name="Oval 35"/>
          <p:cNvSpPr/>
          <p:nvPr/>
        </p:nvSpPr>
        <p:spPr>
          <a:xfrm>
            <a:off x="1405312" y="279878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773782" y="1381407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40278" y="5185185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231466" y="258641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 rot="5400000" flipH="1">
            <a:off x="1687161" y="306878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>
            <a:off x="4029018" y="165392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>
            <a:off x="6522265" y="285641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>
            <a:off x="2809631" y="5465812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>
            <a:off x="1464093" y="3694269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8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>
            <a:off x="2495382" y="568010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>
            <a:off x="6745686" y="3450903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13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79018" y="876321"/>
            <a:ext cx="2137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“Refocus”</a:t>
            </a:r>
            <a:endParaRPr lang="en-US" sz="32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35034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7" grpId="0" animBg="1"/>
      <p:bldP spid="27" grpId="1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ight Triangle 21"/>
          <p:cNvSpPr/>
          <p:nvPr/>
        </p:nvSpPr>
        <p:spPr>
          <a:xfrm flipH="1">
            <a:off x="4313782" y="1408316"/>
            <a:ext cx="3669130" cy="2356187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/>
          <p:cNvSpPr/>
          <p:nvPr/>
        </p:nvSpPr>
        <p:spPr>
          <a:xfrm flipH="1">
            <a:off x="662126" y="3781012"/>
            <a:ext cx="3669130" cy="2356187"/>
          </a:xfrm>
          <a:prstGeom prst="rtTriangle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7982630" y="1573613"/>
            <a:ext cx="562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40331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1956035" y="1573616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071295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5575366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785089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28650" y="-261257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Diffusion parallel to gradient</a:t>
            </a:r>
            <a:endParaRPr lang="en-US" b="1" dirty="0"/>
          </a:p>
        </p:txBody>
      </p:sp>
      <p:sp>
        <p:nvSpPr>
          <p:cNvPr id="36" name="Oval 35"/>
          <p:cNvSpPr/>
          <p:nvPr/>
        </p:nvSpPr>
        <p:spPr>
          <a:xfrm>
            <a:off x="1405312" y="279878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773782" y="1381407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40278" y="5185185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231466" y="258641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 rot="5400000" flipH="1">
            <a:off x="1687161" y="306878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>
            <a:off x="4029018" y="165392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>
            <a:off x="6522265" y="285641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>
            <a:off x="2809631" y="5465812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>
            <a:off x="1464093" y="3694269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8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>
            <a:off x="2495382" y="568010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>
            <a:off x="6745686" y="3450903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13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4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3.7037E-7 L -0.27292 -3.7037E-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98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4.81481E-6 L -0.27291 4.81481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98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7.40741E-7 L -0.27292 -7.40741E-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7396 0 " pathEditMode="relative" ptsTypes="AA">
                                      <p:cBhvr>
                                        <p:cTn id="4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7396 0 " pathEditMode="relative" ptsTypes="AA">
                                      <p:cBhvr>
                                        <p:cTn id="4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7396 0 " pathEditMode="relative" ptsTypes="AA">
                                      <p:cBhvr>
                                        <p:cTn id="5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7" grpId="0" animBg="1"/>
      <p:bldP spid="27" grpId="1" animBg="1"/>
      <p:bldP spid="46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ight Triangle 21"/>
          <p:cNvSpPr/>
          <p:nvPr/>
        </p:nvSpPr>
        <p:spPr>
          <a:xfrm flipH="1" flipV="1">
            <a:off x="4313782" y="3764503"/>
            <a:ext cx="3669130" cy="2372696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/>
          <p:cNvSpPr/>
          <p:nvPr/>
        </p:nvSpPr>
        <p:spPr>
          <a:xfrm flipH="1" flipV="1">
            <a:off x="662126" y="1408316"/>
            <a:ext cx="3669130" cy="2372696"/>
          </a:xfrm>
          <a:prstGeom prst="rtTriangle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7982630" y="1573613"/>
            <a:ext cx="562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40331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1956035" y="1573616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071295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5575366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785089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28650" y="-261257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Reverse diffusion gradient</a:t>
            </a:r>
            <a:endParaRPr lang="en-US" b="1" dirty="0"/>
          </a:p>
        </p:txBody>
      </p:sp>
      <p:sp>
        <p:nvSpPr>
          <p:cNvPr id="36" name="Oval 35"/>
          <p:cNvSpPr/>
          <p:nvPr/>
        </p:nvSpPr>
        <p:spPr>
          <a:xfrm>
            <a:off x="1405312" y="279878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773782" y="1381407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044891" y="5188681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 rot="5400000" flipH="1">
            <a:off x="1687161" y="306878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>
            <a:off x="4029018" y="165392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>
            <a:off x="1464093" y="3694269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8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>
            <a:off x="4999995" y="5683603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79018" y="876321"/>
            <a:ext cx="3837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Not fully refocused</a:t>
            </a:r>
            <a:endParaRPr lang="en-US" sz="3200" b="1" baseline="-25000" dirty="0"/>
          </a:p>
        </p:txBody>
      </p:sp>
      <p:sp>
        <p:nvSpPr>
          <p:cNvPr id="25" name="Oval 24"/>
          <p:cNvSpPr/>
          <p:nvPr/>
        </p:nvSpPr>
        <p:spPr>
          <a:xfrm>
            <a:off x="3740561" y="2590087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>
            <a:off x="4254781" y="345458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13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>
            <a:off x="5095689" y="607165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8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71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7" grpId="0" animBg="1"/>
      <p:bldP spid="27" grpId="1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ight Triangle 21"/>
          <p:cNvSpPr/>
          <p:nvPr/>
        </p:nvSpPr>
        <p:spPr>
          <a:xfrm flipH="1">
            <a:off x="4313782" y="1408316"/>
            <a:ext cx="3669130" cy="2356187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/>
          <p:cNvSpPr/>
          <p:nvPr/>
        </p:nvSpPr>
        <p:spPr>
          <a:xfrm flipH="1">
            <a:off x="662126" y="3781012"/>
            <a:ext cx="3669130" cy="2356187"/>
          </a:xfrm>
          <a:prstGeom prst="rtTriangle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7982630" y="1573613"/>
            <a:ext cx="562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40331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1956035" y="1573616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071295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296219" y="1573615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5575366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785089" y="1573613"/>
            <a:ext cx="1125" cy="4654800"/>
          </a:xfrm>
          <a:prstGeom prst="straightConnector1">
            <a:avLst/>
          </a:prstGeom>
          <a:ln w="38100">
            <a:solidFill>
              <a:srgbClr val="0EFA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0" y="-261257"/>
            <a:ext cx="9144000" cy="1325563"/>
          </a:xfrm>
        </p:spPr>
        <p:txBody>
          <a:bodyPr/>
          <a:lstStyle/>
          <a:p>
            <a:pPr algn="ctr"/>
            <a:r>
              <a:rPr lang="en-US" b="1" smtClean="0"/>
              <a:t>Diffusion perpendicular to </a:t>
            </a:r>
            <a:r>
              <a:rPr lang="en-US" b="1" dirty="0" smtClean="0"/>
              <a:t>gradient</a:t>
            </a:r>
            <a:endParaRPr lang="en-US" b="1" dirty="0"/>
          </a:p>
        </p:txBody>
      </p:sp>
      <p:sp>
        <p:nvSpPr>
          <p:cNvPr id="36" name="Oval 35"/>
          <p:cNvSpPr/>
          <p:nvPr/>
        </p:nvSpPr>
        <p:spPr>
          <a:xfrm>
            <a:off x="1405312" y="279878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773782" y="1381407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40278" y="5185185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231466" y="2586410"/>
            <a:ext cx="1080000" cy="102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 rot="5400000" flipH="1">
            <a:off x="1687161" y="306878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>
            <a:off x="4029018" y="165392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>
            <a:off x="6522265" y="2856410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>
            <a:off x="2809631" y="5465812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>
            <a:off x="1464093" y="3694269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8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>
            <a:off x="2495382" y="5680107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>
            <a:off x="6745686" y="3450903"/>
            <a:ext cx="54000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>
              <a:rot lat="0" lon="0" rev="13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44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1204 " pathEditMode="relative" ptsTypes="AA">
                                      <p:cBhvr>
                                        <p:cTn id="3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1204 " pathEditMode="relative" ptsTypes="AA">
                                      <p:cBhvr>
                                        <p:cTn id="4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1204 " pathEditMode="relative" ptsTypes="AA">
                                      <p:cBhvr>
                                        <p:cTn id="4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3403 " pathEditMode="relative" ptsTypes="AA">
                                      <p:cBhvr>
                                        <p:cTn id="4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3403 " pathEditMode="relative" ptsTypes="AA">
                                      <p:cBhvr>
                                        <p:cTn id="4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3403 " pathEditMode="relative" ptsTypes="AA">
                                      <p:cBhvr>
                                        <p:cTn id="5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7" grpId="0" animBg="1"/>
      <p:bldP spid="27" grpId="1" animBg="1"/>
      <p:bldP spid="46" grpId="0" animBg="1"/>
      <p:bldP spid="48" grpId="0" animBg="1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2612</TotalTime>
  <Words>132</Words>
  <Application>Microsoft Macintosh PowerPoint</Application>
  <PresentationFormat>On-screen Show (4:3)</PresentationFormat>
  <Paragraphs>33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Cambria Math</vt:lpstr>
      <vt:lpstr>Corbel</vt:lpstr>
      <vt:lpstr>Arial</vt:lpstr>
      <vt:lpstr>Depth</vt:lpstr>
      <vt:lpstr>Introduction to diffusion MRI </vt:lpstr>
      <vt:lpstr>Field gradients</vt:lpstr>
      <vt:lpstr>Phase representation</vt:lpstr>
      <vt:lpstr>Phase representation</vt:lpstr>
      <vt:lpstr>Diffusion gradient</vt:lpstr>
      <vt:lpstr>Reverse diffusion gradient</vt:lpstr>
      <vt:lpstr>Diffusion parallel to gradient</vt:lpstr>
      <vt:lpstr>Reverse diffusion gradient</vt:lpstr>
      <vt:lpstr>Diffusion perpendicular to gradient</vt:lpstr>
      <vt:lpstr>Reverse diffusion gradient</vt:lpstr>
      <vt:lpstr>Diffusion encoding</vt:lpstr>
      <vt:lpstr>Water self-diffusion in the brain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Frost, Stephen Robert</dc:creator>
  <cp:lastModifiedBy>Robert Frost</cp:lastModifiedBy>
  <cp:revision>234</cp:revision>
  <dcterms:created xsi:type="dcterms:W3CDTF">2017-03-31T00:23:42Z</dcterms:created>
  <dcterms:modified xsi:type="dcterms:W3CDTF">2019-04-01T23:08:49Z</dcterms:modified>
</cp:coreProperties>
</file>