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314" r:id="rId4"/>
    <p:sldId id="268" r:id="rId5"/>
    <p:sldId id="315" r:id="rId6"/>
    <p:sldId id="269" r:id="rId7"/>
    <p:sldId id="316" r:id="rId8"/>
    <p:sldId id="271" r:id="rId9"/>
    <p:sldId id="270" r:id="rId10"/>
    <p:sldId id="272" r:id="rId11"/>
    <p:sldId id="273" r:id="rId12"/>
    <p:sldId id="274" r:id="rId13"/>
    <p:sldId id="275" r:id="rId14"/>
    <p:sldId id="317" r:id="rId15"/>
    <p:sldId id="276" r:id="rId16"/>
    <p:sldId id="277" r:id="rId17"/>
    <p:sldId id="278" r:id="rId18"/>
    <p:sldId id="279" r:id="rId19"/>
    <p:sldId id="280" r:id="rId20"/>
    <p:sldId id="318" r:id="rId21"/>
    <p:sldId id="281" r:id="rId22"/>
    <p:sldId id="282" r:id="rId23"/>
    <p:sldId id="283" r:id="rId24"/>
    <p:sldId id="285" r:id="rId25"/>
    <p:sldId id="284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1" r:id="rId41"/>
    <p:sldId id="319" r:id="rId42"/>
    <p:sldId id="302" r:id="rId43"/>
    <p:sldId id="320" r:id="rId44"/>
    <p:sldId id="303" r:id="rId45"/>
    <p:sldId id="321" r:id="rId46"/>
    <p:sldId id="304" r:id="rId47"/>
    <p:sldId id="322" r:id="rId48"/>
    <p:sldId id="300" r:id="rId49"/>
    <p:sldId id="309" r:id="rId50"/>
    <p:sldId id="310" r:id="rId51"/>
    <p:sldId id="311" r:id="rId52"/>
    <p:sldId id="312" r:id="rId53"/>
    <p:sldId id="313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167"/>
    <p:restoredTop sz="68822"/>
  </p:normalViewPr>
  <p:slideViewPr>
    <p:cSldViewPr snapToGrid="0" snapToObjects="1">
      <p:cViewPr>
        <p:scale>
          <a:sx n="78" d="100"/>
          <a:sy n="78" d="100"/>
        </p:scale>
        <p:origin x="2160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80463-6E6F-5443-9596-0B44C2B7BDFC}" type="datetimeFigureOut">
              <a:rPr lang="en-US" smtClean="0"/>
              <a:t>3/31/20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8F08B-B509-7C45-8643-5AEFD672F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21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60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79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50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Always</a:t>
            </a:r>
            <a:r>
              <a:rPr lang="en-US" baseline="0" dirty="0" smtClean="0"/>
              <a:t> remember to set your $SUBJECTS_DIR variable: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csh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/>
              </a:rPr>
              <a:t> </a:t>
            </a:r>
            <a:r>
              <a:rPr lang="en-US" altLang="x-none" dirty="0" err="1" smtClean="0">
                <a:ea typeface="ＭＳ Ｐゴシック" charset="-128"/>
              </a:rPr>
              <a:t>setenv</a:t>
            </a:r>
            <a:r>
              <a:rPr lang="en-US" altLang="x-none" dirty="0" smtClean="0">
                <a:ea typeface="ＭＳ Ｐゴシック" charset="-128"/>
              </a:rPr>
              <a:t> SUBJECTS_DIR /path/to/subjects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dirty="0" err="1" smtClean="0">
                <a:ea typeface="ＭＳ Ｐゴシック" charset="-128"/>
              </a:rPr>
              <a:t>sh</a:t>
            </a:r>
            <a:r>
              <a:rPr lang="en-US" altLang="x-none" baseline="0" dirty="0" smtClean="0">
                <a:ea typeface="ＭＳ Ｐゴシック" charset="-128"/>
              </a:rPr>
              <a:t> </a:t>
            </a:r>
            <a:r>
              <a:rPr lang="en-US" altLang="x-none" baseline="0" dirty="0" smtClean="0">
                <a:ea typeface="ＭＳ Ｐゴシック" charset="-128"/>
                <a:sym typeface="Wingdings"/>
              </a:rPr>
              <a:t></a:t>
            </a:r>
            <a:r>
              <a:rPr lang="en-US" altLang="x-none" baseline="0" dirty="0" smtClean="0">
                <a:ea typeface="ＭＳ Ｐゴシック" charset="-128"/>
              </a:rPr>
              <a:t> export SUBJECTS_DIR=</a:t>
            </a:r>
            <a:r>
              <a:rPr lang="en-US" altLang="x-none" dirty="0" smtClean="0">
                <a:ea typeface="ＭＳ Ｐゴシック" charset="-128"/>
              </a:rPr>
              <a:t>/path/to/subjects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80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Always</a:t>
            </a:r>
            <a:r>
              <a:rPr lang="en-US" baseline="0" dirty="0" smtClean="0"/>
              <a:t> remember to set your $SUBJECTS_DIR variable: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csh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/>
              </a:rPr>
              <a:t> </a:t>
            </a:r>
            <a:r>
              <a:rPr lang="en-US" altLang="x-none" dirty="0" err="1" smtClean="0">
                <a:ea typeface="ＭＳ Ｐゴシック" charset="-128"/>
              </a:rPr>
              <a:t>setenv</a:t>
            </a:r>
            <a:r>
              <a:rPr lang="en-US" altLang="x-none" dirty="0" smtClean="0">
                <a:ea typeface="ＭＳ Ｐゴシック" charset="-128"/>
              </a:rPr>
              <a:t> SUBJECTS_DIR /path/to/subjects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dirty="0" err="1" smtClean="0">
                <a:ea typeface="ＭＳ Ｐゴシック" charset="-128"/>
              </a:rPr>
              <a:t>sh</a:t>
            </a:r>
            <a:r>
              <a:rPr lang="en-US" altLang="x-none" baseline="0" dirty="0" smtClean="0">
                <a:ea typeface="ＭＳ Ｐゴシック" charset="-128"/>
              </a:rPr>
              <a:t> </a:t>
            </a:r>
            <a:r>
              <a:rPr lang="en-US" altLang="x-none" baseline="0" dirty="0" smtClean="0">
                <a:ea typeface="ＭＳ Ｐゴシック" charset="-128"/>
                <a:sym typeface="Wingdings"/>
              </a:rPr>
              <a:t></a:t>
            </a:r>
            <a:r>
              <a:rPr lang="en-US" altLang="x-none" baseline="0" dirty="0" smtClean="0">
                <a:ea typeface="ＭＳ Ｐゴシック" charset="-128"/>
              </a:rPr>
              <a:t> export SUBJECTS_DIR=</a:t>
            </a:r>
            <a:r>
              <a:rPr lang="en-US" altLang="x-none" dirty="0" smtClean="0">
                <a:ea typeface="ＭＳ Ｐゴシック" charset="-128"/>
              </a:rPr>
              <a:t>/path/to/subjects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97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59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5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0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23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725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42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808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73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898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0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47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223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024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028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054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155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1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733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622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873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solidFill>
                  <a:srgbClr val="526DB0"/>
                </a:solidFill>
                <a:ea typeface="MS PGothic" charset="-128"/>
              </a:rPr>
              <a:t>Errors in </a:t>
            </a:r>
            <a:r>
              <a:rPr lang="en-US" altLang="en-US" dirty="0" err="1" smtClean="0">
                <a:solidFill>
                  <a:srgbClr val="526DB0"/>
                </a:solidFill>
                <a:ea typeface="MS PGothic" charset="-128"/>
              </a:rPr>
              <a:t>pial</a:t>
            </a:r>
            <a:r>
              <a:rPr lang="en-US" altLang="en-US" dirty="0" smtClean="0">
                <a:solidFill>
                  <a:srgbClr val="526DB0"/>
                </a:solidFill>
                <a:ea typeface="MS PGothic" charset="-128"/>
              </a:rPr>
              <a:t> surface placement are typically caused by underlying errors in the white matter placement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solidFill>
                  <a:srgbClr val="526DB0"/>
                </a:solidFill>
                <a:ea typeface="MS PGothic" charset="-128"/>
              </a:rPr>
              <a:t>Errors can be corrected by interventions such as white matter control points.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684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443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67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303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805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505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830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2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233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212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115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811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141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527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826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Continue</a:t>
            </a:r>
            <a:r>
              <a:rPr lang="en-US" baseline="0" dirty="0" smtClean="0"/>
              <a:t> with the Tutorials: Analyzing the Individual Subject Part and Part 2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next live lecture is on Wednesday at 3:00PM ET on Intro to </a:t>
            </a:r>
            <a:r>
              <a:rPr lang="en-US" baseline="0" dirty="0" err="1" smtClean="0"/>
              <a:t>FreeView</a:t>
            </a:r>
            <a:r>
              <a:rPr lang="en-US" baseline="0" dirty="0" smtClean="0"/>
              <a:t> and working with data followed by ROI Analysis at 4:00PM 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850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296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194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1963" y="719138"/>
            <a:ext cx="6388100" cy="3594100"/>
          </a:xfrm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dirty="0">
              <a:latin typeface="Arial" charset="0"/>
              <a:ea typeface="MS PGothic" charset="-128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349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227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1963" y="719138"/>
            <a:ext cx="6388100" cy="3594100"/>
          </a:xfrm>
          <a:ln/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x-none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6105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1963" y="719138"/>
            <a:ext cx="6388100" cy="3594100"/>
          </a:xfrm>
          <a:ln/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x-none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35040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1963" y="719138"/>
            <a:ext cx="6388100" cy="3594100"/>
          </a:xfrm>
          <a:ln/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x-none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5299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51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32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4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F08B-B509-7C45-8643-5AEFD672FB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69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585D8-1CD8-B04A-A811-9B5884057059}" type="datetime1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B29B-CE58-0746-917F-02A1297320D7}" type="datetime1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70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0DD3-6C5A-4142-95D5-CE087E7E59D8}" type="datetime1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9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E033-A742-2A49-8320-9A3B000D3D7A}" type="datetime1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8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5808-A997-114D-BEEB-FE722C6A2B63}" type="datetime1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18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67271-7F9A-2042-ACE9-A1D7BC546699}" type="datetime1">
              <a:rPr lang="en-US" smtClean="0"/>
              <a:t>3/31/20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54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E978-0B07-E544-BC2A-789691101AFE}" type="datetime1">
              <a:rPr lang="en-US" smtClean="0"/>
              <a:t>3/31/20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85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ED30-D870-EA4C-AA2C-7688DEA689E0}" type="datetime1">
              <a:rPr lang="en-US" smtClean="0"/>
              <a:t>3/31/20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16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E76D-CC04-AF4F-B141-496477C83773}" type="datetime1">
              <a:rPr lang="en-US" smtClean="0"/>
              <a:t>3/31/20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3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D1929-9527-574C-A866-FCCA65AFAE14}" type="datetime1">
              <a:rPr lang="en-US" smtClean="0"/>
              <a:t>3/31/20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67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10EC-5671-144E-B9FC-45A14FBC8902}" type="datetime1">
              <a:rPr lang="en-US" smtClean="0"/>
              <a:t>3/31/20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99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74AF1-AECE-9145-8422-D2EC4D426A51}" type="datetime1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D416C-6A0C-484A-B37C-7DC499E5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7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7" Type="http://schemas.openxmlformats.org/officeDocument/2006/relationships/hyperlink" Target="mailto:brdiamond@mgh.harvard.edu" TargetMode="External"/><Relationship Id="rId8" Type="http://schemas.openxmlformats.org/officeDocument/2006/relationships/hyperlink" Target="mailto:freesurfer@nmr.mgh.harvard.edu" TargetMode="External"/><Relationship Id="rId9" Type="http://schemas.openxmlformats.org/officeDocument/2006/relationships/hyperlink" Target="https://surfer.nmr.mgh.harvard.edu/fswiki/TeachYourselfFreeSurfer" TargetMode="External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15.tiff"/><Relationship Id="rId8" Type="http://schemas.openxmlformats.org/officeDocument/2006/relationships/image" Target="../media/image16.png"/><Relationship Id="rId9" Type="http://schemas.microsoft.com/office/2007/relationships/hdphoto" Target="../media/hdphoto2.wdp"/><Relationship Id="rId10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15.tiff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16.png"/><Relationship Id="rId8" Type="http://schemas.microsoft.com/office/2007/relationships/hdphoto" Target="../media/hdphoto6.wdp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jpeg"/><Relationship Id="rId12" Type="http://schemas.openxmlformats.org/officeDocument/2006/relationships/image" Target="../media/image23.jpeg"/><Relationship Id="rId13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16.png"/><Relationship Id="rId8" Type="http://schemas.microsoft.com/office/2007/relationships/hdphoto" Target="../media/hdphoto6.wdp"/><Relationship Id="rId9" Type="http://schemas.openxmlformats.org/officeDocument/2006/relationships/image" Target="../media/image20.jpeg"/><Relationship Id="rId10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jpeg"/><Relationship Id="rId12" Type="http://schemas.openxmlformats.org/officeDocument/2006/relationships/image" Target="../media/image28.jpeg"/><Relationship Id="rId13" Type="http://schemas.openxmlformats.org/officeDocument/2006/relationships/image" Target="../media/image11.jpeg"/><Relationship Id="rId14" Type="http://schemas.openxmlformats.org/officeDocument/2006/relationships/image" Target="../media/image29.jpeg"/><Relationship Id="rId15" Type="http://schemas.openxmlformats.org/officeDocument/2006/relationships/image" Target="../media/image30.jpeg"/><Relationship Id="rId16" Type="http://schemas.openxmlformats.org/officeDocument/2006/relationships/image" Target="../media/image31.jpeg"/><Relationship Id="rId17" Type="http://schemas.openxmlformats.org/officeDocument/2006/relationships/image" Target="../media/image32.jpeg"/><Relationship Id="rId18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16.png"/><Relationship Id="rId8" Type="http://schemas.microsoft.com/office/2007/relationships/hdphoto" Target="../media/hdphoto6.wdp"/><Relationship Id="rId9" Type="http://schemas.openxmlformats.org/officeDocument/2006/relationships/image" Target="../media/image25.jpeg"/><Relationship Id="rId10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16.png"/><Relationship Id="rId8" Type="http://schemas.microsoft.com/office/2007/relationships/hdphoto" Target="../media/hdphoto6.wdp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16.png"/><Relationship Id="rId8" Type="http://schemas.microsoft.com/office/2007/relationships/hdphoto" Target="../media/hdphoto6.wdp"/><Relationship Id="rId9" Type="http://schemas.openxmlformats.org/officeDocument/2006/relationships/image" Target="../media/image24.jpeg"/><Relationship Id="rId10" Type="http://schemas.openxmlformats.org/officeDocument/2006/relationships/image" Target="../media/image34.png"/><Relationship Id="rId11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jpe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6.wdp"/><Relationship Id="rId5" Type="http://schemas.openxmlformats.org/officeDocument/2006/relationships/image" Target="../media/image5.jpg"/><Relationship Id="rId6" Type="http://schemas.openxmlformats.org/officeDocument/2006/relationships/image" Target="../media/image3.png"/><Relationship Id="rId7" Type="http://schemas.microsoft.com/office/2007/relationships/hdphoto" Target="../media/hdphoto1.wdp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16.png"/><Relationship Id="rId8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16.png"/><Relationship Id="rId10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38.jpeg"/><Relationship Id="rId8" Type="http://schemas.openxmlformats.org/officeDocument/2006/relationships/image" Target="../media/image39.jpeg"/><Relationship Id="rId9" Type="http://schemas.openxmlformats.org/officeDocument/2006/relationships/image" Target="../media/image16.png"/><Relationship Id="rId10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40.jpeg"/><Relationship Id="rId8" Type="http://schemas.openxmlformats.org/officeDocument/2006/relationships/image" Target="../media/image16.png"/><Relationship Id="rId9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16.png"/><Relationship Id="rId11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44.jpeg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jpeg"/><Relationship Id="rId12" Type="http://schemas.openxmlformats.org/officeDocument/2006/relationships/image" Target="../media/image16.png"/><Relationship Id="rId13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49.jpeg"/><Relationship Id="rId8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1.png"/><Relationship Id="rId8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2.gif"/><Relationship Id="rId8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20.jpeg"/><Relationship Id="rId8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28.jpeg"/><Relationship Id="rId10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60.png"/><Relationship Id="rId8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28.jpeg"/><Relationship Id="rId8" Type="http://schemas.openxmlformats.org/officeDocument/2006/relationships/image" Target="../media/image11.jpeg"/><Relationship Id="rId9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63.jpeg"/><Relationship Id="rId8" Type="http://schemas.openxmlformats.org/officeDocument/2006/relationships/image" Target="../media/image64.jpeg"/><Relationship Id="rId9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jpe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png"/><Relationship Id="rId1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66.jpeg"/><Relationship Id="rId8" Type="http://schemas.openxmlformats.org/officeDocument/2006/relationships/image" Target="../media/image67.jpeg"/><Relationship Id="rId9" Type="http://schemas.openxmlformats.org/officeDocument/2006/relationships/image" Target="../media/image68.jpeg"/><Relationship Id="rId10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16.png"/><Relationship Id="rId8" Type="http://schemas.microsoft.com/office/2007/relationships/hdphoto" Target="../media/hdphoto6.wdp"/><Relationship Id="rId9" Type="http://schemas.openxmlformats.org/officeDocument/2006/relationships/image" Target="../media/image8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hyperlink" Target="mailto:brdiamond@mgh.harvard.edu" TargetMode="External"/><Relationship Id="rId8" Type="http://schemas.openxmlformats.org/officeDocument/2006/relationships/hyperlink" Target="mailto:freesurfer@nmr.mgh.harvard.edu" TargetMode="External"/><Relationship Id="rId9" Type="http://schemas.openxmlformats.org/officeDocument/2006/relationships/hyperlink" Target="https://surfer.nmr.mgh.harvard.edu/fswiki/TeachYourselfFreeSurfer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7" Type="http://schemas.openxmlformats.org/officeDocument/2006/relationships/image" Target="../media/image4.png"/><Relationship Id="rId8" Type="http://schemas.openxmlformats.org/officeDocument/2006/relationships/hyperlink" Target="http://www.nmr.mgh.harvard.edu/~andre" TargetMode="External"/><Relationship Id="rId9" Type="http://schemas.openxmlformats.org/officeDocument/2006/relationships/hyperlink" Target="http://adni.loni.usc.edu/methods/documents/mri-protocol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nmr.mgh.harvard.edu/martinos/userInfo/operations/brand-assets/MartinosCenter_Spark.png"/>
          <p:cNvPicPr>
            <a:picLocks noChangeAspect="1" noChangeArrowheads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8" t="23403"/>
          <a:stretch/>
        </p:blipFill>
        <p:spPr bwMode="auto">
          <a:xfrm>
            <a:off x="0" y="-28233"/>
            <a:ext cx="5218314" cy="646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4867" y="1160622"/>
            <a:ext cx="5814265" cy="58142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282609" cy="1525733"/>
          </a:xfrm>
          <a:noFill/>
        </p:spPr>
        <p:txBody>
          <a:bodyPr anchor="t"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FreeSurfer</a:t>
            </a:r>
            <a:br>
              <a:rPr lang="en-US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</a:br>
            <a:r>
              <a:rPr lang="en-US" sz="48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Analyzing the Individual Subject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60861"/>
            <a:ext cx="9144000" cy="2890837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Bram Diamond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hlinkClick r:id="rId7"/>
              </a:rPr>
              <a:t>brdiamond@mgh.harvard.edu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FreeSurfer Help mailing list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hlinkClick r:id="rId8"/>
              </a:rPr>
              <a:t>freesurfer@nmr.mgh.harvard.edu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US" sz="1100" dirty="0" smtClean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At-home FreeSurfer Course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>
                <a:hlinkClick r:id="rId9"/>
              </a:rPr>
              <a:t>https://surfer.nmr.mgh.harvard.edu/fswiki/TeachYourselfFreeSurfer</a:t>
            </a:r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 smtClean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9515061" y="1537253"/>
            <a:ext cx="410817" cy="755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524000" y="2545207"/>
            <a:ext cx="2000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March 31st, 2020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08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pPr algn="l"/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Fully Automated Reconstruction</a:t>
            </a:r>
            <a:endParaRPr lang="en-US" sz="4300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Content Placeholder 6"/>
          <p:cNvPicPr>
            <a:picLocks noChangeAspect="1"/>
          </p:cNvPicPr>
          <p:nvPr/>
        </p:nvPicPr>
        <p:blipFill rotWithShape="1">
          <a:blip r:embed="rId7"/>
          <a:srcRect l="14705" t="84097" r="23556" b="1679"/>
          <a:stretch/>
        </p:blipFill>
        <p:spPr>
          <a:xfrm>
            <a:off x="834687" y="1572083"/>
            <a:ext cx="10508575" cy="641368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3413760" y="1572083"/>
            <a:ext cx="3002280" cy="641368"/>
          </a:xfrm>
          <a:prstGeom prst="rect">
            <a:avLst/>
          </a:prstGeom>
          <a:solidFill>
            <a:srgbClr val="FFFF00">
              <a:alpha val="14902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4687" y="2705678"/>
            <a:ext cx="5307034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x-none" sz="28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Finding </a:t>
            </a:r>
            <a:r>
              <a:rPr lang="en-US" altLang="x-none" sz="2800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file.dcm</a:t>
            </a:r>
            <a:r>
              <a:rPr lang="en-US" altLang="x-none" sz="28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is sometimes difficult</a:t>
            </a:r>
            <a:r>
              <a:rPr lang="mr-IN" altLang="x-none" sz="28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…</a:t>
            </a:r>
            <a:endParaRPr lang="en-US" altLang="x-none" sz="2400" dirty="0" smtClean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4687" y="3823172"/>
            <a:ext cx="545943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MR.1.3.12.2.1107.5.2.43.67026.201711091646082874533087</a:t>
            </a:r>
          </a:p>
          <a:p>
            <a:r>
              <a:rPr lang="mr-IN" sz="1600" dirty="0" smtClean="0">
                <a:solidFill>
                  <a:schemeClr val="bg1"/>
                </a:solidFill>
              </a:rPr>
              <a:t>…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MR.1.3.12.2.1107.5.2.43.67026.2017110917193866363913436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MR.1.3.12.2.1107.5.2.43.67026.2017110916460831999633315  MR.1.3.12.2.1107.5.2.43.67026.2017110917194188432513634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MR.1.3.12.2.1107.5.2.43.67026.2017110916460832005833316  MR.1.3.12.2.1107.5.2.43.67026.2017110917194189797813639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MR.1.3.12.2.1107.5.2.43.67026.2017110916020777318078761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16040" y="2705678"/>
            <a:ext cx="6352553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x-none" sz="28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To get a list of acquisitions: </a:t>
            </a:r>
          </a:p>
          <a:p>
            <a:pPr>
              <a:lnSpc>
                <a:spcPct val="90000"/>
              </a:lnSpc>
            </a:pPr>
            <a:r>
              <a:rPr lang="en-US" altLang="x-none" sz="2400" dirty="0" err="1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dcmunpack</a:t>
            </a:r>
            <a:r>
              <a:rPr lang="en-US" altLang="x-none" sz="240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 –</a:t>
            </a:r>
            <a:r>
              <a:rPr lang="en-US" altLang="x-none" sz="2400" dirty="0" err="1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r>
              <a:rPr lang="en-US" altLang="x-none" sz="240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 /path/to/</a:t>
            </a:r>
            <a:r>
              <a:rPr lang="en-US" altLang="x-none" sz="2400" dirty="0" err="1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dicoms</a:t>
            </a:r>
            <a:endParaRPr lang="en-US" altLang="x-none" sz="2400" dirty="0" smtClean="0">
              <a:solidFill>
                <a:schemeClr val="bg1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16040" y="3712171"/>
            <a:ext cx="56475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1 Localizer 3 40 15 1.171875 MR.1.3.12.2</a:t>
            </a:r>
            <a:r>
              <a:rPr lang="mr-IN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…</a:t>
            </a:r>
            <a:endParaRPr lang="en-US" sz="2400" dirty="0" smtClean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r>
              <a:rPr lang="mr-IN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…</a:t>
            </a:r>
            <a:endParaRPr lang="en-US" sz="2400" dirty="0" smtClean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13 T1w_MPR_vNav_4eRMS </a:t>
            </a:r>
            <a:r>
              <a:rPr lang="mr-IN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…</a:t>
            </a:r>
            <a:r>
              <a:rPr lang="en-US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MR.1.3.12</a:t>
            </a:r>
            <a:r>
              <a:rPr lang="mr-IN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…</a:t>
            </a:r>
            <a:endParaRPr lang="en-US" sz="28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cxnSp>
        <p:nvCxnSpPr>
          <p:cNvPr id="15" name="Elbow Connector 14"/>
          <p:cNvCxnSpPr/>
          <p:nvPr/>
        </p:nvCxnSpPr>
        <p:spPr>
          <a:xfrm rot="10800000" flipV="1">
            <a:off x="6294122" y="5016928"/>
            <a:ext cx="4551860" cy="737610"/>
          </a:xfrm>
          <a:prstGeom prst="bentConnector3">
            <a:avLst>
              <a:gd name="adj1" fmla="val 97543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827520" y="4424599"/>
            <a:ext cx="3154680" cy="487901"/>
          </a:xfrm>
          <a:prstGeom prst="rect">
            <a:avLst/>
          </a:prstGeom>
          <a:solidFill>
            <a:srgbClr val="FFFF00">
              <a:alpha val="14902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34686" y="5516879"/>
            <a:ext cx="5398474" cy="350521"/>
          </a:xfrm>
          <a:prstGeom prst="rect">
            <a:avLst/>
          </a:prstGeom>
          <a:solidFill>
            <a:srgbClr val="FFFF00">
              <a:alpha val="14902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629401" y="5235133"/>
            <a:ext cx="536381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 Hebrew" charset="-79"/>
                <a:ea typeface="Arial Hebrew" charset="-79"/>
                <a:cs typeface="Arial Hebrew" charset="-79"/>
              </a:rPr>
              <a:t>MP-RAGE T1 Protocol</a:t>
            </a:r>
          </a:p>
          <a:p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This will be different for everyone</a:t>
            </a:r>
          </a:p>
          <a:p>
            <a:r>
              <a:rPr lang="en-US" sz="2400" dirty="0" smtClean="0">
                <a:latin typeface="Arial Hebrew" charset="-79"/>
                <a:ea typeface="Arial Hebrew" charset="-79"/>
                <a:cs typeface="Arial Hebrew" charset="-79"/>
              </a:rPr>
              <a:t>You will have to know what this name is</a:t>
            </a:r>
            <a:endParaRPr lang="en-US" sz="2400" dirty="0"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4893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pPr algn="l"/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Fully Automated Reconstruction</a:t>
            </a:r>
            <a:endParaRPr lang="en-US" sz="4300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Content Placeholder 6"/>
          <p:cNvPicPr>
            <a:picLocks noChangeAspect="1"/>
          </p:cNvPicPr>
          <p:nvPr/>
        </p:nvPicPr>
        <p:blipFill rotWithShape="1">
          <a:blip r:embed="rId7"/>
          <a:srcRect l="14705" t="84097" r="23556" b="1679"/>
          <a:stretch/>
        </p:blipFill>
        <p:spPr>
          <a:xfrm>
            <a:off x="834687" y="1572083"/>
            <a:ext cx="10508575" cy="641368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3413760" y="1572083"/>
            <a:ext cx="3002280" cy="641368"/>
          </a:xfrm>
          <a:prstGeom prst="rect">
            <a:avLst/>
          </a:prstGeom>
          <a:solidFill>
            <a:srgbClr val="FFFF00">
              <a:alpha val="14902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7652" y="2738810"/>
            <a:ext cx="10876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altLang="en-US" sz="2400" dirty="0" err="1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i</a:t>
            </a:r>
            <a:r>
              <a:rPr lang="en-US" altLang="en-US" sz="240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 MR.1.3.12.2.1107.5.2.43.67026.2017110916020777318078761</a:t>
            </a:r>
          </a:p>
          <a:p>
            <a:endParaRPr lang="en-US" sz="2400" dirty="0">
              <a:solidFill>
                <a:schemeClr val="bg1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0ED76A2-AB87-4715-919C-0ABD09EEA23D}"/>
              </a:ext>
            </a:extLst>
          </p:cNvPr>
          <p:cNvSpPr txBox="1"/>
          <p:nvPr/>
        </p:nvSpPr>
        <p:spPr>
          <a:xfrm>
            <a:off x="834687" y="3585256"/>
            <a:ext cx="10519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A single DICOM file that belongs to the MPRAGE series (there might be several hundred; you only need one).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323AD30-FD73-49F4-BC14-AC2F5804DE3B}"/>
              </a:ext>
            </a:extLst>
          </p:cNvPr>
          <p:cNvSpPr/>
          <p:nvPr/>
        </p:nvSpPr>
        <p:spPr>
          <a:xfrm>
            <a:off x="834687" y="4732246"/>
            <a:ext cx="7830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https://surfer.nmr.mgh.harvard.edu/fswiki/FsTutorial/Practice</a:t>
            </a:r>
          </a:p>
        </p:txBody>
      </p:sp>
    </p:spTree>
    <p:extLst>
      <p:ext uri="{BB962C8B-B14F-4D97-AF65-F5344CB8AC3E}">
        <p14:creationId xmlns:p14="http://schemas.microsoft.com/office/powerpoint/2010/main" val="86723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pPr algn="l"/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Fully Automated Reconstruction</a:t>
            </a:r>
            <a:endParaRPr lang="en-US" sz="4300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Content Placeholder 6"/>
          <p:cNvPicPr>
            <a:picLocks noChangeAspect="1"/>
          </p:cNvPicPr>
          <p:nvPr/>
        </p:nvPicPr>
        <p:blipFill rotWithShape="1">
          <a:blip r:embed="rId7"/>
          <a:srcRect l="14705" t="84097" r="23556" b="1679"/>
          <a:stretch/>
        </p:blipFill>
        <p:spPr>
          <a:xfrm>
            <a:off x="834687" y="1572083"/>
            <a:ext cx="10508575" cy="641368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431280" y="1572083"/>
            <a:ext cx="3550920" cy="641368"/>
          </a:xfrm>
          <a:prstGeom prst="rect">
            <a:avLst/>
          </a:prstGeom>
          <a:solidFill>
            <a:srgbClr val="FFFF00">
              <a:alpha val="14902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34686" y="2578576"/>
            <a:ext cx="7943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altLang="en-US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“</a:t>
            </a:r>
            <a:r>
              <a:rPr lang="en-US" altLang="ja-JP" sz="2400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bert</a:t>
            </a:r>
            <a:r>
              <a:rPr lang="en-US" altLang="en-US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”</a:t>
            </a:r>
            <a:r>
              <a:rPr lang="en-US" altLang="ja-JP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is the </a:t>
            </a:r>
            <a:r>
              <a:rPr lang="en-US" altLang="en-US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“</a:t>
            </a:r>
            <a:r>
              <a:rPr lang="en-US" altLang="ja-JP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name</a:t>
            </a:r>
            <a:r>
              <a:rPr lang="en-US" altLang="en-US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”</a:t>
            </a:r>
            <a:r>
              <a:rPr lang="en-US" altLang="ja-JP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of the subject </a:t>
            </a:r>
          </a:p>
          <a:p>
            <a:pPr>
              <a:buFont typeface="Arial" charset="0"/>
              <a:buChar char="•"/>
            </a:pPr>
            <a:r>
              <a:rPr lang="en-US" altLang="x-none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recon-all creates a folder in $SUBJECTS_DIR named </a:t>
            </a:r>
            <a:r>
              <a:rPr lang="en-US" altLang="x-none" sz="2400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bert</a:t>
            </a:r>
            <a:endParaRPr lang="en-US" altLang="x-none" sz="2400" dirty="0" smtClean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>
              <a:buFont typeface="Arial" charset="0"/>
              <a:buChar char="•"/>
            </a:pPr>
            <a:r>
              <a:rPr lang="en-US" altLang="x-none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All output goes in this folder (~400MB)</a:t>
            </a:r>
            <a:endParaRPr lang="en-US" altLang="x-none" sz="24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0656" y="4023290"/>
            <a:ext cx="2442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$SUBJECTS_DIR</a:t>
            </a:r>
            <a:endParaRPr lang="en-US" sz="28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11126" y="4920813"/>
            <a:ext cx="8969748" cy="523220"/>
            <a:chOff x="1506696" y="4920813"/>
            <a:chExt cx="8969748" cy="523220"/>
          </a:xfrm>
        </p:grpSpPr>
        <p:sp>
          <p:nvSpPr>
            <p:cNvPr id="15" name="TextBox 14"/>
            <p:cNvSpPr txBox="1"/>
            <p:nvPr/>
          </p:nvSpPr>
          <p:spPr>
            <a:xfrm>
              <a:off x="1506696" y="4920813"/>
              <a:ext cx="7970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solidFill>
                    <a:schemeClr val="bg1"/>
                  </a:solidFill>
                  <a:latin typeface="Arial Hebrew" charset="-79"/>
                  <a:ea typeface="Arial Hebrew" charset="-79"/>
                  <a:cs typeface="Arial Hebrew" charset="-79"/>
                </a:rPr>
                <a:t>bert</a:t>
              </a:r>
              <a:endParaRPr lang="en-US" sz="28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39253" y="4920813"/>
              <a:ext cx="9364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solidFill>
                    <a:schemeClr val="bg1"/>
                  </a:solidFill>
                  <a:latin typeface="Arial Hebrew" charset="-79"/>
                  <a:ea typeface="Arial Hebrew" charset="-79"/>
                  <a:cs typeface="Arial Hebrew" charset="-79"/>
                </a:rPr>
                <a:t>ernie</a:t>
              </a:r>
              <a:endParaRPr lang="en-US" sz="28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11272" y="4920813"/>
              <a:ext cx="15651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solidFill>
                    <a:schemeClr val="bg1"/>
                  </a:solidFill>
                  <a:latin typeface="Arial Hebrew" charset="-79"/>
                  <a:ea typeface="Arial Hebrew" charset="-79"/>
                  <a:cs typeface="Arial Hebrew" charset="-79"/>
                </a:rPr>
                <a:t>fsaverage</a:t>
              </a:r>
              <a:endParaRPr lang="en-US" sz="28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32"/>
          <a:stretch/>
        </p:blipFill>
        <p:spPr bwMode="auto">
          <a:xfrm>
            <a:off x="44601" y="5536504"/>
            <a:ext cx="3971697" cy="137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32"/>
          <a:stretch/>
        </p:blipFill>
        <p:spPr bwMode="auto">
          <a:xfrm>
            <a:off x="3726071" y="5494630"/>
            <a:ext cx="3971697" cy="137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32"/>
          <a:stretch/>
        </p:blipFill>
        <p:spPr bwMode="auto">
          <a:xfrm>
            <a:off x="7663598" y="5494630"/>
            <a:ext cx="3971697" cy="137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32" b="48512"/>
          <a:stretch/>
        </p:blipFill>
        <p:spPr bwMode="auto">
          <a:xfrm>
            <a:off x="381000" y="4546510"/>
            <a:ext cx="10713720" cy="49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815344" y="4732819"/>
            <a:ext cx="1565172" cy="243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519940" y="4732819"/>
            <a:ext cx="1565172" cy="243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51012" y="4958800"/>
            <a:ext cx="3475059" cy="1584197"/>
          </a:xfrm>
          <a:prstGeom prst="rect">
            <a:avLst/>
          </a:prstGeom>
          <a:solidFill>
            <a:srgbClr val="FFFF00">
              <a:alpha val="14902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4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pPr algn="l"/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Fully Automated Reconstruction</a:t>
            </a:r>
            <a:endParaRPr lang="en-US" sz="4300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Content Placeholder 6"/>
          <p:cNvPicPr>
            <a:picLocks noChangeAspect="1"/>
          </p:cNvPicPr>
          <p:nvPr/>
        </p:nvPicPr>
        <p:blipFill rotWithShape="1">
          <a:blip r:embed="rId7"/>
          <a:srcRect l="14705" t="84097" r="23556" b="1679"/>
          <a:stretch/>
        </p:blipFill>
        <p:spPr>
          <a:xfrm>
            <a:off x="834687" y="1572083"/>
            <a:ext cx="10508575" cy="641368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9950824" y="1572083"/>
            <a:ext cx="1392438" cy="641368"/>
          </a:xfrm>
          <a:prstGeom prst="rect">
            <a:avLst/>
          </a:prstGeom>
          <a:solidFill>
            <a:srgbClr val="FFFF00">
              <a:alpha val="14902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34687" y="2578576"/>
            <a:ext cx="105191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en-US" sz="2800" dirty="0" smtClean="0">
                <a:solidFill>
                  <a:schemeClr val="bg1"/>
                </a:solidFill>
              </a:rPr>
              <a:t>”all” means to do (almost) everything!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en-US" sz="2800" dirty="0" smtClean="0">
                <a:solidFill>
                  <a:schemeClr val="bg1"/>
                </a:solidFill>
              </a:rPr>
              <a:t>Can take 10-13 hours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4687" y="4687090"/>
            <a:ext cx="86599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x-none" sz="200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recon-all </a:t>
            </a:r>
            <a:r>
              <a:rPr lang="mr-IN" altLang="x-none" sz="200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–</a:t>
            </a:r>
            <a:r>
              <a:rPr lang="en-US" altLang="x-none" sz="200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subject </a:t>
            </a:r>
            <a:r>
              <a:rPr lang="en-US" altLang="x-none" sz="2000" dirty="0" err="1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bert</a:t>
            </a:r>
            <a:r>
              <a:rPr lang="en-US" altLang="x-none" sz="200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 -</a:t>
            </a:r>
            <a:r>
              <a:rPr lang="en-US" altLang="x-none" sz="2000" dirty="0" err="1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autorecon-pial</a:t>
            </a:r>
            <a:r>
              <a:rPr lang="en-US" altLang="x-none" sz="200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 -autorecon3 </a:t>
            </a:r>
          </a:p>
          <a:p>
            <a:r>
              <a:rPr lang="en-US" altLang="x-none" sz="200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recon-all </a:t>
            </a:r>
            <a:r>
              <a:rPr lang="mr-IN" altLang="x-none" sz="200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–</a:t>
            </a:r>
            <a:r>
              <a:rPr lang="en-US" altLang="x-none" sz="200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subject </a:t>
            </a:r>
            <a:r>
              <a:rPr lang="en-US" altLang="x-none" sz="2000" dirty="0" err="1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bert</a:t>
            </a:r>
            <a:r>
              <a:rPr lang="en-US" altLang="x-none" sz="200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 -autorecon2-wm -autorecon3 </a:t>
            </a:r>
          </a:p>
          <a:p>
            <a:r>
              <a:rPr lang="en-US" altLang="x-none" sz="200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recon-all </a:t>
            </a:r>
            <a:r>
              <a:rPr lang="mr-IN" altLang="x-none" sz="200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–</a:t>
            </a:r>
            <a:r>
              <a:rPr lang="en-US" altLang="x-none" sz="200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subject </a:t>
            </a:r>
            <a:r>
              <a:rPr lang="en-US" altLang="x-none" sz="2000" dirty="0" err="1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bert</a:t>
            </a:r>
            <a:r>
              <a:rPr lang="en-US" altLang="x-none" sz="200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 -autorecon2-cp -autorecon3 </a:t>
            </a:r>
            <a:endParaRPr lang="en-US" altLang="x-none" sz="2000" dirty="0">
              <a:solidFill>
                <a:schemeClr val="bg1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34687" y="3593366"/>
            <a:ext cx="105191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You can run subsets of the processing stream to make it faster when correcting errors.</a:t>
            </a:r>
            <a:endParaRPr lang="en-US" altLang="en-US" sz="28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562" y="4291268"/>
            <a:ext cx="6677466" cy="4346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6" name="Rectangle 25"/>
          <p:cNvSpPr/>
          <p:nvPr/>
        </p:nvSpPr>
        <p:spPr>
          <a:xfrm>
            <a:off x="834687" y="6069414"/>
            <a:ext cx="3770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x-none" sz="2800" b="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Many additional options</a:t>
            </a:r>
            <a:endParaRPr lang="en-US" altLang="x-none" sz="2800" b="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605399" y="6351755"/>
            <a:ext cx="39624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10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Talk Overview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Overview of the recon-all streamline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Specifics about the </a:t>
            </a:r>
            <a:r>
              <a:rPr lang="en-US" sz="32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</a:t>
            </a: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nput image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Recon-all command breakdown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Introduction to subject directories and output files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(select) Streamline details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Brief</a:t>
            </a: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overview of statistics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Where to find help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45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pPr algn="l"/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Fully Automated Reconstruction</a:t>
            </a:r>
            <a:endParaRPr lang="en-US" sz="4300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8941" y="1422065"/>
            <a:ext cx="3513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Upon completion</a:t>
            </a:r>
            <a:r>
              <a:rPr lang="mr-IN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…</a:t>
            </a:r>
            <a:endParaRPr lang="en-US" sz="32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377" b="-1"/>
          <a:stretch/>
        </p:blipFill>
        <p:spPr bwMode="auto">
          <a:xfrm>
            <a:off x="1451767" y="1680174"/>
            <a:ext cx="8808250" cy="374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610600" y="1948797"/>
            <a:ext cx="973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>
                <a:solidFill>
                  <a:schemeClr val="bg1"/>
                </a:solidFill>
              </a:rPr>
              <a:t>~400MB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5" name="TextBox 21"/>
          <p:cNvSpPr txBox="1">
            <a:spLocks noChangeArrowheads="1"/>
          </p:cNvSpPr>
          <p:nvPr/>
        </p:nvSpPr>
        <p:spPr bwMode="auto">
          <a:xfrm>
            <a:off x="2111188" y="4613284"/>
            <a:ext cx="169251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x-none" sz="20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recon-</a:t>
            </a:r>
            <a:r>
              <a:rPr lang="en-US" altLang="x-none" sz="2000" dirty="0" err="1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all.log</a:t>
            </a:r>
            <a:endParaRPr lang="en-US" altLang="x-none" sz="20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r>
              <a:rPr lang="en-US" altLang="x-none" sz="20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recon-</a:t>
            </a:r>
            <a:r>
              <a:rPr lang="en-US" altLang="x-none" sz="2000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all.done</a:t>
            </a:r>
            <a:endParaRPr lang="en-US" altLang="x-none" sz="2000" dirty="0" smtClean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r>
              <a:rPr lang="en-US" altLang="x-none" sz="2000" dirty="0" smtClean="0">
                <a:solidFill>
                  <a:srgbClr val="FF0000"/>
                </a:solidFill>
                <a:latin typeface="Arial Hebrew" charset="-79"/>
                <a:ea typeface="Arial Hebrew" charset="-79"/>
                <a:cs typeface="Arial Hebrew" charset="-79"/>
              </a:rPr>
              <a:t>recon-</a:t>
            </a:r>
            <a:r>
              <a:rPr lang="en-US" altLang="x-none" sz="2000" dirty="0" err="1" smtClean="0">
                <a:solidFill>
                  <a:srgbClr val="FF0000"/>
                </a:solidFill>
                <a:latin typeface="Arial Hebrew" charset="-79"/>
                <a:ea typeface="Arial Hebrew" charset="-79"/>
                <a:cs typeface="Arial Hebrew" charset="-79"/>
              </a:rPr>
              <a:t>all.error</a:t>
            </a:r>
            <a:endParaRPr lang="en-US" altLang="x-none" sz="2000" dirty="0">
              <a:solidFill>
                <a:srgbClr val="FF00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2805952" y="4374144"/>
            <a:ext cx="0" cy="274998"/>
          </a:xfrm>
          <a:prstGeom prst="line">
            <a:avLst/>
          </a:prstGeom>
          <a:noFill/>
          <a:ln w="2844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" name="Picture 14" descr="log-screen-sho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0" t="80881" r="30736"/>
          <a:stretch/>
        </p:blipFill>
        <p:spPr bwMode="auto">
          <a:xfrm>
            <a:off x="4250742" y="4613284"/>
            <a:ext cx="7297048" cy="1136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Rectangle 25"/>
          <p:cNvSpPr>
            <a:spLocks noChangeArrowheads="1"/>
          </p:cNvSpPr>
          <p:nvPr/>
        </p:nvSpPr>
        <p:spPr bwMode="auto">
          <a:xfrm>
            <a:off x="125888" y="5628947"/>
            <a:ext cx="412433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ts val="1500"/>
              </a:spcBef>
            </a:pPr>
            <a:r>
              <a:rPr lang="en-US" altLang="x-none" sz="2000" b="1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Just because it finishes </a:t>
            </a:r>
            <a:r>
              <a:rPr lang="ja-JP" altLang="en-US" sz="2000" b="1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“</a:t>
            </a:r>
            <a:r>
              <a:rPr lang="en-US" altLang="ja-JP" sz="2000" b="1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without error</a:t>
            </a:r>
            <a:r>
              <a:rPr lang="ja-JP" altLang="en-US" sz="2000" b="1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”</a:t>
            </a:r>
            <a:r>
              <a:rPr lang="en-US" altLang="ja-JP" sz="2000" b="1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does not mean that everything is ok!</a:t>
            </a:r>
          </a:p>
        </p:txBody>
      </p:sp>
      <p:pic>
        <p:nvPicPr>
          <p:cNvPr id="19" name="Picture 19" descr="log-screen-shot-error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8" t="83267" r="25157" b="3"/>
          <a:stretch/>
        </p:blipFill>
        <p:spPr bwMode="auto">
          <a:xfrm>
            <a:off x="4393662" y="4774009"/>
            <a:ext cx="7490634" cy="1037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Rectangle 8"/>
          <p:cNvSpPr/>
          <p:nvPr/>
        </p:nvSpPr>
        <p:spPr>
          <a:xfrm>
            <a:off x="4151714" y="5925655"/>
            <a:ext cx="77325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50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4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Send us recon-</a:t>
            </a:r>
            <a:r>
              <a:rPr lang="en-US" sz="2400" dirty="0" err="1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all.log</a:t>
            </a:r>
            <a:r>
              <a:rPr lang="en-US" sz="24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when you have problems! </a:t>
            </a:r>
            <a:r>
              <a:rPr lang="en-US" sz="2400" dirty="0" err="1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freesurfer@nmr.mgh.harvard.edu</a:t>
            </a:r>
            <a:endParaRPr lang="en-US" sz="24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486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pPr algn="l"/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Fully Automated Reconstruction</a:t>
            </a:r>
            <a:endParaRPr lang="en-US" sz="4300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8941" y="1422065"/>
            <a:ext cx="3513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Upon completion</a:t>
            </a:r>
            <a:r>
              <a:rPr lang="mr-IN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…</a:t>
            </a:r>
            <a:endParaRPr lang="en-US" sz="32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377" b="-1"/>
          <a:stretch/>
        </p:blipFill>
        <p:spPr bwMode="auto">
          <a:xfrm>
            <a:off x="1451767" y="1680174"/>
            <a:ext cx="8808250" cy="374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610600" y="1948797"/>
            <a:ext cx="973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>
                <a:solidFill>
                  <a:schemeClr val="bg1"/>
                </a:solidFill>
              </a:rPr>
              <a:t>~400MB</a:t>
            </a:r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20" name="Picture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1" t="17902" r="19231" b="3088"/>
          <a:stretch>
            <a:fillRect/>
          </a:stretch>
        </p:blipFill>
        <p:spPr bwMode="auto">
          <a:xfrm>
            <a:off x="1805784" y="4683702"/>
            <a:ext cx="106521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" name="Picture 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9" t="20375" r="24367" b="5545"/>
          <a:stretch>
            <a:fillRect/>
          </a:stretch>
        </p:blipFill>
        <p:spPr bwMode="auto">
          <a:xfrm>
            <a:off x="4396584" y="4683702"/>
            <a:ext cx="9937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 t="16670" r="19231" b="1855"/>
          <a:stretch>
            <a:fillRect/>
          </a:stretch>
        </p:blipFill>
        <p:spPr bwMode="auto">
          <a:xfrm>
            <a:off x="3101184" y="4683702"/>
            <a:ext cx="10541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" name="Picture 3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7" t="20375" r="25647" b="3088"/>
          <a:stretch>
            <a:fillRect/>
          </a:stretch>
        </p:blipFill>
        <p:spPr bwMode="auto">
          <a:xfrm>
            <a:off x="5768184" y="4683702"/>
            <a:ext cx="8921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" name="Picture 3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 t="16054" r="19231" b="3705"/>
          <a:stretch>
            <a:fillRect/>
          </a:stretch>
        </p:blipFill>
        <p:spPr bwMode="auto">
          <a:xfrm>
            <a:off x="6834984" y="4712277"/>
            <a:ext cx="10699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" name="Picture 4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1" t="17902" r="19231" b="3088"/>
          <a:stretch>
            <a:fillRect/>
          </a:stretch>
        </p:blipFill>
        <p:spPr bwMode="auto">
          <a:xfrm>
            <a:off x="357984" y="4683702"/>
            <a:ext cx="106521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" name="Line 13"/>
          <p:cNvSpPr>
            <a:spLocks noChangeShapeType="1"/>
          </p:cNvSpPr>
          <p:nvPr/>
        </p:nvSpPr>
        <p:spPr bwMode="auto">
          <a:xfrm>
            <a:off x="4446493" y="4306908"/>
            <a:ext cx="0" cy="274998"/>
          </a:xfrm>
          <a:prstGeom prst="line">
            <a:avLst/>
          </a:prstGeom>
          <a:noFill/>
          <a:ln w="2844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1732669" y="612775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000">
                <a:latin typeface="Arial Hebrew" charset="-79"/>
                <a:ea typeface="Arial Hebrew" charset="-79"/>
                <a:cs typeface="Arial Hebrew" charset="-79"/>
              </a:rPr>
              <a:t>orig.mgz</a:t>
            </a:r>
          </a:p>
        </p:txBody>
      </p:sp>
      <p:sp>
        <p:nvSpPr>
          <p:cNvPr id="28" name="Text Box 34"/>
          <p:cNvSpPr txBox="1">
            <a:spLocks noChangeArrowheads="1"/>
          </p:cNvSpPr>
          <p:nvPr/>
        </p:nvSpPr>
        <p:spPr bwMode="auto">
          <a:xfrm>
            <a:off x="3104269" y="612775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000">
                <a:latin typeface="Arial Hebrew" charset="-79"/>
                <a:ea typeface="Arial Hebrew" charset="-79"/>
                <a:cs typeface="Arial Hebrew" charset="-79"/>
              </a:rPr>
              <a:t>T1.mgz</a:t>
            </a:r>
          </a:p>
        </p:txBody>
      </p:sp>
      <p:sp>
        <p:nvSpPr>
          <p:cNvPr id="29" name="Text Box 35"/>
          <p:cNvSpPr txBox="1">
            <a:spLocks noChangeArrowheads="1"/>
          </p:cNvSpPr>
          <p:nvPr/>
        </p:nvSpPr>
        <p:spPr bwMode="auto">
          <a:xfrm>
            <a:off x="4094869" y="612775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000">
                <a:latin typeface="Arial Hebrew" charset="-79"/>
                <a:ea typeface="Arial Hebrew" charset="-79"/>
                <a:cs typeface="Arial Hebrew" charset="-79"/>
              </a:rPr>
              <a:t>brainmask.mgz</a:t>
            </a:r>
          </a:p>
        </p:txBody>
      </p: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5771269" y="612775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000">
                <a:latin typeface="Arial Hebrew" charset="-79"/>
                <a:ea typeface="Arial Hebrew" charset="-79"/>
                <a:cs typeface="Arial Hebrew" charset="-79"/>
              </a:rPr>
              <a:t>wm.mgz</a:t>
            </a:r>
          </a:p>
        </p:txBody>
      </p:sp>
      <p:sp>
        <p:nvSpPr>
          <p:cNvPr id="31" name="Text Box 39"/>
          <p:cNvSpPr txBox="1">
            <a:spLocks noChangeArrowheads="1"/>
          </p:cNvSpPr>
          <p:nvPr/>
        </p:nvSpPr>
        <p:spPr bwMode="auto">
          <a:xfrm>
            <a:off x="6838069" y="612775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000">
                <a:latin typeface="Arial Hebrew" charset="-79"/>
                <a:ea typeface="Arial Hebrew" charset="-79"/>
                <a:cs typeface="Arial Hebrew" charset="-79"/>
              </a:rPr>
              <a:t>aseg.mgz</a:t>
            </a:r>
          </a:p>
        </p:txBody>
      </p:sp>
      <p:sp>
        <p:nvSpPr>
          <p:cNvPr id="32" name="Text Box 42"/>
          <p:cNvSpPr txBox="1">
            <a:spLocks noChangeArrowheads="1"/>
          </p:cNvSpPr>
          <p:nvPr/>
        </p:nvSpPr>
        <p:spPr bwMode="auto">
          <a:xfrm>
            <a:off x="208669" y="612775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000" dirty="0" err="1">
                <a:latin typeface="Arial Hebrew" charset="-79"/>
                <a:ea typeface="Arial Hebrew" charset="-79"/>
                <a:cs typeface="Arial Hebrew" charset="-79"/>
              </a:rPr>
              <a:t>rawavg.mgz</a:t>
            </a:r>
            <a:endParaRPr lang="en-US" altLang="en-US" sz="2000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10590" y="4805323"/>
            <a:ext cx="3358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 err="1" smtClean="0">
                <a:solidFill>
                  <a:schemeClr val="bg1"/>
                </a:solidFill>
              </a:rPr>
              <a:t>mgz</a:t>
            </a:r>
            <a:r>
              <a:rPr lang="en-US" altLang="en-US" dirty="0" smtClean="0">
                <a:solidFill>
                  <a:schemeClr val="bg1"/>
                </a:solidFill>
              </a:rPr>
              <a:t> = “compressed </a:t>
            </a:r>
            <a:r>
              <a:rPr lang="en-US" altLang="en-US" dirty="0" err="1" smtClean="0">
                <a:solidFill>
                  <a:schemeClr val="bg1"/>
                </a:solidFill>
              </a:rPr>
              <a:t>mgh</a:t>
            </a:r>
            <a:r>
              <a:rPr lang="en-US" altLang="en-US" dirty="0" smtClean="0">
                <a:solidFill>
                  <a:schemeClr val="bg1"/>
                </a:solidFill>
              </a:rPr>
              <a:t>” format (like </a:t>
            </a:r>
            <a:r>
              <a:rPr lang="en-US" altLang="en-US" dirty="0" err="1" smtClean="0">
                <a:solidFill>
                  <a:schemeClr val="bg1"/>
                </a:solidFill>
              </a:rPr>
              <a:t>nifti</a:t>
            </a:r>
            <a:r>
              <a:rPr lang="en-US" altLang="en-US" dirty="0" smtClean="0">
                <a:solidFill>
                  <a:schemeClr val="bg1"/>
                </a:solidFill>
              </a:rPr>
              <a:t>) unique to FreeSurfer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1703294" y="4464423"/>
            <a:ext cx="6400800" cy="2209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4" name="Line 27"/>
          <p:cNvSpPr>
            <a:spLocks noChangeShapeType="1"/>
          </p:cNvSpPr>
          <p:nvPr/>
        </p:nvSpPr>
        <p:spPr bwMode="auto">
          <a:xfrm flipV="1">
            <a:off x="869576" y="3904713"/>
            <a:ext cx="0" cy="65029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78183" y="2888071"/>
            <a:ext cx="2721285" cy="98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1800" dirty="0">
                <a:latin typeface="Arial Hebrew" charset="-79"/>
                <a:ea typeface="Arial Hebrew" charset="-79"/>
                <a:cs typeface="Arial Hebrew" charset="-79"/>
              </a:rPr>
              <a:t>Native Anatomical Space</a:t>
            </a:r>
          </a:p>
          <a:p>
            <a:pPr eaLnBrk="1" hangingPunct="1">
              <a:buClrTx/>
              <a:buFontTx/>
              <a:buNone/>
            </a:pPr>
            <a:r>
              <a:rPr lang="en-US" altLang="en-US" sz="1800" dirty="0" err="1">
                <a:latin typeface="Arial Hebrew" charset="-79"/>
                <a:ea typeface="Arial Hebrew" charset="-79"/>
                <a:cs typeface="Arial Hebrew" charset="-79"/>
              </a:rPr>
              <a:t>eg</a:t>
            </a:r>
            <a:r>
              <a:rPr lang="en-US" altLang="en-US" sz="1800" dirty="0">
                <a:latin typeface="Arial Hebrew" charset="-79"/>
                <a:ea typeface="Arial Hebrew" charset="-79"/>
                <a:cs typeface="Arial Hebrew" charset="-79"/>
              </a:rPr>
              <a:t>, 1x1x1.2mm</a:t>
            </a:r>
            <a:r>
              <a:rPr lang="en-US" altLang="en-US" sz="1800" baseline="30000" dirty="0">
                <a:latin typeface="Arial Hebrew" charset="-79"/>
                <a:ea typeface="Arial Hebrew" charset="-79"/>
                <a:cs typeface="Arial Hebrew" charset="-79"/>
              </a:rPr>
              <a:t>3 </a:t>
            </a:r>
            <a:endParaRPr lang="en-US" altLang="en-US" sz="1800" dirty="0">
              <a:latin typeface="Arial Hebrew" charset="-79"/>
              <a:ea typeface="Arial Hebrew" charset="-79"/>
              <a:cs typeface="Arial Hebrew" charset="-79"/>
            </a:endParaRPr>
          </a:p>
          <a:p>
            <a:pPr eaLnBrk="1" hangingPunct="1">
              <a:buClrTx/>
              <a:buFontTx/>
              <a:buNone/>
            </a:pPr>
            <a:r>
              <a:rPr lang="en-US" altLang="en-US" sz="1800" dirty="0" smtClean="0">
                <a:latin typeface="Arial Hebrew" charset="-79"/>
                <a:ea typeface="Arial Hebrew" charset="-79"/>
                <a:cs typeface="Arial Hebrew" charset="-79"/>
              </a:rPr>
              <a:t>256x256x128</a:t>
            </a:r>
            <a:endParaRPr lang="en-US" altLang="en-US" sz="1800" baseline="30000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6" name="Line 29"/>
          <p:cNvSpPr>
            <a:spLocks noChangeShapeType="1"/>
          </p:cNvSpPr>
          <p:nvPr/>
        </p:nvSpPr>
        <p:spPr bwMode="auto">
          <a:xfrm flipV="1">
            <a:off x="8104094" y="6127750"/>
            <a:ext cx="580225" cy="17929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Text Box 30"/>
          <p:cNvSpPr txBox="1">
            <a:spLocks noChangeArrowheads="1"/>
          </p:cNvSpPr>
          <p:nvPr/>
        </p:nvSpPr>
        <p:spPr bwMode="auto">
          <a:xfrm>
            <a:off x="8691008" y="5800393"/>
            <a:ext cx="3581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1800" dirty="0">
                <a:latin typeface="Arial Hebrew" charset="-79"/>
                <a:ea typeface="Arial Hebrew" charset="-79"/>
                <a:cs typeface="Arial Hebrew" charset="-79"/>
              </a:rPr>
              <a:t>“Conformed” Anatomical Space</a:t>
            </a:r>
          </a:p>
          <a:p>
            <a:pPr eaLnBrk="1" hangingPunct="1">
              <a:buClrTx/>
              <a:buFontTx/>
              <a:buNone/>
            </a:pPr>
            <a:r>
              <a:rPr lang="en-US" altLang="en-US" sz="1800" dirty="0">
                <a:latin typeface="Arial Hebrew" charset="-79"/>
                <a:ea typeface="Arial Hebrew" charset="-79"/>
                <a:cs typeface="Arial Hebrew" charset="-79"/>
              </a:rPr>
              <a:t>1x1x1mm</a:t>
            </a:r>
            <a:r>
              <a:rPr lang="en-US" altLang="en-US" sz="1800" baseline="30000" dirty="0">
                <a:latin typeface="Arial Hebrew" charset="-79"/>
                <a:ea typeface="Arial Hebrew" charset="-79"/>
                <a:cs typeface="Arial Hebrew" charset="-79"/>
              </a:rPr>
              <a:t>3 </a:t>
            </a:r>
            <a:r>
              <a:rPr lang="en-US" altLang="en-US" sz="1800" dirty="0">
                <a:latin typeface="Arial Hebrew" charset="-79"/>
                <a:ea typeface="Arial Hebrew" charset="-79"/>
                <a:cs typeface="Arial Hebrew" charset="-79"/>
              </a:rPr>
              <a:t>, 256x256x256</a:t>
            </a:r>
            <a:endParaRPr lang="en-US" altLang="en-US" sz="1800" baseline="30000" dirty="0"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050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/>
      <p:bldP spid="36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pPr algn="l"/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Fully Automated Reconstruction</a:t>
            </a:r>
            <a:endParaRPr lang="en-US" sz="4300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8941" y="1422065"/>
            <a:ext cx="3513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Upon completion</a:t>
            </a:r>
            <a:r>
              <a:rPr lang="mr-IN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…</a:t>
            </a:r>
            <a:endParaRPr lang="en-US" sz="32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377" b="-1"/>
          <a:stretch/>
        </p:blipFill>
        <p:spPr bwMode="auto">
          <a:xfrm>
            <a:off x="1792385" y="1192006"/>
            <a:ext cx="7361932" cy="31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ine 13"/>
          <p:cNvSpPr>
            <a:spLocks noChangeShapeType="1"/>
          </p:cNvSpPr>
          <p:nvPr/>
        </p:nvSpPr>
        <p:spPr bwMode="auto">
          <a:xfrm>
            <a:off x="5768184" y="4280013"/>
            <a:ext cx="0" cy="274998"/>
          </a:xfrm>
          <a:prstGeom prst="line">
            <a:avLst/>
          </a:prstGeom>
          <a:noFill/>
          <a:ln w="2844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7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093" y="3599797"/>
            <a:ext cx="1858962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9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030" y="3615672"/>
            <a:ext cx="18573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380" y="3622022"/>
            <a:ext cx="18589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" name="Text Box 18"/>
          <p:cNvSpPr txBox="1">
            <a:spLocks noChangeArrowheads="1"/>
          </p:cNvSpPr>
          <p:nvPr/>
        </p:nvSpPr>
        <p:spPr bwMode="auto">
          <a:xfrm>
            <a:off x="2010243" y="4626909"/>
            <a:ext cx="832577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000">
                <a:latin typeface="Arial Hebrew" charset="-79"/>
                <a:ea typeface="Arial Hebrew" charset="-79"/>
                <a:cs typeface="Arial Hebrew" charset="-79"/>
              </a:rPr>
              <a:t>lh.orig</a:t>
            </a: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3829518" y="4626909"/>
            <a:ext cx="1017564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000">
                <a:latin typeface="Arial Hebrew" charset="-79"/>
                <a:ea typeface="Arial Hebrew" charset="-79"/>
                <a:cs typeface="Arial Hebrew" charset="-79"/>
              </a:rPr>
              <a:t>lh.white</a:t>
            </a:r>
          </a:p>
        </p:txBody>
      </p:sp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5851993" y="4626909"/>
            <a:ext cx="805326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000">
                <a:latin typeface="Arial Hebrew" charset="-79"/>
                <a:ea typeface="Arial Hebrew" charset="-79"/>
                <a:cs typeface="Arial Hebrew" charset="-79"/>
              </a:rPr>
              <a:t>lh.pial</a:t>
            </a:r>
          </a:p>
        </p:txBody>
      </p:sp>
      <p:pic>
        <p:nvPicPr>
          <p:cNvPr id="44" name="Picture 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963" y="3668059"/>
            <a:ext cx="16002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2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330" y="3331509"/>
            <a:ext cx="1447800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6" name="Text Box 23"/>
          <p:cNvSpPr txBox="1">
            <a:spLocks noChangeArrowheads="1"/>
          </p:cNvSpPr>
          <p:nvPr/>
        </p:nvSpPr>
        <p:spPr bwMode="auto">
          <a:xfrm>
            <a:off x="7310905" y="4626909"/>
            <a:ext cx="122717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000">
                <a:latin typeface="Arial Hebrew" charset="-79"/>
                <a:ea typeface="Arial Hebrew" charset="-79"/>
                <a:cs typeface="Arial Hebrew" charset="-79"/>
              </a:rPr>
              <a:t>lh.inflated</a:t>
            </a:r>
          </a:p>
        </p:txBody>
      </p:sp>
      <p:sp>
        <p:nvSpPr>
          <p:cNvPr id="47" name="Text Box 24"/>
          <p:cNvSpPr txBox="1">
            <a:spLocks noChangeArrowheads="1"/>
          </p:cNvSpPr>
          <p:nvPr/>
        </p:nvSpPr>
        <p:spPr bwMode="auto">
          <a:xfrm>
            <a:off x="8779343" y="4626909"/>
            <a:ext cx="1529627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000">
                <a:latin typeface="Arial Hebrew" charset="-79"/>
                <a:ea typeface="Arial Hebrew" charset="-79"/>
                <a:cs typeface="Arial Hebrew" charset="-79"/>
              </a:rPr>
              <a:t>lh.sphere.reg</a:t>
            </a:r>
          </a:p>
        </p:txBody>
      </p:sp>
      <p:pic>
        <p:nvPicPr>
          <p:cNvPr id="48" name="Picture 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680" y="5138084"/>
            <a:ext cx="1858963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2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618" y="5153959"/>
            <a:ext cx="18573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2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968" y="5160309"/>
            <a:ext cx="185896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3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963" y="5206347"/>
            <a:ext cx="1600200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3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330" y="5160309"/>
            <a:ext cx="1447800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3" name="Text Box 32"/>
          <p:cNvSpPr txBox="1">
            <a:spLocks noChangeArrowheads="1"/>
          </p:cNvSpPr>
          <p:nvPr/>
        </p:nvSpPr>
        <p:spPr bwMode="auto">
          <a:xfrm>
            <a:off x="1999130" y="6227109"/>
            <a:ext cx="863035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000">
                <a:latin typeface="Arial Hebrew" charset="-79"/>
                <a:ea typeface="Arial Hebrew" charset="-79"/>
                <a:cs typeface="Arial Hebrew" charset="-79"/>
              </a:rPr>
              <a:t>rh.orig</a:t>
            </a:r>
            <a:endParaRPr lang="en-US" altLang="en-US" sz="2000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54" name="Text Box 33"/>
          <p:cNvSpPr txBox="1">
            <a:spLocks noChangeArrowheads="1"/>
          </p:cNvSpPr>
          <p:nvPr/>
        </p:nvSpPr>
        <p:spPr bwMode="auto">
          <a:xfrm>
            <a:off x="3827930" y="6227109"/>
            <a:ext cx="1048021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000">
                <a:latin typeface="Arial Hebrew" charset="-79"/>
                <a:ea typeface="Arial Hebrew" charset="-79"/>
                <a:cs typeface="Arial Hebrew" charset="-79"/>
              </a:rPr>
              <a:t>rh.white</a:t>
            </a:r>
          </a:p>
        </p:txBody>
      </p:sp>
      <p:sp>
        <p:nvSpPr>
          <p:cNvPr id="55" name="Text Box 34"/>
          <p:cNvSpPr txBox="1">
            <a:spLocks noChangeArrowheads="1"/>
          </p:cNvSpPr>
          <p:nvPr/>
        </p:nvSpPr>
        <p:spPr bwMode="auto">
          <a:xfrm>
            <a:off x="5809130" y="6227109"/>
            <a:ext cx="835783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000">
                <a:latin typeface="Arial Hebrew" charset="-79"/>
                <a:ea typeface="Arial Hebrew" charset="-79"/>
                <a:cs typeface="Arial Hebrew" charset="-79"/>
              </a:rPr>
              <a:t>rh.pial</a:t>
            </a:r>
          </a:p>
        </p:txBody>
      </p:sp>
      <p:sp>
        <p:nvSpPr>
          <p:cNvPr id="56" name="Text Box 35"/>
          <p:cNvSpPr txBox="1">
            <a:spLocks noChangeArrowheads="1"/>
          </p:cNvSpPr>
          <p:nvPr/>
        </p:nvSpPr>
        <p:spPr bwMode="auto">
          <a:xfrm>
            <a:off x="7302968" y="6074709"/>
            <a:ext cx="125763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000">
                <a:latin typeface="Arial Hebrew" charset="-79"/>
                <a:ea typeface="Arial Hebrew" charset="-79"/>
                <a:cs typeface="Arial Hebrew" charset="-79"/>
              </a:rPr>
              <a:t>rh.inflated</a:t>
            </a:r>
          </a:p>
        </p:txBody>
      </p:sp>
      <p:sp>
        <p:nvSpPr>
          <p:cNvPr id="57" name="Text Box 36"/>
          <p:cNvSpPr txBox="1">
            <a:spLocks noChangeArrowheads="1"/>
          </p:cNvSpPr>
          <p:nvPr/>
        </p:nvSpPr>
        <p:spPr bwMode="auto">
          <a:xfrm>
            <a:off x="8838080" y="6455709"/>
            <a:ext cx="1560084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000">
                <a:latin typeface="Arial Hebrew" charset="-79"/>
                <a:ea typeface="Arial Hebrew" charset="-79"/>
                <a:cs typeface="Arial Hebrew" charset="-79"/>
              </a:rPr>
              <a:t>rh.sphere.reg</a:t>
            </a:r>
          </a:p>
        </p:txBody>
      </p:sp>
      <p:sp>
        <p:nvSpPr>
          <p:cNvPr id="58" name="Line 13"/>
          <p:cNvSpPr>
            <a:spLocks noChangeShapeType="1"/>
          </p:cNvSpPr>
          <p:nvPr/>
        </p:nvSpPr>
        <p:spPr bwMode="auto">
          <a:xfrm>
            <a:off x="5378263" y="3428834"/>
            <a:ext cx="0" cy="274998"/>
          </a:xfrm>
          <a:prstGeom prst="line">
            <a:avLst/>
          </a:prstGeom>
          <a:noFill/>
          <a:ln w="2844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Text Box 38"/>
          <p:cNvSpPr txBox="1">
            <a:spLocks noChangeArrowheads="1"/>
          </p:cNvSpPr>
          <p:nvPr/>
        </p:nvSpPr>
        <p:spPr bwMode="auto">
          <a:xfrm>
            <a:off x="9487801" y="1488669"/>
            <a:ext cx="2479405" cy="157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dirty="0" smtClean="0">
                <a:latin typeface="Arial Hebrew" charset="-79"/>
                <a:ea typeface="Arial Hebrew" charset="-79"/>
                <a:cs typeface="Arial Hebrew" charset="-79"/>
              </a:rPr>
              <a:t>Also</a:t>
            </a:r>
            <a:r>
              <a:rPr lang="mr-IN" altLang="en-US" dirty="0" smtClean="0">
                <a:latin typeface="Arial Hebrew" charset="-79"/>
                <a:ea typeface="Arial Hebrew" charset="-79"/>
                <a:cs typeface="Arial Hebrew" charset="-79"/>
              </a:rPr>
              <a:t>…</a:t>
            </a:r>
            <a:endParaRPr lang="en-US" altLang="en-US" dirty="0" smtClean="0">
              <a:latin typeface="Arial Hebrew" charset="-79"/>
              <a:ea typeface="Arial Hebrew" charset="-79"/>
              <a:cs typeface="Arial Hebrew" charset="-79"/>
            </a:endParaRPr>
          </a:p>
          <a:p>
            <a:pPr eaLnBrk="1" hangingPunct="1">
              <a:buClrTx/>
              <a:buFontTx/>
              <a:buNone/>
            </a:pPr>
            <a:r>
              <a:rPr lang="en-US" altLang="en-US" dirty="0" err="1" smtClean="0">
                <a:latin typeface="Arial Hebrew" charset="-79"/>
                <a:ea typeface="Arial Hebrew" charset="-79"/>
                <a:cs typeface="Arial Hebrew" charset="-79"/>
              </a:rPr>
              <a:t>lh.thickness</a:t>
            </a:r>
            <a:r>
              <a:rPr lang="en-US" altLang="en-US" dirty="0" smtClean="0"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altLang="en-US" dirty="0">
                <a:latin typeface="Arial Hebrew" charset="-79"/>
                <a:ea typeface="Arial Hebrew" charset="-79"/>
                <a:cs typeface="Arial Hebrew" charset="-79"/>
              </a:rPr>
              <a:t>and </a:t>
            </a:r>
            <a:r>
              <a:rPr lang="en-US" altLang="en-US" dirty="0" err="1">
                <a:latin typeface="Arial Hebrew" charset="-79"/>
                <a:ea typeface="Arial Hebrew" charset="-79"/>
                <a:cs typeface="Arial Hebrew" charset="-79"/>
              </a:rPr>
              <a:t>rh.thickness</a:t>
            </a:r>
            <a:r>
              <a:rPr lang="en-US" altLang="en-US" dirty="0">
                <a:latin typeface="Arial Hebrew" charset="-79"/>
                <a:ea typeface="Arial Hebrew" charset="-79"/>
                <a:cs typeface="Arial Hebrew" charset="-79"/>
              </a:rPr>
              <a:t>, ?</a:t>
            </a:r>
            <a:r>
              <a:rPr lang="en-US" altLang="en-US" dirty="0" err="1">
                <a:latin typeface="Arial Hebrew" charset="-79"/>
                <a:ea typeface="Arial Hebrew" charset="-79"/>
                <a:cs typeface="Arial Hebrew" charset="-79"/>
              </a:rPr>
              <a:t>h.curv</a:t>
            </a:r>
            <a:r>
              <a:rPr lang="en-US" altLang="en-US" dirty="0">
                <a:latin typeface="Arial Hebrew" charset="-79"/>
                <a:ea typeface="Arial Hebrew" charset="-79"/>
                <a:cs typeface="Arial Hebrew" charset="-79"/>
              </a:rPr>
              <a:t>, ?</a:t>
            </a:r>
            <a:r>
              <a:rPr lang="en-US" altLang="en-US" dirty="0" err="1">
                <a:latin typeface="Arial Hebrew" charset="-79"/>
                <a:ea typeface="Arial Hebrew" charset="-79"/>
                <a:cs typeface="Arial Hebrew" charset="-79"/>
              </a:rPr>
              <a:t>h.sulc</a:t>
            </a:r>
            <a:endParaRPr lang="en-US" altLang="en-US" dirty="0"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4253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pPr algn="l"/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Fully Automated Reconstruction</a:t>
            </a:r>
            <a:endParaRPr lang="en-US" sz="4300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8941" y="1422065"/>
            <a:ext cx="3513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Upon completion</a:t>
            </a:r>
            <a:r>
              <a:rPr lang="mr-IN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…</a:t>
            </a:r>
            <a:endParaRPr lang="en-US" sz="32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377" b="-1"/>
          <a:stretch/>
        </p:blipFill>
        <p:spPr bwMode="auto">
          <a:xfrm>
            <a:off x="1792385" y="1192006"/>
            <a:ext cx="7361932" cy="31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Line 13"/>
          <p:cNvSpPr>
            <a:spLocks noChangeShapeType="1"/>
          </p:cNvSpPr>
          <p:nvPr/>
        </p:nvSpPr>
        <p:spPr bwMode="auto">
          <a:xfrm>
            <a:off x="6709522" y="3536411"/>
            <a:ext cx="0" cy="274998"/>
          </a:xfrm>
          <a:prstGeom prst="line">
            <a:avLst/>
          </a:prstGeom>
          <a:noFill/>
          <a:ln w="2844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" name="Picture 3" descr="l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0" y="3837689"/>
            <a:ext cx="2702891" cy="170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 descr="be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4" t="25793" r="10579" b="33424"/>
          <a:stretch>
            <a:fillRect/>
          </a:stretch>
        </p:blipFill>
        <p:spPr bwMode="auto">
          <a:xfrm>
            <a:off x="7371002" y="3837689"/>
            <a:ext cx="2479195" cy="147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4183491" y="5277792"/>
            <a:ext cx="1967876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1800">
                <a:latin typeface="Arial Hebrew" charset="-79"/>
                <a:ea typeface="Arial Hebrew" charset="-79"/>
                <a:cs typeface="Arial Hebrew" charset="-79"/>
              </a:rPr>
              <a:t>lh.aparc.annot</a:t>
            </a:r>
            <a:endParaRPr lang="en-US" altLang="en-US" sz="1800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61" name="Text Box 20"/>
          <p:cNvSpPr txBox="1">
            <a:spLocks noChangeArrowheads="1"/>
          </p:cNvSpPr>
          <p:nvPr/>
        </p:nvSpPr>
        <p:spPr bwMode="auto">
          <a:xfrm>
            <a:off x="7349736" y="5241112"/>
            <a:ext cx="2217330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1800">
                <a:latin typeface="Arial Hebrew" charset="-79"/>
                <a:ea typeface="Arial Hebrew" charset="-79"/>
                <a:cs typeface="Arial Hebrew" charset="-79"/>
              </a:rPr>
              <a:t>lh.aparc.a2009s.annot</a:t>
            </a:r>
          </a:p>
        </p:txBody>
      </p:sp>
      <p:sp>
        <p:nvSpPr>
          <p:cNvPr id="63" name="Text Box 23"/>
          <p:cNvSpPr txBox="1">
            <a:spLocks noChangeArrowheads="1"/>
          </p:cNvSpPr>
          <p:nvPr/>
        </p:nvSpPr>
        <p:spPr bwMode="auto">
          <a:xfrm>
            <a:off x="4153302" y="5658249"/>
            <a:ext cx="2267480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1800" b="1" dirty="0" err="1">
                <a:latin typeface="Arial Hebrew" charset="-79"/>
                <a:ea typeface="Arial Hebrew" charset="-79"/>
                <a:cs typeface="Arial Hebrew" charset="-79"/>
              </a:rPr>
              <a:t>Desikan</a:t>
            </a:r>
            <a:r>
              <a:rPr lang="en-US" altLang="en-US" sz="1800" b="1" dirty="0">
                <a:latin typeface="Arial Hebrew" charset="-79"/>
                <a:ea typeface="Arial Hebrew" charset="-79"/>
                <a:cs typeface="Arial Hebrew" charset="-79"/>
              </a:rPr>
              <a:t>/</a:t>
            </a:r>
            <a:r>
              <a:rPr lang="en-US" altLang="en-US" sz="1800" b="1" dirty="0" err="1">
                <a:latin typeface="Arial Hebrew" charset="-79"/>
                <a:ea typeface="Arial Hebrew" charset="-79"/>
                <a:cs typeface="Arial Hebrew" charset="-79"/>
              </a:rPr>
              <a:t>Killiany</a:t>
            </a:r>
            <a:r>
              <a:rPr lang="en-US" altLang="en-US" sz="1800" b="1" dirty="0">
                <a:latin typeface="Arial Hebrew" charset="-79"/>
                <a:ea typeface="Arial Hebrew" charset="-79"/>
                <a:cs typeface="Arial Hebrew" charset="-79"/>
              </a:rPr>
              <a:t> Atlas</a:t>
            </a:r>
          </a:p>
        </p:txBody>
      </p:sp>
      <p:sp>
        <p:nvSpPr>
          <p:cNvPr id="64" name="Text Box 24"/>
          <p:cNvSpPr txBox="1">
            <a:spLocks noChangeArrowheads="1"/>
          </p:cNvSpPr>
          <p:nvPr/>
        </p:nvSpPr>
        <p:spPr bwMode="auto">
          <a:xfrm>
            <a:off x="7340813" y="5650614"/>
            <a:ext cx="1760912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1800" b="1" dirty="0" err="1">
                <a:latin typeface="Arial Hebrew" charset="-79"/>
                <a:ea typeface="Arial Hebrew" charset="-79"/>
                <a:cs typeface="Arial Hebrew" charset="-79"/>
              </a:rPr>
              <a:t>Destrieux</a:t>
            </a:r>
            <a:r>
              <a:rPr lang="en-US" altLang="en-US" sz="1800" b="1" dirty="0">
                <a:latin typeface="Arial Hebrew" charset="-79"/>
                <a:ea typeface="Arial Hebrew" charset="-79"/>
                <a:cs typeface="Arial Hebrew" charset="-79"/>
              </a:rPr>
              <a:t> Atlas</a:t>
            </a:r>
          </a:p>
        </p:txBody>
      </p:sp>
    </p:spTree>
    <p:extLst>
      <p:ext uri="{BB962C8B-B14F-4D97-AF65-F5344CB8AC3E}">
        <p14:creationId xmlns:p14="http://schemas.microsoft.com/office/powerpoint/2010/main" val="188137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pPr algn="l"/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Fully Automated Reconstruction</a:t>
            </a:r>
            <a:endParaRPr lang="en-US" sz="4300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8941" y="1422065"/>
            <a:ext cx="3513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Upon completion</a:t>
            </a:r>
            <a:r>
              <a:rPr lang="mr-IN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…</a:t>
            </a:r>
            <a:endParaRPr lang="en-US" sz="32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377" b="-1"/>
          <a:stretch/>
        </p:blipFill>
        <p:spPr bwMode="auto">
          <a:xfrm>
            <a:off x="1792385" y="1192006"/>
            <a:ext cx="7361932" cy="31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Line 13"/>
          <p:cNvSpPr>
            <a:spLocks noChangeShapeType="1"/>
          </p:cNvSpPr>
          <p:nvPr/>
        </p:nvSpPr>
        <p:spPr bwMode="auto">
          <a:xfrm>
            <a:off x="8094569" y="3482623"/>
            <a:ext cx="0" cy="274998"/>
          </a:xfrm>
          <a:prstGeom prst="line">
            <a:avLst/>
          </a:prstGeom>
          <a:noFill/>
          <a:ln w="2844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200400" y="4648200"/>
            <a:ext cx="6188075" cy="175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57200" indent="-182563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sz="1800" b="0" dirty="0" err="1">
                <a:solidFill>
                  <a:schemeClr val="bg1"/>
                </a:solidFill>
                <a:ea typeface="MS PGothic" charset="-128"/>
              </a:rPr>
              <a:t>aseg.stats</a:t>
            </a:r>
            <a:r>
              <a:rPr lang="en-US" altLang="x-none" sz="1800" b="0" dirty="0">
                <a:solidFill>
                  <a:schemeClr val="bg1"/>
                </a:solidFill>
                <a:ea typeface="MS PGothic" charset="-128"/>
              </a:rPr>
              <a:t> – subcortical volumetric stats</a:t>
            </a:r>
          </a:p>
          <a:p>
            <a:pPr defTabSz="914400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sz="1800" b="0" dirty="0" err="1">
                <a:solidFill>
                  <a:schemeClr val="bg1"/>
                </a:solidFill>
                <a:ea typeface="MS PGothic" charset="-128"/>
              </a:rPr>
              <a:t>wmparc.stats</a:t>
            </a:r>
            <a:r>
              <a:rPr lang="en-US" altLang="x-none" sz="1800" b="0" dirty="0">
                <a:solidFill>
                  <a:schemeClr val="bg1"/>
                </a:solidFill>
                <a:ea typeface="MS PGothic" charset="-128"/>
              </a:rPr>
              <a:t> – white matter segmentation volumetric stats</a:t>
            </a:r>
          </a:p>
          <a:p>
            <a:pPr defTabSz="914400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sz="1800" b="0" dirty="0" err="1">
                <a:solidFill>
                  <a:schemeClr val="bg1"/>
                </a:solidFill>
                <a:ea typeface="MS PGothic" charset="-128"/>
              </a:rPr>
              <a:t>lh.aparc.stats</a:t>
            </a:r>
            <a:r>
              <a:rPr lang="en-US" altLang="x-none" sz="1800" b="0" dirty="0">
                <a:solidFill>
                  <a:schemeClr val="bg1"/>
                </a:solidFill>
                <a:ea typeface="MS PGothic" charset="-128"/>
              </a:rPr>
              <a:t> – left hemi </a:t>
            </a:r>
            <a:r>
              <a:rPr lang="en-US" altLang="x-none" sz="1800" b="0" dirty="0" err="1">
                <a:solidFill>
                  <a:schemeClr val="bg1"/>
                </a:solidFill>
                <a:ea typeface="MS PGothic" charset="-128"/>
              </a:rPr>
              <a:t>Desikan</a:t>
            </a:r>
            <a:r>
              <a:rPr lang="en-US" altLang="x-none" sz="1800" b="0" dirty="0">
                <a:solidFill>
                  <a:schemeClr val="bg1"/>
                </a:solidFill>
                <a:ea typeface="MS PGothic" charset="-128"/>
              </a:rPr>
              <a:t>/</a:t>
            </a:r>
            <a:r>
              <a:rPr lang="en-US" altLang="x-none" sz="1800" b="0" dirty="0" err="1">
                <a:solidFill>
                  <a:schemeClr val="bg1"/>
                </a:solidFill>
                <a:ea typeface="MS PGothic" charset="-128"/>
              </a:rPr>
              <a:t>Killiany</a:t>
            </a:r>
            <a:r>
              <a:rPr lang="en-US" altLang="x-none" sz="1800" b="0" dirty="0">
                <a:solidFill>
                  <a:schemeClr val="bg1"/>
                </a:solidFill>
                <a:ea typeface="MS PGothic" charset="-128"/>
              </a:rPr>
              <a:t> surface stats</a:t>
            </a:r>
          </a:p>
          <a:p>
            <a:pPr defTabSz="914400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sz="1800" b="0" dirty="0" err="1">
                <a:solidFill>
                  <a:schemeClr val="bg1"/>
                </a:solidFill>
                <a:ea typeface="MS PGothic" charset="-128"/>
              </a:rPr>
              <a:t>rh.aparc.stats</a:t>
            </a:r>
            <a:r>
              <a:rPr lang="en-US" altLang="x-none" sz="1800" b="0" dirty="0">
                <a:solidFill>
                  <a:schemeClr val="bg1"/>
                </a:solidFill>
                <a:ea typeface="MS PGothic" charset="-128"/>
              </a:rPr>
              <a:t> – right hemi </a:t>
            </a:r>
            <a:r>
              <a:rPr lang="en-US" altLang="x-none" sz="1800" b="0" dirty="0" err="1">
                <a:solidFill>
                  <a:schemeClr val="bg1"/>
                </a:solidFill>
                <a:ea typeface="MS PGothic" charset="-128"/>
              </a:rPr>
              <a:t>Desikan</a:t>
            </a:r>
            <a:r>
              <a:rPr lang="en-US" altLang="x-none" sz="1800" b="0" dirty="0">
                <a:solidFill>
                  <a:schemeClr val="bg1"/>
                </a:solidFill>
                <a:ea typeface="MS PGothic" charset="-128"/>
              </a:rPr>
              <a:t>/</a:t>
            </a:r>
            <a:r>
              <a:rPr lang="en-US" altLang="x-none" sz="1800" b="0" dirty="0" err="1">
                <a:solidFill>
                  <a:schemeClr val="bg1"/>
                </a:solidFill>
                <a:ea typeface="MS PGothic" charset="-128"/>
              </a:rPr>
              <a:t>Killiany</a:t>
            </a:r>
            <a:r>
              <a:rPr lang="en-US" altLang="x-none" sz="1800" b="0" dirty="0">
                <a:solidFill>
                  <a:schemeClr val="bg1"/>
                </a:solidFill>
                <a:ea typeface="MS PGothic" charset="-128"/>
              </a:rPr>
              <a:t> surface stats</a:t>
            </a:r>
          </a:p>
          <a:p>
            <a:pPr defTabSz="914400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sz="1800" b="0" dirty="0">
                <a:solidFill>
                  <a:schemeClr val="bg1"/>
                </a:solidFill>
                <a:ea typeface="MS PGothic" charset="-128"/>
              </a:rPr>
              <a:t>lh.aparc.a2009.stats – left hemi </a:t>
            </a:r>
            <a:r>
              <a:rPr lang="en-US" altLang="x-none" sz="1800" b="0" dirty="0" err="1">
                <a:solidFill>
                  <a:schemeClr val="bg1"/>
                </a:solidFill>
                <a:ea typeface="MS PGothic" charset="-128"/>
              </a:rPr>
              <a:t>Destrieux</a:t>
            </a:r>
            <a:r>
              <a:rPr lang="en-US" altLang="x-none" sz="1800" b="0" dirty="0">
                <a:solidFill>
                  <a:schemeClr val="bg1"/>
                </a:solidFill>
                <a:ea typeface="MS PGothic" charset="-128"/>
              </a:rPr>
              <a:t> </a:t>
            </a:r>
          </a:p>
          <a:p>
            <a:pPr defTabSz="914400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sz="1800" b="0" dirty="0">
                <a:solidFill>
                  <a:schemeClr val="bg1"/>
                </a:solidFill>
                <a:ea typeface="MS PGothic" charset="-128"/>
              </a:rPr>
              <a:t>rh.aparc.a2009.stats – right hemi </a:t>
            </a:r>
            <a:r>
              <a:rPr lang="en-US" altLang="x-none" sz="1800" b="0" dirty="0" err="1">
                <a:solidFill>
                  <a:schemeClr val="bg1"/>
                </a:solidFill>
                <a:ea typeface="MS PGothic" charset="-128"/>
              </a:rPr>
              <a:t>Destrieux</a:t>
            </a:r>
            <a:r>
              <a:rPr lang="en-US" altLang="x-none" sz="1800" b="0" dirty="0">
                <a:solidFill>
                  <a:schemeClr val="bg1"/>
                </a:solidFill>
                <a:ea typeface="MS PGothic" charset="-128"/>
              </a:rPr>
              <a:t> </a:t>
            </a:r>
          </a:p>
        </p:txBody>
      </p:sp>
      <p:pic>
        <p:nvPicPr>
          <p:cNvPr id="18" name="Picture 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 t="16054" r="19231" b="32246"/>
          <a:stretch>
            <a:fillRect/>
          </a:stretch>
        </p:blipFill>
        <p:spPr bwMode="auto">
          <a:xfrm>
            <a:off x="9601200" y="4625975"/>
            <a:ext cx="207803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" name="Picture 18" descr="l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6955" r="6897" b="10947"/>
          <a:stretch>
            <a:fillRect/>
          </a:stretch>
        </p:blipFill>
        <p:spPr bwMode="auto">
          <a:xfrm>
            <a:off x="125413" y="4633913"/>
            <a:ext cx="2968625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69649" y="5019347"/>
            <a:ext cx="1933841" cy="402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57200" indent="-182563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x-none" dirty="0" err="1" smtClean="0">
                <a:solidFill>
                  <a:schemeClr val="bg1"/>
                </a:solidFill>
                <a:ea typeface="MS PGothic" charset="-128"/>
              </a:rPr>
              <a:t>lh.aparc.annot</a:t>
            </a:r>
            <a:endParaRPr lang="en-US" altLang="x-none" dirty="0" smtClean="0">
              <a:solidFill>
                <a:schemeClr val="bg1"/>
              </a:solidFill>
              <a:ea typeface="MS PGothic" charset="-128"/>
            </a:endParaRPr>
          </a:p>
        </p:txBody>
      </p:sp>
      <p:sp>
        <p:nvSpPr>
          <p:cNvPr id="21" name="Text Box 38"/>
          <p:cNvSpPr txBox="1">
            <a:spLocks noChangeArrowheads="1"/>
          </p:cNvSpPr>
          <p:nvPr/>
        </p:nvSpPr>
        <p:spPr bwMode="auto">
          <a:xfrm>
            <a:off x="188649" y="5628947"/>
            <a:ext cx="2905389" cy="402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57200" indent="-182563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x-none" dirty="0" err="1" smtClean="0">
                <a:solidFill>
                  <a:schemeClr val="bg1"/>
                </a:solidFill>
                <a:ea typeface="MS PGothic" charset="-128"/>
              </a:rPr>
              <a:t>Desikan</a:t>
            </a:r>
            <a:r>
              <a:rPr lang="en-US" altLang="x-none" dirty="0" smtClean="0">
                <a:solidFill>
                  <a:schemeClr val="bg1"/>
                </a:solidFill>
                <a:ea typeface="MS PGothic" charset="-128"/>
              </a:rPr>
              <a:t>/</a:t>
            </a:r>
            <a:r>
              <a:rPr lang="en-US" altLang="x-none" dirty="0" err="1" smtClean="0">
                <a:solidFill>
                  <a:schemeClr val="bg1"/>
                </a:solidFill>
                <a:ea typeface="MS PGothic" charset="-128"/>
              </a:rPr>
              <a:t>Killiany</a:t>
            </a:r>
            <a:r>
              <a:rPr lang="en-US" altLang="x-none" dirty="0" smtClean="0">
                <a:solidFill>
                  <a:schemeClr val="bg1"/>
                </a:solidFill>
                <a:ea typeface="MS PGothic" charset="-128"/>
              </a:rPr>
              <a:t> Atlas </a:t>
            </a:r>
          </a:p>
        </p:txBody>
      </p:sp>
      <p:pic>
        <p:nvPicPr>
          <p:cNvPr id="22" name="Picture 4" descr="be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4" t="25793" r="10579" b="33424"/>
          <a:stretch>
            <a:fillRect/>
          </a:stretch>
        </p:blipFill>
        <p:spPr bwMode="auto">
          <a:xfrm>
            <a:off x="125413" y="4646613"/>
            <a:ext cx="2957512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146050" y="5118100"/>
            <a:ext cx="2860675" cy="4016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57200" indent="-182563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>
                <a:solidFill>
                  <a:schemeClr val="bg1"/>
                </a:solidFill>
                <a:ea typeface="MS PGothic" charset="-128"/>
              </a:rPr>
              <a:t>lh.aparc.a2009s.annot</a:t>
            </a:r>
          </a:p>
        </p:txBody>
      </p:sp>
      <p:sp>
        <p:nvSpPr>
          <p:cNvPr id="24" name="Text Box 38"/>
          <p:cNvSpPr txBox="1">
            <a:spLocks noChangeArrowheads="1"/>
          </p:cNvSpPr>
          <p:nvPr/>
        </p:nvSpPr>
        <p:spPr bwMode="auto">
          <a:xfrm>
            <a:off x="679450" y="5727700"/>
            <a:ext cx="2109788" cy="4016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57200" indent="-182563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>
                <a:solidFill>
                  <a:schemeClr val="bg1"/>
                </a:solidFill>
                <a:ea typeface="MS PGothic" charset="-128"/>
              </a:rPr>
              <a:t>Destrieux Atlas </a:t>
            </a:r>
          </a:p>
        </p:txBody>
      </p:sp>
    </p:spTree>
    <p:extLst>
      <p:ext uri="{BB962C8B-B14F-4D97-AF65-F5344CB8AC3E}">
        <p14:creationId xmlns:p14="http://schemas.microsoft.com/office/powerpoint/2010/main" val="100139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Talk Overview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Overview of the recon-all streamline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Specifics about the </a:t>
            </a:r>
            <a:r>
              <a:rPr lang="en-US" sz="32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</a:t>
            </a: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nput image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Recon-all command breakdown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Introduction to subject directories and output files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(select) Streamline details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Brief</a:t>
            </a: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overview of statistics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Where to find help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3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Talk Overview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Overview of the recon-all streamline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Specifics about the </a:t>
            </a:r>
            <a:r>
              <a:rPr lang="en-US" sz="32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</a:t>
            </a: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nput image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Recon-all command breakdown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Introduction to subject directories and output files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(select) Streamline details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Brief</a:t>
            </a: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overview of statistics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Where to find help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07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(select) Streamline details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r="5443" b="16535"/>
          <a:stretch/>
        </p:blipFill>
        <p:spPr>
          <a:xfrm>
            <a:off x="406400" y="1495336"/>
            <a:ext cx="2489200" cy="2060664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0" r="13844"/>
          <a:stretch/>
        </p:blipFill>
        <p:spPr>
          <a:xfrm>
            <a:off x="3013145" y="1495336"/>
            <a:ext cx="2034553" cy="24688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r="12196"/>
          <a:stretch/>
        </p:blipFill>
        <p:spPr>
          <a:xfrm>
            <a:off x="5165243" y="1495336"/>
            <a:ext cx="2120692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r="11917"/>
          <a:stretch/>
        </p:blipFill>
        <p:spPr>
          <a:xfrm>
            <a:off x="7403480" y="1495336"/>
            <a:ext cx="2128423" cy="24688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r="12096"/>
          <a:stretch/>
        </p:blipFill>
        <p:spPr>
          <a:xfrm>
            <a:off x="9649447" y="1495336"/>
            <a:ext cx="2123453" cy="2468880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405" y="4142571"/>
            <a:ext cx="2067652" cy="192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r="12281"/>
          <a:stretch/>
        </p:blipFill>
        <p:spPr>
          <a:xfrm>
            <a:off x="6452500" y="3936315"/>
            <a:ext cx="2165132" cy="24688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4" t="16646" r="11953" b="22838"/>
          <a:stretch/>
        </p:blipFill>
        <p:spPr>
          <a:xfrm>
            <a:off x="8564274" y="4149040"/>
            <a:ext cx="2779966" cy="19367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t="16647" r="14215" b="25814"/>
          <a:stretch/>
        </p:blipFill>
        <p:spPr>
          <a:xfrm>
            <a:off x="710488" y="4176941"/>
            <a:ext cx="2699034" cy="1841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06400" y="3556000"/>
            <a:ext cx="24586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T1 Weighted Input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27667" y="3594884"/>
            <a:ext cx="24586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Skull Stripping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44134" y="3626545"/>
            <a:ext cx="24586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Volumetric Labeling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13001" y="3658176"/>
            <a:ext cx="24586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Intensity Normalization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81868" y="3671629"/>
            <a:ext cx="245860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White Matter Segmentation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35112" y="6060340"/>
            <a:ext cx="245860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Surface Atlas Registration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23591" y="6173281"/>
            <a:ext cx="24586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Surface Extraction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6792" y="6159252"/>
            <a:ext cx="24586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Gyral</a:t>
            </a:r>
            <a:r>
              <a:rPr lang="en-US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Labeling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2788889" y="1707110"/>
            <a:ext cx="381000" cy="48373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4974742" y="1675326"/>
            <a:ext cx="381000" cy="48373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7184730" y="1707110"/>
            <a:ext cx="381000" cy="48373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9481110" y="1722319"/>
            <a:ext cx="381000" cy="48373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" name="Right Arrow 38"/>
          <p:cNvSpPr/>
          <p:nvPr/>
        </p:nvSpPr>
        <p:spPr>
          <a:xfrm rot="5400000">
            <a:off x="11582400" y="3935076"/>
            <a:ext cx="381000" cy="48373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" name="Right Arrow 39"/>
          <p:cNvSpPr/>
          <p:nvPr/>
        </p:nvSpPr>
        <p:spPr>
          <a:xfrm rot="10800000">
            <a:off x="5945778" y="4125576"/>
            <a:ext cx="381000" cy="48373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" name="Right Arrow 40"/>
          <p:cNvSpPr/>
          <p:nvPr/>
        </p:nvSpPr>
        <p:spPr>
          <a:xfrm rot="10800000">
            <a:off x="3327616" y="4149040"/>
            <a:ext cx="381000" cy="48373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27526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377" b="-1"/>
          <a:stretch/>
        </p:blipFill>
        <p:spPr bwMode="auto">
          <a:xfrm>
            <a:off x="7879311" y="1572083"/>
            <a:ext cx="5468662" cy="232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Conform Step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68" name="Group 3"/>
          <p:cNvGrpSpPr>
            <a:grpSpLocks/>
          </p:cNvGrpSpPr>
          <p:nvPr/>
        </p:nvGrpSpPr>
        <p:grpSpPr bwMode="auto">
          <a:xfrm>
            <a:off x="451352" y="2155156"/>
            <a:ext cx="3276600" cy="2503488"/>
            <a:chOff x="3216" y="672"/>
            <a:chExt cx="2064" cy="1577"/>
          </a:xfrm>
        </p:grpSpPr>
        <p:sp>
          <p:nvSpPr>
            <p:cNvPr id="69" name="Rectangle 4" descr="Small grid"/>
            <p:cNvSpPr>
              <a:spLocks noChangeArrowheads="1"/>
            </p:cNvSpPr>
            <p:nvPr/>
          </p:nvSpPr>
          <p:spPr bwMode="auto">
            <a:xfrm rot="-25968">
              <a:off x="3216" y="672"/>
              <a:ext cx="2064" cy="1577"/>
            </a:xfrm>
            <a:prstGeom prst="rect">
              <a:avLst/>
            </a:prstGeom>
            <a:pattFill prst="smGrid">
              <a:fgClr>
                <a:srgbClr val="FF0000"/>
              </a:fgClr>
              <a:bgClr>
                <a:schemeClr val="bg1"/>
              </a:bgClr>
            </a:patt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buClrTx/>
                <a:buSzTx/>
                <a:buFontTx/>
                <a:buNone/>
              </a:pPr>
              <a:endParaRPr lang="en-US" altLang="en-US" sz="180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endParaRPr>
            </a:p>
          </p:txBody>
        </p:sp>
        <p:grpSp>
          <p:nvGrpSpPr>
            <p:cNvPr id="70" name="Group 5"/>
            <p:cNvGrpSpPr>
              <a:grpSpLocks/>
            </p:cNvGrpSpPr>
            <p:nvPr/>
          </p:nvGrpSpPr>
          <p:grpSpPr bwMode="auto">
            <a:xfrm>
              <a:off x="3268" y="754"/>
              <a:ext cx="1728" cy="1104"/>
              <a:chOff x="521" y="912"/>
              <a:chExt cx="1728" cy="1104"/>
            </a:xfrm>
          </p:grpSpPr>
          <p:sp>
            <p:nvSpPr>
              <p:cNvPr id="71" name="AutoShape 6"/>
              <p:cNvSpPr>
                <a:spLocks noChangeArrowheads="1"/>
              </p:cNvSpPr>
              <p:nvPr/>
            </p:nvSpPr>
            <p:spPr bwMode="auto">
              <a:xfrm rot="-2244876">
                <a:off x="1888" y="912"/>
                <a:ext cx="361" cy="316"/>
              </a:xfrm>
              <a:prstGeom prst="rtTriangle">
                <a:avLst/>
              </a:prstGeom>
              <a:solidFill>
                <a:schemeClr val="folHlink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schemeClr val="bg1"/>
                  </a:solidFill>
                  <a:latin typeface="Arial Hebrew" charset="-79"/>
                  <a:ea typeface="Arial Hebrew" charset="-79"/>
                  <a:cs typeface="Arial Hebrew" charset="-79"/>
                </a:endParaRPr>
              </a:p>
            </p:txBody>
          </p:sp>
          <p:sp>
            <p:nvSpPr>
              <p:cNvPr id="72" name="Oval 7"/>
              <p:cNvSpPr>
                <a:spLocks noChangeArrowheads="1"/>
              </p:cNvSpPr>
              <p:nvPr/>
            </p:nvSpPr>
            <p:spPr bwMode="auto">
              <a:xfrm rot="-2244876">
                <a:off x="521" y="1067"/>
                <a:ext cx="1626" cy="949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schemeClr val="bg1"/>
                  </a:solidFill>
                  <a:latin typeface="Arial Hebrew" charset="-79"/>
                  <a:ea typeface="Arial Hebrew" charset="-79"/>
                  <a:cs typeface="Arial Hebrew" charset="-79"/>
                </a:endParaRPr>
              </a:p>
            </p:txBody>
          </p:sp>
          <p:sp>
            <p:nvSpPr>
              <p:cNvPr id="73" name="Oval 8"/>
              <p:cNvSpPr>
                <a:spLocks noChangeArrowheads="1"/>
              </p:cNvSpPr>
              <p:nvPr/>
            </p:nvSpPr>
            <p:spPr bwMode="auto">
              <a:xfrm rot="-2244876">
                <a:off x="1206" y="1130"/>
                <a:ext cx="362" cy="15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schemeClr val="bg1"/>
                  </a:solidFill>
                  <a:latin typeface="Arial Hebrew" charset="-79"/>
                  <a:ea typeface="Arial Hebrew" charset="-79"/>
                  <a:cs typeface="Arial Hebrew" charset="-79"/>
                </a:endParaRPr>
              </a:p>
            </p:txBody>
          </p:sp>
          <p:sp>
            <p:nvSpPr>
              <p:cNvPr id="74" name="Line 9"/>
              <p:cNvSpPr>
                <a:spLocks noChangeShapeType="1"/>
              </p:cNvSpPr>
              <p:nvPr/>
            </p:nvSpPr>
            <p:spPr bwMode="auto">
              <a:xfrm rot="-2244876">
                <a:off x="1625" y="1440"/>
                <a:ext cx="361" cy="15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  <a:latin typeface="Arial Hebrew" charset="-79"/>
                  <a:ea typeface="Arial Hebrew" charset="-79"/>
                  <a:cs typeface="Arial Hebrew" charset="-79"/>
                </a:endParaRPr>
              </a:p>
            </p:txBody>
          </p:sp>
        </p:grpSp>
      </p:grpSp>
      <p:sp>
        <p:nvSpPr>
          <p:cNvPr id="75" name="Text Box 10"/>
          <p:cNvSpPr txBox="1">
            <a:spLocks noChangeArrowheads="1"/>
          </p:cNvSpPr>
          <p:nvPr/>
        </p:nvSpPr>
        <p:spPr bwMode="auto">
          <a:xfrm>
            <a:off x="375152" y="1356643"/>
            <a:ext cx="381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Native Anatomical Space 1x1x1.1mm, 256x256x128, Sag</a:t>
            </a:r>
          </a:p>
        </p:txBody>
      </p:sp>
      <p:grpSp>
        <p:nvGrpSpPr>
          <p:cNvPr id="76" name="Group 11"/>
          <p:cNvGrpSpPr>
            <a:grpSpLocks/>
          </p:cNvGrpSpPr>
          <p:nvPr/>
        </p:nvGrpSpPr>
        <p:grpSpPr bwMode="auto">
          <a:xfrm>
            <a:off x="5105902" y="2155156"/>
            <a:ext cx="2886075" cy="2209800"/>
            <a:chOff x="3172" y="1295"/>
            <a:chExt cx="1818" cy="1392"/>
          </a:xfrm>
        </p:grpSpPr>
        <p:sp>
          <p:nvSpPr>
            <p:cNvPr id="77" name="Rectangle 12" descr="30%"/>
            <p:cNvSpPr>
              <a:spLocks noChangeArrowheads="1"/>
            </p:cNvSpPr>
            <p:nvPr/>
          </p:nvSpPr>
          <p:spPr bwMode="auto">
            <a:xfrm rot="-25968">
              <a:off x="3215" y="1295"/>
              <a:ext cx="1775" cy="1392"/>
            </a:xfrm>
            <a:prstGeom prst="rect">
              <a:avLst/>
            </a:prstGeom>
            <a:pattFill prst="pct30">
              <a:fgClr>
                <a:srgbClr val="003399"/>
              </a:fgClr>
              <a:bgClr>
                <a:schemeClr val="bg1"/>
              </a:bgClr>
            </a:patt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buClrTx/>
                <a:buSzTx/>
                <a:buFontTx/>
                <a:buNone/>
              </a:pPr>
              <a:endParaRPr lang="en-US" altLang="en-US" sz="180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endParaRPr>
            </a:p>
          </p:txBody>
        </p:sp>
        <p:grpSp>
          <p:nvGrpSpPr>
            <p:cNvPr id="78" name="Group 13"/>
            <p:cNvGrpSpPr>
              <a:grpSpLocks/>
            </p:cNvGrpSpPr>
            <p:nvPr/>
          </p:nvGrpSpPr>
          <p:grpSpPr bwMode="auto">
            <a:xfrm>
              <a:off x="3172" y="1378"/>
              <a:ext cx="1728" cy="1104"/>
              <a:chOff x="521" y="912"/>
              <a:chExt cx="1728" cy="1104"/>
            </a:xfrm>
          </p:grpSpPr>
          <p:sp>
            <p:nvSpPr>
              <p:cNvPr id="79" name="AutoShape 14"/>
              <p:cNvSpPr>
                <a:spLocks noChangeArrowheads="1"/>
              </p:cNvSpPr>
              <p:nvPr/>
            </p:nvSpPr>
            <p:spPr bwMode="auto">
              <a:xfrm rot="-2244876">
                <a:off x="1888" y="912"/>
                <a:ext cx="361" cy="316"/>
              </a:xfrm>
              <a:prstGeom prst="rtTriangle">
                <a:avLst/>
              </a:prstGeom>
              <a:solidFill>
                <a:schemeClr val="folHlink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schemeClr val="bg1"/>
                  </a:solidFill>
                  <a:latin typeface="Arial Hebrew" charset="-79"/>
                  <a:ea typeface="Arial Hebrew" charset="-79"/>
                  <a:cs typeface="Arial Hebrew" charset="-79"/>
                </a:endParaRPr>
              </a:p>
            </p:txBody>
          </p:sp>
          <p:sp>
            <p:nvSpPr>
              <p:cNvPr id="80" name="Oval 15"/>
              <p:cNvSpPr>
                <a:spLocks noChangeArrowheads="1"/>
              </p:cNvSpPr>
              <p:nvPr/>
            </p:nvSpPr>
            <p:spPr bwMode="auto">
              <a:xfrm rot="-2244876">
                <a:off x="521" y="1067"/>
                <a:ext cx="1626" cy="949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schemeClr val="bg1"/>
                  </a:solidFill>
                  <a:latin typeface="Arial Hebrew" charset="-79"/>
                  <a:ea typeface="Arial Hebrew" charset="-79"/>
                  <a:cs typeface="Arial Hebrew" charset="-79"/>
                </a:endParaRPr>
              </a:p>
            </p:txBody>
          </p:sp>
          <p:sp>
            <p:nvSpPr>
              <p:cNvPr id="81" name="Oval 16"/>
              <p:cNvSpPr>
                <a:spLocks noChangeArrowheads="1"/>
              </p:cNvSpPr>
              <p:nvPr/>
            </p:nvSpPr>
            <p:spPr bwMode="auto">
              <a:xfrm rot="-2244876">
                <a:off x="1206" y="1130"/>
                <a:ext cx="362" cy="15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schemeClr val="bg1"/>
                  </a:solidFill>
                  <a:latin typeface="Arial Hebrew" charset="-79"/>
                  <a:ea typeface="Arial Hebrew" charset="-79"/>
                  <a:cs typeface="Arial Hebrew" charset="-79"/>
                </a:endParaRPr>
              </a:p>
            </p:txBody>
          </p:sp>
          <p:sp>
            <p:nvSpPr>
              <p:cNvPr id="82" name="Line 17"/>
              <p:cNvSpPr>
                <a:spLocks noChangeShapeType="1"/>
              </p:cNvSpPr>
              <p:nvPr/>
            </p:nvSpPr>
            <p:spPr bwMode="auto">
              <a:xfrm rot="-2244876">
                <a:off x="1625" y="1440"/>
                <a:ext cx="361" cy="15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  <a:latin typeface="Arial Hebrew" charset="-79"/>
                  <a:ea typeface="Arial Hebrew" charset="-79"/>
                  <a:cs typeface="Arial Hebrew" charset="-79"/>
                </a:endParaRPr>
              </a:p>
            </p:txBody>
          </p:sp>
        </p:grpSp>
      </p:grpSp>
      <p:sp>
        <p:nvSpPr>
          <p:cNvPr id="83" name="Text Box 18"/>
          <p:cNvSpPr txBox="1">
            <a:spLocks noChangeArrowheads="1"/>
          </p:cNvSpPr>
          <p:nvPr/>
        </p:nvSpPr>
        <p:spPr bwMode="auto">
          <a:xfrm>
            <a:off x="4947152" y="1356643"/>
            <a:ext cx="381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Conformed Anatomical Space 1x1x1mm, 256x256x256, </a:t>
            </a:r>
            <a:r>
              <a:rPr lang="en-US" altLang="en-US" sz="2000" dirty="0" err="1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Cor</a:t>
            </a:r>
            <a:endParaRPr lang="en-US" altLang="en-US" sz="20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84" name="AutoShape 19"/>
          <p:cNvSpPr>
            <a:spLocks noChangeArrowheads="1"/>
          </p:cNvSpPr>
          <p:nvPr/>
        </p:nvSpPr>
        <p:spPr bwMode="auto">
          <a:xfrm>
            <a:off x="3956552" y="2994943"/>
            <a:ext cx="914400" cy="762000"/>
          </a:xfrm>
          <a:prstGeom prst="rightArrow">
            <a:avLst>
              <a:gd name="adj1" fmla="val 50000"/>
              <a:gd name="adj2" fmla="val 30000"/>
            </a:avLst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85" name="Text Box 20"/>
          <p:cNvSpPr txBox="1">
            <a:spLocks noChangeArrowheads="1"/>
          </p:cNvSpPr>
          <p:nvPr/>
        </p:nvSpPr>
        <p:spPr bwMode="auto">
          <a:xfrm>
            <a:off x="5096490" y="4532154"/>
            <a:ext cx="290379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“Anatomical Space”</a:t>
            </a:r>
          </a:p>
          <a:p>
            <a:pPr eaLnBrk="0" hangingPunct="0">
              <a:buClrTx/>
              <a:buSzTx/>
              <a:buFontTx/>
              <a:buNone/>
            </a:pPr>
            <a:r>
              <a:rPr lang="en-US" altLang="en-US" sz="2000" dirty="0" err="1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orig.mgz</a:t>
            </a:r>
            <a:endParaRPr lang="en-US" altLang="en-US" sz="20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eaLnBrk="0" hangingPunct="0"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Surfaces</a:t>
            </a:r>
          </a:p>
          <a:p>
            <a:pPr eaLnBrk="0" hangingPunct="0">
              <a:buClrTx/>
              <a:buSzTx/>
              <a:buFontTx/>
              <a:buNone/>
            </a:pPr>
            <a:r>
              <a:rPr lang="en-US" altLang="en-US" sz="2000" dirty="0" err="1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Parcellations</a:t>
            </a:r>
            <a:endParaRPr lang="en-US" altLang="en-US" sz="20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eaLnBrk="0" hangingPunct="0"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Segmentations</a:t>
            </a:r>
          </a:p>
        </p:txBody>
      </p:sp>
      <p:sp>
        <p:nvSpPr>
          <p:cNvPr id="86" name="Text Box 22"/>
          <p:cNvSpPr txBox="1">
            <a:spLocks noChangeArrowheads="1"/>
          </p:cNvSpPr>
          <p:nvPr/>
        </p:nvSpPr>
        <p:spPr bwMode="auto">
          <a:xfrm>
            <a:off x="10111210" y="3959123"/>
            <a:ext cx="128428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dirty="0" err="1">
                <a:latin typeface="Arial Hebrew" charset="-79"/>
                <a:ea typeface="Arial Hebrew" charset="-79"/>
                <a:cs typeface="Arial Hebrew" charset="-79"/>
              </a:rPr>
              <a:t>orig.mgz</a:t>
            </a:r>
            <a:endParaRPr lang="en-US" altLang="en-US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88" name="Line 24"/>
          <p:cNvSpPr>
            <a:spLocks noChangeShapeType="1"/>
          </p:cNvSpPr>
          <p:nvPr/>
        </p:nvSpPr>
        <p:spPr bwMode="auto">
          <a:xfrm flipV="1">
            <a:off x="9373664" y="3349053"/>
            <a:ext cx="419100" cy="546100"/>
          </a:xfrm>
          <a:prstGeom prst="line">
            <a:avLst/>
          </a:prstGeom>
          <a:noFill/>
          <a:ln w="2844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89" name="Line 25"/>
          <p:cNvSpPr>
            <a:spLocks noChangeShapeType="1"/>
          </p:cNvSpPr>
          <p:nvPr/>
        </p:nvSpPr>
        <p:spPr bwMode="auto">
          <a:xfrm flipH="1" flipV="1">
            <a:off x="9792078" y="3349053"/>
            <a:ext cx="622300" cy="546100"/>
          </a:xfrm>
          <a:prstGeom prst="line">
            <a:avLst/>
          </a:prstGeom>
          <a:noFill/>
          <a:ln w="2844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90" name="Text Box 26"/>
          <p:cNvSpPr txBox="1">
            <a:spLocks noChangeArrowheads="1"/>
          </p:cNvSpPr>
          <p:nvPr/>
        </p:nvSpPr>
        <p:spPr bwMode="auto">
          <a:xfrm>
            <a:off x="8502656" y="3959937"/>
            <a:ext cx="16938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dirty="0" err="1">
                <a:latin typeface="Arial Hebrew" charset="-79"/>
                <a:ea typeface="Arial Hebrew" charset="-79"/>
                <a:cs typeface="Arial Hebrew" charset="-79"/>
              </a:rPr>
              <a:t>rawavg.mgz</a:t>
            </a:r>
            <a:endParaRPr lang="en-US" altLang="en-US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93" name="Text Box 29"/>
          <p:cNvSpPr txBox="1">
            <a:spLocks noChangeArrowheads="1"/>
          </p:cNvSpPr>
          <p:nvPr/>
        </p:nvSpPr>
        <p:spPr bwMode="auto">
          <a:xfrm>
            <a:off x="375152" y="4756652"/>
            <a:ext cx="16938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b="1" dirty="0" err="1" smtClean="0">
                <a:latin typeface="Arial Hebrew" charset="-79"/>
                <a:ea typeface="Arial Hebrew" charset="-79"/>
                <a:cs typeface="Arial Hebrew" charset="-79"/>
              </a:rPr>
              <a:t>rawavg.mgz</a:t>
            </a:r>
            <a:endParaRPr lang="en-US" altLang="en-US" b="1" dirty="0"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7367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Computes 12 DOF transform matrix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Does NOT resample to </a:t>
            </a:r>
            <a:r>
              <a:rPr lang="en-US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Talaiarch</a:t>
            </a:r>
            <a:r>
              <a:rPr lang="en-US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space!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MNI305 template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Mostly used to report coordinates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Talairach</a:t>
            </a:r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Transform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377" b="-1"/>
          <a:stretch/>
        </p:blipFill>
        <p:spPr bwMode="auto">
          <a:xfrm>
            <a:off x="6915116" y="1870075"/>
            <a:ext cx="5468662" cy="232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8113792" y="4237595"/>
            <a:ext cx="153565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dirty="0">
                <a:latin typeface="Arial Hebrew" charset="-79"/>
                <a:ea typeface="Arial Hebrew" charset="-79"/>
                <a:cs typeface="Arial Hebrew" charset="-79"/>
              </a:rPr>
              <a:t>transforms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915116" y="5207427"/>
            <a:ext cx="472281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>
                <a:latin typeface="Arial Hebrew" charset="-79"/>
                <a:ea typeface="Arial Hebrew" charset="-79"/>
                <a:cs typeface="Arial Hebrew" charset="-79"/>
              </a:rPr>
              <a:t>talairach.xfm </a:t>
            </a:r>
            <a:r>
              <a:rPr lang="en-US" altLang="en-US">
                <a:latin typeface="Arial Hebrew" charset="-79"/>
                <a:ea typeface="Arial Hebrew" charset="-79"/>
                <a:cs typeface="Arial Hebrew" charset="-79"/>
                <a:sym typeface="Wingdings" panose="05000000000000000000" pitchFamily="2" charset="2"/>
              </a:rPr>
              <a:t> text file with matrix</a:t>
            </a:r>
            <a:endParaRPr lang="en-US" altLang="en-US"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 flipH="1" flipV="1">
            <a:off x="8796417" y="4688445"/>
            <a:ext cx="3175" cy="387350"/>
          </a:xfrm>
          <a:prstGeom prst="line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>
            <a:off x="8796417" y="3551795"/>
            <a:ext cx="0" cy="685800"/>
          </a:xfrm>
          <a:prstGeom prst="line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buFont typeface="Times New Roman" charset="0"/>
              <a:buNone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9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Intensity Bias Correction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2" t="16266" r="16931" b="9802"/>
          <a:stretch>
            <a:fillRect/>
          </a:stretch>
        </p:blipFill>
        <p:spPr bwMode="auto">
          <a:xfrm>
            <a:off x="444912" y="1863424"/>
            <a:ext cx="2773417" cy="338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6" t="16336" r="16995" b="9756"/>
          <a:stretch>
            <a:fillRect/>
          </a:stretch>
        </p:blipFill>
        <p:spPr bwMode="auto">
          <a:xfrm>
            <a:off x="3111911" y="1863425"/>
            <a:ext cx="2773418" cy="33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64212" y="503291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Times New Roman" panose="02020603050405020304" pitchFamily="18" charset="0"/>
              <a:buChar char="•"/>
            </a:pPr>
            <a:r>
              <a:rPr lang="en-US" altLang="en-US" sz="20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Outside of image is much brighter than inside (coils)</a:t>
            </a:r>
          </a:p>
          <a:p>
            <a:pPr>
              <a:buFont typeface="Times New Roman" panose="02020603050405020304" pitchFamily="18" charset="0"/>
              <a:buChar char="•"/>
            </a:pPr>
            <a:r>
              <a:rPr lang="en-US" altLang="en-US" sz="20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Worse with many coils</a:t>
            </a:r>
          </a:p>
          <a:p>
            <a:pPr>
              <a:buFont typeface="Times New Roman" panose="02020603050405020304" pitchFamily="18" charset="0"/>
              <a:buChar char="•"/>
            </a:pPr>
            <a:r>
              <a:rPr lang="en-US" altLang="en-US" sz="20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Makes gray/white segmentation difficult</a:t>
            </a:r>
          </a:p>
          <a:p>
            <a:pPr>
              <a:buFont typeface="Times New Roman" panose="02020603050405020304" pitchFamily="18" charset="0"/>
              <a:buChar char="•"/>
            </a:pPr>
            <a:r>
              <a:rPr lang="en-US" altLang="en-US" sz="20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Intensity Normalization (aka “Bias Correction”)</a:t>
            </a:r>
            <a:endParaRPr lang="en-US" altLang="en-US" sz="20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C4CCA36-96FA-4B7F-84AE-90EE56C5FBEE}"/>
              </a:ext>
            </a:extLst>
          </p:cNvPr>
          <p:cNvSpPr/>
          <p:nvPr/>
        </p:nvSpPr>
        <p:spPr>
          <a:xfrm>
            <a:off x="1239406" y="5364125"/>
            <a:ext cx="13817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Raw Data</a:t>
            </a:r>
            <a:endParaRPr lang="en-US" sz="24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EC5BBF6-2770-47A0-B2A7-B5E8CD3D8635}"/>
              </a:ext>
            </a:extLst>
          </p:cNvPr>
          <p:cNvSpPr/>
          <p:nvPr/>
        </p:nvSpPr>
        <p:spPr>
          <a:xfrm>
            <a:off x="3356110" y="5364125"/>
            <a:ext cx="2529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Corrected (T1.mgz)</a:t>
            </a:r>
            <a:endParaRPr lang="en-US" sz="24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377" b="-1"/>
          <a:stretch/>
        </p:blipFill>
        <p:spPr bwMode="auto">
          <a:xfrm>
            <a:off x="6915116" y="1870075"/>
            <a:ext cx="5468662" cy="232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8294361" y="4317258"/>
            <a:ext cx="105860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dirty="0">
                <a:latin typeface="Arial Hebrew" charset="-79"/>
                <a:ea typeface="Arial Hebrew" charset="-79"/>
                <a:cs typeface="Arial Hebrew" charset="-79"/>
              </a:rPr>
              <a:t>T1.mgz</a:t>
            </a: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 flipH="1" flipV="1">
            <a:off x="8808711" y="3707658"/>
            <a:ext cx="3175" cy="539750"/>
          </a:xfrm>
          <a:prstGeom prst="line">
            <a:avLst/>
          </a:prstGeom>
          <a:noFill/>
          <a:ln w="2844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8397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Skull Strip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373563"/>
          </a:xfrm>
        </p:spPr>
        <p:txBody>
          <a:bodyPr>
            <a:normAutofit/>
          </a:bodyPr>
          <a:lstStyle/>
          <a:p>
            <a:pPr marL="0" indent="0" eaLnBrk="1" hangingPunct="1">
              <a:defRPr/>
            </a:pPr>
            <a:endParaRPr lang="en-US" dirty="0" smtClean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marL="0" indent="0" eaLnBrk="1" hangingPunct="1">
              <a:defRPr/>
            </a:pPr>
            <a:endParaRPr lang="en-US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marL="0" indent="0" eaLnBrk="1" hangingPunct="1">
              <a:defRPr/>
            </a:pPr>
            <a:endParaRPr lang="en-US" dirty="0" smtClean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marL="0" indent="0" eaLnBrk="1" hangingPunct="1">
              <a:defRPr/>
            </a:pPr>
            <a:endParaRPr lang="en-US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marL="0" indent="0" eaLnBrk="1" hangingPunct="1">
              <a:defRPr/>
            </a:pPr>
            <a:endParaRPr lang="en-US" dirty="0" smtClean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marL="0" indent="0" eaLnBrk="1" hangingPunct="1">
              <a:defRPr/>
            </a:pPr>
            <a:endParaRPr lang="en-US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marL="0" indent="0" eaLnBrk="1" hangingPunct="1">
              <a:defRPr/>
            </a:pPr>
            <a:endParaRPr lang="en-US" dirty="0" smtClean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eaLnBrk="1" hangingPunct="1">
              <a:buFont typeface="Arial"/>
              <a:buChar char="•"/>
              <a:defRPr/>
            </a:pPr>
            <a:endParaRPr lang="en-US" dirty="0" smtClean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eaLnBrk="1" hangingPunct="1">
              <a:buFont typeface="Arial"/>
              <a:buChar char="•"/>
              <a:defRPr/>
            </a:pPr>
            <a:endParaRPr lang="en-US" dirty="0" smtClean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24003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109" y="1763450"/>
            <a:ext cx="2197894" cy="224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0814" y="4868108"/>
            <a:ext cx="914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T1.mgz</a:t>
            </a:r>
            <a:endParaRPr lang="en-US" sz="20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40604" y="4851686"/>
            <a:ext cx="29588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  <a:sym typeface="Wingdings"/>
              </a:rPr>
              <a:t>b</a:t>
            </a:r>
            <a:r>
              <a:rPr lang="en-US" sz="2000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rainmask.mgz</a:t>
            </a:r>
            <a:r>
              <a:rPr lang="en-US" sz="20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(</a:t>
            </a:r>
            <a:r>
              <a:rPr lang="en-US" sz="2000" dirty="0" err="1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brain.mgz</a:t>
            </a:r>
            <a:r>
              <a:rPr lang="en-US" sz="20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)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650104" y="2814194"/>
            <a:ext cx="381000" cy="48373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29634" y="5512380"/>
            <a:ext cx="5182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Removes </a:t>
            </a:r>
            <a:r>
              <a:rPr lang="en-US" sz="24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all </a:t>
            </a:r>
            <a:r>
              <a:rPr lang="en-US" sz="240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non-brain: Skull</a:t>
            </a:r>
            <a:r>
              <a:rPr lang="en-US" sz="24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, eyes, neck and dura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7789641" y="4819513"/>
            <a:ext cx="192087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57200" indent="-182563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b="0" dirty="0" err="1">
                <a:solidFill>
                  <a:schemeClr val="bg1"/>
                </a:solidFill>
                <a:ea typeface="MS PGothic" charset="-128"/>
              </a:rPr>
              <a:t>brainmask.mgz</a:t>
            </a:r>
            <a:endParaRPr lang="en-US" altLang="x-none" b="0" dirty="0">
              <a:solidFill>
                <a:schemeClr val="bg1"/>
              </a:solidFill>
              <a:ea typeface="MS PGothic" charset="-128"/>
            </a:endParaRPr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 flipH="1" flipV="1">
            <a:off x="8676715" y="4083461"/>
            <a:ext cx="0" cy="634589"/>
          </a:xfrm>
          <a:prstGeom prst="line">
            <a:avLst/>
          </a:prstGeom>
          <a:noFill/>
          <a:ln w="2844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377" b="-1"/>
          <a:stretch/>
        </p:blipFill>
        <p:spPr bwMode="auto">
          <a:xfrm>
            <a:off x="6799427" y="2269917"/>
            <a:ext cx="5468662" cy="232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3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Automatic Volume Labeling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26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21727" y="2211994"/>
            <a:ext cx="66014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defRPr/>
            </a:pPr>
            <a:r>
              <a:rPr lang="en-US" sz="24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Used to fill in subcortical structures for creating subcortical </a:t>
            </a:r>
            <a:r>
              <a:rPr lang="en-US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mass and ROI volume analysis</a:t>
            </a:r>
          </a:p>
          <a:p>
            <a:pPr>
              <a:buClr>
                <a:schemeClr val="tx1"/>
              </a:buClr>
              <a:defRPr/>
            </a:pPr>
            <a:endParaRPr lang="en-US" sz="2400" dirty="0" smtClean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>
              <a:buClr>
                <a:schemeClr val="tx1"/>
              </a:buClr>
              <a:defRPr/>
            </a:pPr>
            <a:r>
              <a:rPr lang="en-US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Named the “</a:t>
            </a:r>
            <a:r>
              <a:rPr lang="en-US" sz="2400" dirty="0" err="1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aseg.mgz</a:t>
            </a:r>
            <a:r>
              <a:rPr lang="en-US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”</a:t>
            </a:r>
            <a:endParaRPr lang="en-US" sz="24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5" y="1863425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98715" y="6306338"/>
            <a:ext cx="6422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Atlas</a:t>
            </a:r>
            <a:r>
              <a:rPr lang="en-US" altLang="en-US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: </a:t>
            </a:r>
            <a:r>
              <a:rPr lang="en-US" altLang="en-US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$</a:t>
            </a:r>
            <a:r>
              <a:rPr lang="en-US" altLang="en-US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FREESURFER_HOME/average/RB_all_2016-05-10.vc700.gca</a:t>
            </a: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 flipH="1" flipV="1">
            <a:off x="8898574" y="5188983"/>
            <a:ext cx="0" cy="634589"/>
          </a:xfrm>
          <a:prstGeom prst="line">
            <a:avLst/>
          </a:prstGeom>
          <a:noFill/>
          <a:ln w="2844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377" b="-1"/>
          <a:stretch/>
        </p:blipFill>
        <p:spPr bwMode="auto">
          <a:xfrm>
            <a:off x="7021286" y="3375439"/>
            <a:ext cx="5468662" cy="232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235572" y="5899792"/>
            <a:ext cx="1326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aseg.mgz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976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White Matter Segmentation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15" descr="wm+nosurf-ax1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4063" r="23438" b="12500"/>
          <a:stretch>
            <a:fillRect/>
          </a:stretch>
        </p:blipFill>
        <p:spPr bwMode="auto">
          <a:xfrm>
            <a:off x="512186" y="3525437"/>
            <a:ext cx="2340461" cy="33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wm+nosurf-sag1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5000" r="18750" b="29688"/>
          <a:stretch>
            <a:fillRect/>
          </a:stretch>
        </p:blipFill>
        <p:spPr bwMode="auto">
          <a:xfrm>
            <a:off x="3292384" y="4163539"/>
            <a:ext cx="3332564" cy="205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wm+nosurf-cor12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3438" r="26563" b="34375"/>
          <a:stretch>
            <a:fillRect/>
          </a:stretch>
        </p:blipFill>
        <p:spPr bwMode="auto">
          <a:xfrm>
            <a:off x="7064685" y="4234564"/>
            <a:ext cx="2056359" cy="191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82000" cy="4373563"/>
          </a:xfrm>
        </p:spPr>
        <p:txBody>
          <a:bodyPr/>
          <a:lstStyle/>
          <a:p>
            <a:pPr marL="0" indent="0" eaLnBrk="1" hangingPunct="1">
              <a:buFont typeface="Arial" charset="0"/>
              <a:buChar char="•"/>
            </a:pPr>
            <a:r>
              <a:rPr lang="en-US" altLang="x-none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Separates </a:t>
            </a:r>
            <a:r>
              <a:rPr lang="en-US" altLang="x-none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white matter from everything else</a:t>
            </a:r>
          </a:p>
          <a:p>
            <a:pPr marL="0" indent="0" eaLnBrk="1" hangingPunct="1">
              <a:buFont typeface="Arial" charset="0"/>
              <a:buChar char="•"/>
            </a:pPr>
            <a:r>
              <a:rPr lang="en-US" altLang="x-none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Uses </a:t>
            </a:r>
            <a:r>
              <a:rPr lang="en-US" altLang="x-none" dirty="0" err="1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aseg</a:t>
            </a:r>
            <a:r>
              <a:rPr lang="en-US" altLang="x-none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volume to </a:t>
            </a:r>
            <a:r>
              <a:rPr lang="en-US" altLang="en-US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“</a:t>
            </a:r>
            <a:r>
              <a:rPr lang="en-US" altLang="x-none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fill in</a:t>
            </a:r>
            <a:r>
              <a:rPr lang="en-US" altLang="en-US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”</a:t>
            </a:r>
            <a:r>
              <a:rPr lang="en-US" altLang="x-none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subcortical structures</a:t>
            </a:r>
          </a:p>
          <a:p>
            <a:pPr marL="0" indent="0"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altLang="x-none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wm.mgz</a:t>
            </a:r>
            <a:r>
              <a:rPr lang="en-US" altLang="x-none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altLang="x-none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is not a very good name</a:t>
            </a:r>
          </a:p>
          <a:p>
            <a:pPr marL="800100" lvl="1" indent="-342900" eaLnBrk="1" hangingPunct="1"/>
            <a:r>
              <a:rPr lang="en-US" altLang="x-none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Cerebellum removed, brainstem still there</a:t>
            </a:r>
          </a:p>
          <a:p>
            <a:pPr marL="800100" lvl="1" indent="-342900" eaLnBrk="1" hangingPunct="1"/>
            <a:r>
              <a:rPr lang="en-US" altLang="x-none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Ventricles filled in</a:t>
            </a: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H="1" flipV="1">
            <a:off x="8974983" y="3392531"/>
            <a:ext cx="0" cy="132906"/>
          </a:xfrm>
          <a:prstGeom prst="line">
            <a:avLst/>
          </a:prstGeom>
          <a:noFill/>
          <a:ln w="2844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377" b="-1"/>
          <a:stretch/>
        </p:blipFill>
        <p:spPr bwMode="auto">
          <a:xfrm>
            <a:off x="7097695" y="1578987"/>
            <a:ext cx="5468662" cy="232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370361" y="3515436"/>
            <a:ext cx="1225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wm.mgz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53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Fill and Cut (Subcortical Mass)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89857" y="1420972"/>
            <a:ext cx="7620000" cy="2934603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Fills in any holes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Removes any islands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Removes brain stem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Separates hemispheres (each hemi has different value)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dirty="0" err="1">
                <a:solidFill>
                  <a:schemeClr val="bg1"/>
                </a:solidFill>
                <a:ea typeface="ＭＳ Ｐゴシック" charset="-128"/>
              </a:rPr>
              <a:t>filled.mgz</a:t>
            </a:r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 = </a:t>
            </a:r>
            <a:r>
              <a:rPr lang="en-US" altLang="en-US" dirty="0">
                <a:solidFill>
                  <a:schemeClr val="bg1"/>
                </a:solidFill>
                <a:ea typeface="ＭＳ Ｐゴシック" charset="-128"/>
              </a:rPr>
              <a:t>“</a:t>
            </a:r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subcortical mass</a:t>
            </a:r>
            <a:r>
              <a:rPr lang="en-US" altLang="en-US" dirty="0" smtClean="0">
                <a:solidFill>
                  <a:schemeClr val="bg1"/>
                </a:solidFill>
                <a:ea typeface="ＭＳ Ｐゴシック" charset="-128"/>
              </a:rPr>
              <a:t>”</a:t>
            </a:r>
            <a:endParaRPr lang="en-US" altLang="x-none" dirty="0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29" y="4193651"/>
            <a:ext cx="269965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358" y="4355575"/>
            <a:ext cx="274320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65310" y="6307825"/>
            <a:ext cx="6684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x-none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altLang="x-none" sz="2400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wm</a:t>
            </a:r>
            <a:r>
              <a:rPr lang="en-US" altLang="x-none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volume (</a:t>
            </a:r>
            <a:r>
              <a:rPr lang="en-US" altLang="x-none" sz="2400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wm.mgz</a:t>
            </a:r>
            <a:r>
              <a:rPr lang="en-US" altLang="x-none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)       filled volume (</a:t>
            </a:r>
            <a:r>
              <a:rPr lang="en-US" altLang="x-none" sz="2400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filled.mgz</a:t>
            </a:r>
            <a:r>
              <a:rPr lang="en-US" altLang="x-none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)</a:t>
            </a:r>
            <a:endParaRPr lang="en-US" sz="2400" dirty="0"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5920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Surface Extraction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78972" y="1572083"/>
            <a:ext cx="8382000" cy="1884361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Hemispheres separated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Fit to </a:t>
            </a:r>
            <a:r>
              <a:rPr lang="en-US" dirty="0" err="1" smtClean="0">
                <a:solidFill>
                  <a:schemeClr val="bg1"/>
                </a:solidFill>
              </a:rPr>
              <a:t>wm.mgz</a:t>
            </a: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1mm resolution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Rough, jagged surface</a:t>
            </a:r>
          </a:p>
          <a:p>
            <a:pPr marL="0" indent="0" eaLnBrk="1" hangingPunct="1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17" descr="wm+surf-ax1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t="20313" r="25000" b="7813"/>
          <a:stretch>
            <a:fillRect/>
          </a:stretch>
        </p:blipFill>
        <p:spPr bwMode="auto">
          <a:xfrm>
            <a:off x="4593771" y="1518213"/>
            <a:ext cx="1917163" cy="26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wm+surf-sag1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3438" r="18750" b="34375"/>
          <a:stretch>
            <a:fillRect/>
          </a:stretch>
        </p:blipFill>
        <p:spPr bwMode="auto">
          <a:xfrm>
            <a:off x="6716460" y="1846054"/>
            <a:ext cx="2917877" cy="16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wm+surf-cor12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3438" r="26563" b="34375"/>
          <a:stretch>
            <a:fillRect/>
          </a:stretch>
        </p:blipFill>
        <p:spPr bwMode="auto">
          <a:xfrm>
            <a:off x="9634337" y="1491321"/>
            <a:ext cx="2423290" cy="211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043" y="4041879"/>
            <a:ext cx="34671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243" y="4041879"/>
            <a:ext cx="34671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168874" y="6016089"/>
            <a:ext cx="10951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2800" dirty="0" err="1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lh.orig</a:t>
            </a:r>
            <a:endParaRPr lang="en-US" sz="28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74074" y="6016089"/>
            <a:ext cx="1138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2800" dirty="0" err="1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rh.orig</a:t>
            </a:r>
            <a:endParaRPr lang="en-US" sz="28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377" b="-1"/>
          <a:stretch/>
        </p:blipFill>
        <p:spPr bwMode="auto">
          <a:xfrm>
            <a:off x="-197959" y="3615129"/>
            <a:ext cx="5468662" cy="232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Line 14"/>
          <p:cNvSpPr>
            <a:spLocks noChangeShapeType="1"/>
          </p:cNvSpPr>
          <p:nvPr/>
        </p:nvSpPr>
        <p:spPr bwMode="auto">
          <a:xfrm flipH="1" flipV="1">
            <a:off x="2509157" y="5328599"/>
            <a:ext cx="3175" cy="539750"/>
          </a:xfrm>
          <a:prstGeom prst="line">
            <a:avLst/>
          </a:prstGeom>
          <a:noFill/>
          <a:ln w="2844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000998" y="5856556"/>
            <a:ext cx="1135545" cy="956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57200" indent="-182563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sz="2800" b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lh.orig</a:t>
            </a:r>
            <a:endParaRPr lang="en-US" altLang="x-none" sz="2800" b="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sz="2800" b="0" dirty="0" err="1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rh.orig</a:t>
            </a:r>
            <a:endParaRPr lang="en-US" altLang="x-none" sz="2800" b="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1238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Talk Overview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Overview of the recon-all streamline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Specifics about the </a:t>
            </a:r>
            <a:r>
              <a:rPr lang="en-US" sz="32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</a:t>
            </a: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nput image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Recon-all command breakdown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Introduction to subject directories and output files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(select) Streamline details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Brief</a:t>
            </a: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overview of statistics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Where to find help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82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Surface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95300" y="1594872"/>
            <a:ext cx="4495800" cy="437356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Mesh (</a:t>
            </a:r>
            <a:r>
              <a:rPr lang="en-US" altLang="en-US" dirty="0">
                <a:solidFill>
                  <a:schemeClr val="bg1"/>
                </a:solidFill>
                <a:ea typeface="ＭＳ Ｐゴシック" charset="-128"/>
              </a:rPr>
              <a:t>“</a:t>
            </a:r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finite element</a:t>
            </a:r>
            <a:r>
              <a:rPr lang="en-US" altLang="en-US" dirty="0">
                <a:solidFill>
                  <a:schemeClr val="bg1"/>
                </a:solidFill>
                <a:ea typeface="ＭＳ Ｐゴシック" charset="-128"/>
              </a:rPr>
              <a:t>”</a:t>
            </a:r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)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Vertex = intersection at point of triangles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Vertex neighborhood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Each vertex has XYZ coordinates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Triangles/Faces ~ 300,000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Vertices ~ 140,000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Measures</a:t>
            </a:r>
          </a:p>
          <a:p>
            <a:pPr marL="800100" lvl="1" indent="-342900" eaLnBrk="1" hangingPunct="1"/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Area</a:t>
            </a:r>
          </a:p>
          <a:p>
            <a:pPr marL="800100" lvl="1" indent="-342900" eaLnBrk="1" hangingPunct="1"/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Distance</a:t>
            </a:r>
          </a:p>
          <a:p>
            <a:pPr marL="800100" lvl="1" indent="-342900" eaLnBrk="1" hangingPunct="1"/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Curvature</a:t>
            </a:r>
          </a:p>
          <a:p>
            <a:pPr marL="800100" lvl="1" indent="-342900" eaLnBrk="1" hangingPunct="1"/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Thickness</a:t>
            </a:r>
          </a:p>
          <a:p>
            <a:pPr eaLnBrk="1" hangingPunct="1"/>
            <a:endParaRPr lang="en-US" altLang="x-none" dirty="0">
              <a:solidFill>
                <a:schemeClr val="bg1"/>
              </a:solidFill>
              <a:ea typeface="ＭＳ Ｐゴシック" charset="-128"/>
            </a:endParaRPr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3412671" y="3829555"/>
            <a:ext cx="4441371" cy="2891920"/>
            <a:chOff x="720" y="576"/>
            <a:chExt cx="2349" cy="1629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576"/>
              <a:ext cx="2349" cy="1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2680" y="1644"/>
              <a:ext cx="333" cy="374"/>
            </a:xfrm>
            <a:prstGeom prst="rect">
              <a:avLst/>
            </a:prstGeom>
            <a:noFill/>
            <a:ln w="3816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x-none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288" y="2212233"/>
            <a:ext cx="3223642" cy="3234644"/>
          </a:xfrm>
          <a:prstGeom prst="rect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69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White Matter Surface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7" descr="white+orig-sur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6"/>
          <a:stretch>
            <a:fillRect/>
          </a:stretch>
        </p:blipFill>
        <p:spPr bwMode="auto">
          <a:xfrm>
            <a:off x="1065592" y="1863425"/>
            <a:ext cx="3429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1294192" y="5711525"/>
            <a:ext cx="6858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1294192" y="6198888"/>
            <a:ext cx="685800" cy="0"/>
          </a:xfrm>
          <a:prstGeom prst="line">
            <a:avLst/>
          </a:prstGeom>
          <a:noFill/>
          <a:ln w="41275">
            <a:solidFill>
              <a:schemeClr val="accent2"/>
            </a:solidFill>
            <a:round/>
            <a:headEnd/>
            <a:tailEnd/>
          </a:ln>
          <a:effectLst>
            <a:outerShdw blurRad="39999" dist="23000" algn="b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2056192" y="5482925"/>
            <a:ext cx="18898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 sz="2800">
                <a:solidFill>
                  <a:srgbClr val="00FF00"/>
                </a:solidFill>
              </a:rPr>
              <a:t>orig surface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2056192" y="5940125"/>
            <a:ext cx="21475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 sz="2800" dirty="0">
                <a:solidFill>
                  <a:schemeClr val="accent2"/>
                </a:solidFill>
              </a:rPr>
              <a:t>white surface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43" y="3836958"/>
            <a:ext cx="4314239" cy="24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950659" y="5903504"/>
            <a:ext cx="14298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 sz="280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?</a:t>
            </a:r>
            <a:r>
              <a:rPr lang="en-US" altLang="x-none" sz="2800" dirty="0" err="1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h.white</a:t>
            </a:r>
            <a:endParaRPr lang="en-US" altLang="x-none" sz="28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982817" y="1863425"/>
            <a:ext cx="6063343" cy="1371600"/>
          </a:xfrm>
        </p:spPr>
        <p:txBody>
          <a:bodyPr>
            <a:noAutofit/>
          </a:bodyPr>
          <a:lstStyle/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Nudge </a:t>
            </a:r>
            <a:r>
              <a:rPr lang="en-US" altLang="x-none" dirty="0" err="1">
                <a:solidFill>
                  <a:schemeClr val="bg1"/>
                </a:solidFill>
                <a:ea typeface="ＭＳ Ｐゴシック" charset="-128"/>
              </a:rPr>
              <a:t>orig</a:t>
            </a:r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 surface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Follow T1 intensity gradients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Smoothness constraint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Vertex identity preserved</a:t>
            </a:r>
          </a:p>
        </p:txBody>
      </p:sp>
    </p:spTree>
    <p:extLst>
      <p:ext uri="{BB962C8B-B14F-4D97-AF65-F5344CB8AC3E}">
        <p14:creationId xmlns:p14="http://schemas.microsoft.com/office/powerpoint/2010/main" val="100152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Pial</a:t>
            </a:r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Surface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32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0828"/>
            <a:ext cx="4191000" cy="4191000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1" y="3600468"/>
            <a:ext cx="3938135" cy="227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9416179" y="5834297"/>
            <a:ext cx="11320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 sz="28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?</a:t>
            </a:r>
            <a:r>
              <a:rPr lang="en-US" altLang="x-none" sz="2800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h.pial</a:t>
            </a:r>
            <a:endParaRPr lang="en-US" altLang="x-none" sz="28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675716" y="1765464"/>
            <a:ext cx="4572000" cy="1676400"/>
          </a:xfrm>
        </p:spPr>
        <p:txBody>
          <a:bodyPr/>
          <a:lstStyle/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Nudge white surface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Follow T1 intensity gradients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Vertex identity preserved </a:t>
            </a:r>
          </a:p>
        </p:txBody>
      </p:sp>
    </p:spTree>
    <p:extLst>
      <p:ext uri="{BB962C8B-B14F-4D97-AF65-F5344CB8AC3E}">
        <p14:creationId xmlns:p14="http://schemas.microsoft.com/office/powerpoint/2010/main" val="29638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Volume vs. Surface Models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33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2217621" y="1422521"/>
            <a:ext cx="3292475" cy="63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Volume</a:t>
            </a:r>
            <a:endParaRPr lang="en-US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0" name="Content Placeholder 5"/>
          <p:cNvSpPr>
            <a:spLocks noGrp="1"/>
          </p:cNvSpPr>
          <p:nvPr>
            <p:ph sz="half" idx="4294967295"/>
          </p:nvPr>
        </p:nvSpPr>
        <p:spPr>
          <a:xfrm>
            <a:off x="2119935" y="2393350"/>
            <a:ext cx="6659107" cy="384016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Font typeface="Arial" charset="0"/>
              <a:buChar char="•"/>
            </a:pPr>
            <a:endParaRPr lang="en-US" altLang="x-none" sz="20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marL="0" indent="0" eaLnBrk="1" hangingPunct="1">
              <a:buFont typeface="Arial" charset="0"/>
              <a:buChar char="•"/>
            </a:pPr>
            <a:endParaRPr lang="en-US" altLang="x-none" sz="20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marL="0" indent="0" eaLnBrk="1" hangingPunct="1">
              <a:buFont typeface="Arial" charset="0"/>
              <a:buChar char="•"/>
            </a:pPr>
            <a:endParaRPr lang="en-US" altLang="x-none" sz="20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marL="0" indent="0" eaLnBrk="1" hangingPunct="1">
              <a:buFont typeface="Arial" charset="0"/>
              <a:buChar char="•"/>
            </a:pPr>
            <a:endParaRPr lang="en-US" altLang="x-none" sz="20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marL="0" indent="0" eaLnBrk="1" hangingPunct="1">
              <a:buFont typeface="Arial" charset="0"/>
              <a:buChar char="•"/>
            </a:pPr>
            <a:endParaRPr lang="en-US" altLang="x-none" sz="20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marL="0" indent="0" eaLnBrk="1" hangingPunct="1">
              <a:buFont typeface="Arial" charset="0"/>
              <a:buChar char="•"/>
            </a:pPr>
            <a:r>
              <a:rPr lang="en-US" altLang="x-none" sz="20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Uniform grid</a:t>
            </a:r>
          </a:p>
          <a:p>
            <a:pPr marL="0" indent="0" eaLnBrk="1" hangingPunct="1">
              <a:buFont typeface="Arial" charset="0"/>
              <a:buChar char="•"/>
            </a:pPr>
            <a:r>
              <a:rPr lang="en-US" altLang="x-none" sz="20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Voxel is an intersection of grid lines</a:t>
            </a:r>
          </a:p>
          <a:p>
            <a:pPr marL="0" indent="0" eaLnBrk="1" hangingPunct="1">
              <a:buFont typeface="Arial" charset="0"/>
              <a:buChar char="•"/>
            </a:pPr>
            <a:r>
              <a:rPr lang="en-US" altLang="x-none" sz="20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Columns, rows, slices</a:t>
            </a:r>
          </a:p>
          <a:p>
            <a:pPr marL="0" indent="0" eaLnBrk="1" hangingPunct="1">
              <a:buFont typeface="Arial" charset="0"/>
              <a:buChar char="•"/>
            </a:pPr>
            <a:r>
              <a:rPr lang="en-US" altLang="x-none" sz="20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Voxel size/distance</a:t>
            </a:r>
          </a:p>
          <a:p>
            <a:pPr marL="0" indent="0" eaLnBrk="1" hangingPunct="1">
              <a:buFont typeface="Arial" charset="0"/>
              <a:buChar char="•"/>
            </a:pPr>
            <a:r>
              <a:rPr lang="en-US" altLang="x-none" sz="20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Voxel assigned a value</a:t>
            </a:r>
          </a:p>
          <a:p>
            <a:pPr marL="0" indent="0" eaLnBrk="1" hangingPunct="1">
              <a:buFont typeface="Arial" charset="0"/>
              <a:buChar char="•"/>
            </a:pPr>
            <a:r>
              <a:rPr lang="en-US" altLang="x-none" sz="20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XYZ</a:t>
            </a:r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6595433" y="1439300"/>
            <a:ext cx="3292475" cy="639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Surface</a:t>
            </a:r>
            <a:endParaRPr lang="en-US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2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6422998" y="2405143"/>
            <a:ext cx="6659107" cy="384016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Font typeface="Arial" charset="0"/>
              <a:buChar char="•"/>
            </a:pPr>
            <a:endParaRPr lang="en-US" altLang="x-none" sz="20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marL="0" indent="0" eaLnBrk="1" hangingPunct="1">
              <a:buFont typeface="Arial" charset="0"/>
              <a:buChar char="•"/>
            </a:pPr>
            <a:endParaRPr lang="en-US" altLang="x-none" sz="20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marL="0" indent="0" eaLnBrk="1" hangingPunct="1">
              <a:buFont typeface="Arial" charset="0"/>
              <a:buChar char="•"/>
            </a:pPr>
            <a:endParaRPr lang="en-US" altLang="x-none" sz="20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marL="0" indent="0" eaLnBrk="1" hangingPunct="1">
              <a:buFont typeface="Arial" charset="0"/>
              <a:buChar char="•"/>
            </a:pPr>
            <a:endParaRPr lang="en-US" altLang="x-none" sz="20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marL="0" indent="0" eaLnBrk="1" hangingPunct="1">
              <a:buFont typeface="Arial" charset="0"/>
              <a:buChar char="•"/>
            </a:pPr>
            <a:endParaRPr lang="en-US" altLang="x-none" sz="20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marL="0" indent="0" eaLnBrk="1" hangingPunct="1">
              <a:buFont typeface="Arial" charset="0"/>
              <a:buChar char="•"/>
            </a:pPr>
            <a:r>
              <a:rPr lang="en-US" altLang="x-none" sz="20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NON-uniform grid</a:t>
            </a:r>
          </a:p>
          <a:p>
            <a:pPr marL="0" indent="0" eaLnBrk="1" hangingPunct="1">
              <a:buFont typeface="Arial" charset="0"/>
              <a:buChar char="•"/>
            </a:pPr>
            <a:r>
              <a:rPr lang="en-US" altLang="x-none" sz="20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Vertex is an intersection of triangles</a:t>
            </a:r>
          </a:p>
          <a:p>
            <a:pPr marL="0" indent="0" eaLnBrk="1" hangingPunct="1">
              <a:buFont typeface="Arial" charset="0"/>
              <a:buChar char="•"/>
            </a:pPr>
            <a:r>
              <a:rPr lang="en-US" altLang="x-none" sz="20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Each vertex has an index</a:t>
            </a:r>
          </a:p>
          <a:p>
            <a:pPr marL="0" indent="0" eaLnBrk="1" hangingPunct="1">
              <a:buFont typeface="Arial" charset="0"/>
              <a:buChar char="•"/>
            </a:pPr>
            <a:r>
              <a:rPr lang="en-US" altLang="x-none" sz="20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Distance between vertices ~1mm</a:t>
            </a:r>
          </a:p>
          <a:p>
            <a:pPr marL="0" indent="0" eaLnBrk="1" hangingPunct="1">
              <a:buFont typeface="Arial" charset="0"/>
              <a:buChar char="•"/>
            </a:pPr>
            <a:r>
              <a:rPr lang="en-US" altLang="x-none" sz="20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Vertex assigned a value</a:t>
            </a:r>
          </a:p>
          <a:p>
            <a:pPr marL="0" indent="0" eaLnBrk="1" hangingPunct="1">
              <a:buFont typeface="Arial" charset="0"/>
              <a:buChar char="•"/>
            </a:pPr>
            <a:r>
              <a:rPr lang="en-US" altLang="x-none" sz="20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XYZ</a:t>
            </a:r>
          </a:p>
        </p:txBody>
      </p:sp>
      <p:grpSp>
        <p:nvGrpSpPr>
          <p:cNvPr id="14" name="Group 40"/>
          <p:cNvGrpSpPr>
            <a:grpSpLocks/>
          </p:cNvGrpSpPr>
          <p:nvPr/>
        </p:nvGrpSpPr>
        <p:grpSpPr bwMode="auto">
          <a:xfrm>
            <a:off x="2119935" y="1863425"/>
            <a:ext cx="2667000" cy="2438400"/>
            <a:chOff x="2736" y="576"/>
            <a:chExt cx="1680" cy="1536"/>
          </a:xfrm>
        </p:grpSpPr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31" t="17902" r="19231" b="29425"/>
            <a:stretch>
              <a:fillRect/>
            </a:stretch>
          </p:blipFill>
          <p:spPr bwMode="auto">
            <a:xfrm>
              <a:off x="2736" y="576"/>
              <a:ext cx="1680" cy="1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16" name="Group 39"/>
            <p:cNvGrpSpPr>
              <a:grpSpLocks/>
            </p:cNvGrpSpPr>
            <p:nvPr/>
          </p:nvGrpSpPr>
          <p:grpSpPr bwMode="auto">
            <a:xfrm>
              <a:off x="2880" y="720"/>
              <a:ext cx="1392" cy="1392"/>
              <a:chOff x="3408" y="2448"/>
              <a:chExt cx="1392" cy="1392"/>
            </a:xfrm>
          </p:grpSpPr>
          <p:grpSp>
            <p:nvGrpSpPr>
              <p:cNvPr id="17" name="Group 24"/>
              <p:cNvGrpSpPr>
                <a:grpSpLocks/>
              </p:cNvGrpSpPr>
              <p:nvPr/>
            </p:nvGrpSpPr>
            <p:grpSpPr bwMode="auto">
              <a:xfrm>
                <a:off x="3504" y="2448"/>
                <a:ext cx="1152" cy="1392"/>
                <a:chOff x="2640" y="576"/>
                <a:chExt cx="1152" cy="1392"/>
              </a:xfrm>
            </p:grpSpPr>
            <p:sp>
              <p:nvSpPr>
                <p:cNvPr id="32" name="Line 11"/>
                <p:cNvSpPr>
                  <a:spLocks noChangeShapeType="1"/>
                </p:cNvSpPr>
                <p:nvPr/>
              </p:nvSpPr>
              <p:spPr bwMode="auto">
                <a:xfrm>
                  <a:off x="2640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33" name="Line 12"/>
                <p:cNvSpPr>
                  <a:spLocks noChangeShapeType="1"/>
                </p:cNvSpPr>
                <p:nvPr/>
              </p:nvSpPr>
              <p:spPr bwMode="auto">
                <a:xfrm>
                  <a:off x="2736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34" name="Line 13"/>
                <p:cNvSpPr>
                  <a:spLocks noChangeShapeType="1"/>
                </p:cNvSpPr>
                <p:nvPr/>
              </p:nvSpPr>
              <p:spPr bwMode="auto">
                <a:xfrm>
                  <a:off x="2832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35" name="Line 14"/>
                <p:cNvSpPr>
                  <a:spLocks noChangeShapeType="1"/>
                </p:cNvSpPr>
                <p:nvPr/>
              </p:nvSpPr>
              <p:spPr bwMode="auto">
                <a:xfrm>
                  <a:off x="2928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36" name="Line 15"/>
                <p:cNvSpPr>
                  <a:spLocks noChangeShapeType="1"/>
                </p:cNvSpPr>
                <p:nvPr/>
              </p:nvSpPr>
              <p:spPr bwMode="auto">
                <a:xfrm>
                  <a:off x="3024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37" name="Line 16"/>
                <p:cNvSpPr>
                  <a:spLocks noChangeShapeType="1"/>
                </p:cNvSpPr>
                <p:nvPr/>
              </p:nvSpPr>
              <p:spPr bwMode="auto">
                <a:xfrm>
                  <a:off x="3120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38" name="Line 17"/>
                <p:cNvSpPr>
                  <a:spLocks noChangeShapeType="1"/>
                </p:cNvSpPr>
                <p:nvPr/>
              </p:nvSpPr>
              <p:spPr bwMode="auto">
                <a:xfrm>
                  <a:off x="3216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39" name="Line 18"/>
                <p:cNvSpPr>
                  <a:spLocks noChangeShapeType="1"/>
                </p:cNvSpPr>
                <p:nvPr/>
              </p:nvSpPr>
              <p:spPr bwMode="auto">
                <a:xfrm>
                  <a:off x="3312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40" name="Line 19"/>
                <p:cNvSpPr>
                  <a:spLocks noChangeShapeType="1"/>
                </p:cNvSpPr>
                <p:nvPr/>
              </p:nvSpPr>
              <p:spPr bwMode="auto">
                <a:xfrm>
                  <a:off x="3408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41" name="Line 20"/>
                <p:cNvSpPr>
                  <a:spLocks noChangeShapeType="1"/>
                </p:cNvSpPr>
                <p:nvPr/>
              </p:nvSpPr>
              <p:spPr bwMode="auto">
                <a:xfrm>
                  <a:off x="3504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42" name="Line 21"/>
                <p:cNvSpPr>
                  <a:spLocks noChangeShapeType="1"/>
                </p:cNvSpPr>
                <p:nvPr/>
              </p:nvSpPr>
              <p:spPr bwMode="auto">
                <a:xfrm>
                  <a:off x="3600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43" name="Line 22"/>
                <p:cNvSpPr>
                  <a:spLocks noChangeShapeType="1"/>
                </p:cNvSpPr>
                <p:nvPr/>
              </p:nvSpPr>
              <p:spPr bwMode="auto">
                <a:xfrm>
                  <a:off x="3696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44" name="Line 23"/>
                <p:cNvSpPr>
                  <a:spLocks noChangeShapeType="1"/>
                </p:cNvSpPr>
                <p:nvPr/>
              </p:nvSpPr>
              <p:spPr bwMode="auto">
                <a:xfrm>
                  <a:off x="3792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</p:grpSp>
          <p:grpSp>
            <p:nvGrpSpPr>
              <p:cNvPr id="18" name="Group 25"/>
              <p:cNvGrpSpPr>
                <a:grpSpLocks/>
              </p:cNvGrpSpPr>
              <p:nvPr/>
            </p:nvGrpSpPr>
            <p:grpSpPr bwMode="auto">
              <a:xfrm rot="5400000">
                <a:off x="3528" y="2376"/>
                <a:ext cx="1152" cy="1392"/>
                <a:chOff x="2640" y="576"/>
                <a:chExt cx="1152" cy="1392"/>
              </a:xfrm>
            </p:grpSpPr>
            <p:sp>
              <p:nvSpPr>
                <p:cNvPr id="19" name="Line 26"/>
                <p:cNvSpPr>
                  <a:spLocks noChangeShapeType="1"/>
                </p:cNvSpPr>
                <p:nvPr/>
              </p:nvSpPr>
              <p:spPr bwMode="auto">
                <a:xfrm>
                  <a:off x="2640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20" name="Line 27"/>
                <p:cNvSpPr>
                  <a:spLocks noChangeShapeType="1"/>
                </p:cNvSpPr>
                <p:nvPr/>
              </p:nvSpPr>
              <p:spPr bwMode="auto">
                <a:xfrm>
                  <a:off x="2736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21" name="Line 28"/>
                <p:cNvSpPr>
                  <a:spLocks noChangeShapeType="1"/>
                </p:cNvSpPr>
                <p:nvPr/>
              </p:nvSpPr>
              <p:spPr bwMode="auto">
                <a:xfrm>
                  <a:off x="2832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22" name="Line 29"/>
                <p:cNvSpPr>
                  <a:spLocks noChangeShapeType="1"/>
                </p:cNvSpPr>
                <p:nvPr/>
              </p:nvSpPr>
              <p:spPr bwMode="auto">
                <a:xfrm>
                  <a:off x="2928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23" name="Line 30"/>
                <p:cNvSpPr>
                  <a:spLocks noChangeShapeType="1"/>
                </p:cNvSpPr>
                <p:nvPr/>
              </p:nvSpPr>
              <p:spPr bwMode="auto">
                <a:xfrm>
                  <a:off x="3024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24" name="Line 31"/>
                <p:cNvSpPr>
                  <a:spLocks noChangeShapeType="1"/>
                </p:cNvSpPr>
                <p:nvPr/>
              </p:nvSpPr>
              <p:spPr bwMode="auto">
                <a:xfrm>
                  <a:off x="3120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25" name="Line 32"/>
                <p:cNvSpPr>
                  <a:spLocks noChangeShapeType="1"/>
                </p:cNvSpPr>
                <p:nvPr/>
              </p:nvSpPr>
              <p:spPr bwMode="auto">
                <a:xfrm>
                  <a:off x="3216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26" name="Line 33"/>
                <p:cNvSpPr>
                  <a:spLocks noChangeShapeType="1"/>
                </p:cNvSpPr>
                <p:nvPr/>
              </p:nvSpPr>
              <p:spPr bwMode="auto">
                <a:xfrm>
                  <a:off x="3312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27" name="Line 34"/>
                <p:cNvSpPr>
                  <a:spLocks noChangeShapeType="1"/>
                </p:cNvSpPr>
                <p:nvPr/>
              </p:nvSpPr>
              <p:spPr bwMode="auto">
                <a:xfrm>
                  <a:off x="3408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28" name="Line 35"/>
                <p:cNvSpPr>
                  <a:spLocks noChangeShapeType="1"/>
                </p:cNvSpPr>
                <p:nvPr/>
              </p:nvSpPr>
              <p:spPr bwMode="auto">
                <a:xfrm>
                  <a:off x="3504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29" name="Line 36"/>
                <p:cNvSpPr>
                  <a:spLocks noChangeShapeType="1"/>
                </p:cNvSpPr>
                <p:nvPr/>
              </p:nvSpPr>
              <p:spPr bwMode="auto">
                <a:xfrm>
                  <a:off x="3600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30" name="Line 37"/>
                <p:cNvSpPr>
                  <a:spLocks noChangeShapeType="1"/>
                </p:cNvSpPr>
                <p:nvPr/>
              </p:nvSpPr>
              <p:spPr bwMode="auto">
                <a:xfrm>
                  <a:off x="3696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  <p:sp>
              <p:nvSpPr>
                <p:cNvPr id="31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3792" y="576"/>
                  <a:ext cx="0" cy="1392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  <a:latin typeface="Arial Hebrew" charset="-79"/>
                    <a:ea typeface="Arial Hebrew" charset="-79"/>
                    <a:cs typeface="Arial Hebrew" charset="-79"/>
                  </a:endParaRPr>
                </a:p>
              </p:txBody>
            </p:sp>
          </p:grpSp>
        </p:grpSp>
      </p:grp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443" y="2066130"/>
            <a:ext cx="23622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74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Non-Cortical </a:t>
            </a:r>
            <a:r>
              <a:rPr lang="en-US" sz="4300" b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Areas of the Surface</a:t>
            </a:r>
            <a:endParaRPr lang="en-US" sz="4300" b="1" dirty="0" smtClean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41463"/>
            <a:ext cx="202882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1803400"/>
            <a:ext cx="2944812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0" y="1801813"/>
            <a:ext cx="27876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75163"/>
            <a:ext cx="3178175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4475163"/>
            <a:ext cx="316865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2"/>
          <p:cNvSpPr>
            <a:spLocks noChangeArrowheads="1"/>
          </p:cNvSpPr>
          <p:nvPr/>
        </p:nvSpPr>
        <p:spPr bwMode="auto">
          <a:xfrm rot="-1320000">
            <a:off x="1084262" y="2600325"/>
            <a:ext cx="762000" cy="1447800"/>
          </a:xfrm>
          <a:prstGeom prst="ellipse">
            <a:avLst/>
          </a:prstGeom>
          <a:noFill/>
          <a:ln w="3816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x-none" altLang="x-none" sz="2400" b="0">
              <a:solidFill>
                <a:schemeClr val="bg1"/>
              </a:solidFill>
              <a:latin typeface="Times New Roman" charset="0"/>
              <a:ea typeface="MS PGothic" charset="-128"/>
            </a:endParaRP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4083050" y="2792413"/>
            <a:ext cx="1447800" cy="685800"/>
          </a:xfrm>
          <a:prstGeom prst="ellipse">
            <a:avLst/>
          </a:prstGeom>
          <a:noFill/>
          <a:ln w="3816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x-none" altLang="x-none" sz="2400" b="0">
              <a:solidFill>
                <a:schemeClr val="bg1"/>
              </a:solidFill>
              <a:latin typeface="Times New Roman" charset="0"/>
              <a:ea typeface="MS PGothic" charset="-128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 rot="-1440000">
            <a:off x="1676400" y="5257800"/>
            <a:ext cx="1752600" cy="685800"/>
          </a:xfrm>
          <a:prstGeom prst="ellipse">
            <a:avLst/>
          </a:prstGeom>
          <a:noFill/>
          <a:ln w="3816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x-none" altLang="x-none" sz="2400" b="0">
              <a:solidFill>
                <a:schemeClr val="bg1"/>
              </a:solidFill>
              <a:latin typeface="Times New Roman" charset="0"/>
              <a:ea typeface="MS PGothic" charset="-128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7820025" y="5434013"/>
            <a:ext cx="19939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sz="2400" b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?h.cortex.label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6880225" y="5340350"/>
            <a:ext cx="939800" cy="325438"/>
          </a:xfrm>
          <a:prstGeom prst="straightConnector1">
            <a:avLst/>
          </a:prstGeom>
          <a:ln w="38100">
            <a:solidFill>
              <a:srgbClr val="FFFF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7820025" y="4881563"/>
            <a:ext cx="16764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x-none" sz="300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To check: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9209323" y="1725345"/>
            <a:ext cx="29686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x-none" sz="30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non-cortical regions are </a:t>
            </a:r>
            <a:r>
              <a:rPr lang="en-US" altLang="x-none" sz="3000" b="1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not</a:t>
            </a:r>
            <a:r>
              <a:rPr lang="en-US" altLang="x-none" sz="30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errors!</a:t>
            </a:r>
          </a:p>
        </p:txBody>
      </p:sp>
    </p:spTree>
    <p:extLst>
      <p:ext uri="{BB962C8B-B14F-4D97-AF65-F5344CB8AC3E}">
        <p14:creationId xmlns:p14="http://schemas.microsoft.com/office/powerpoint/2010/main" val="145700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Inflation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35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6" descr="l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704" y="2244425"/>
            <a:ext cx="28194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l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104" y="2244425"/>
            <a:ext cx="28971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620191" y="1810094"/>
            <a:ext cx="3382963" cy="5231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defTabSz="914400" eaLnBrk="1" hangingPunct="1">
              <a:defRPr/>
            </a:pPr>
            <a:r>
              <a:rPr lang="en-US" sz="2800" dirty="0" smtClean="0">
                <a:latin typeface="Arial Hebrew" charset="-79"/>
                <a:ea typeface="Arial Hebrew" charset="-79"/>
                <a:cs typeface="Arial Hebrew" charset="-79"/>
              </a:rPr>
              <a:t>White Surface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643368" y="1789792"/>
            <a:ext cx="2932113" cy="5231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defTabSz="914400" eaLnBrk="1" hangingPunct="1">
              <a:defRPr/>
            </a:pPr>
            <a:r>
              <a:rPr lang="en-US" sz="2800" dirty="0" smtClean="0"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2800" dirty="0" err="1" smtClean="0">
                <a:latin typeface="Arial Hebrew" charset="-79"/>
                <a:ea typeface="Arial Hebrew" charset="-79"/>
                <a:cs typeface="Arial Hebrew" charset="-79"/>
              </a:rPr>
              <a:t>Pial</a:t>
            </a:r>
            <a:r>
              <a:rPr lang="en-US" sz="2800" dirty="0" smtClean="0">
                <a:latin typeface="Arial Hebrew" charset="-79"/>
                <a:ea typeface="Arial Hebrew" charset="-79"/>
                <a:cs typeface="Arial Hebrew" charset="-79"/>
              </a:rPr>
              <a:t> Surface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491" y="4183299"/>
            <a:ext cx="4467225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797217" y="3828450"/>
            <a:ext cx="3382963" cy="5231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defTabSz="914400" eaLnBrk="1" hangingPunct="1">
              <a:defRPr/>
            </a:pPr>
            <a:r>
              <a:rPr lang="en-US" sz="2800" dirty="0" smtClean="0">
                <a:latin typeface="Arial Hebrew" charset="-79"/>
                <a:ea typeface="Arial Hebrew" charset="-79"/>
                <a:cs typeface="Arial Hebrew" charset="-79"/>
              </a:rPr>
              <a:t>Inflated Surface</a:t>
            </a:r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4" t="5917" r="13852" b="919"/>
          <a:stretch>
            <a:fillRect/>
          </a:stretch>
        </p:blipFill>
        <p:spPr bwMode="auto">
          <a:xfrm>
            <a:off x="3408019" y="3470996"/>
            <a:ext cx="2373086" cy="325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697577" y="1668699"/>
            <a:ext cx="5029200" cy="2514600"/>
          </a:xfrm>
        </p:spPr>
        <p:txBody>
          <a:bodyPr>
            <a:noAutofit/>
          </a:bodyPr>
          <a:lstStyle/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2D surface in 3D space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Nudge vertices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No intensity gradient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See inside sulci 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Used for sphere</a:t>
            </a:r>
          </a:p>
        </p:txBody>
      </p:sp>
    </p:spTree>
    <p:extLst>
      <p:ext uri="{BB962C8B-B14F-4D97-AF65-F5344CB8AC3E}">
        <p14:creationId xmlns:p14="http://schemas.microsoft.com/office/powerpoint/2010/main" val="165452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Cortical Thickness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36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2" name="Group 3"/>
          <p:cNvGrpSpPr>
            <a:grpSpLocks/>
          </p:cNvGrpSpPr>
          <p:nvPr/>
        </p:nvGrpSpPr>
        <p:grpSpPr bwMode="auto">
          <a:xfrm>
            <a:off x="6165437" y="1235191"/>
            <a:ext cx="4489618" cy="5511132"/>
            <a:chOff x="2592" y="624"/>
            <a:chExt cx="2848" cy="3496"/>
          </a:xfrm>
        </p:grpSpPr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624"/>
              <a:ext cx="2848" cy="3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4" name="Line 5"/>
            <p:cNvSpPr>
              <a:spLocks noChangeShapeType="1"/>
            </p:cNvSpPr>
            <p:nvPr/>
          </p:nvSpPr>
          <p:spPr bwMode="auto">
            <a:xfrm flipH="1" flipV="1">
              <a:off x="3596" y="1868"/>
              <a:ext cx="245" cy="10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H="1" flipV="1">
              <a:off x="3884" y="1244"/>
              <a:ext cx="149" cy="293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7"/>
            <p:cNvSpPr>
              <a:spLocks noChangeShapeType="1"/>
            </p:cNvSpPr>
            <p:nvPr/>
          </p:nvSpPr>
          <p:spPr bwMode="auto">
            <a:xfrm flipH="1" flipV="1">
              <a:off x="3692" y="1580"/>
              <a:ext cx="245" cy="10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 flipH="1" flipV="1">
              <a:off x="3644" y="1724"/>
              <a:ext cx="245" cy="10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 flipV="1">
              <a:off x="4128" y="1148"/>
              <a:ext cx="0" cy="34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0"/>
            <p:cNvSpPr>
              <a:spLocks noChangeShapeType="1"/>
            </p:cNvSpPr>
            <p:nvPr/>
          </p:nvSpPr>
          <p:spPr bwMode="auto">
            <a:xfrm flipV="1">
              <a:off x="4272" y="1196"/>
              <a:ext cx="237" cy="34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1"/>
            <p:cNvSpPr>
              <a:spLocks noChangeShapeType="1"/>
            </p:cNvSpPr>
            <p:nvPr/>
          </p:nvSpPr>
          <p:spPr bwMode="auto">
            <a:xfrm>
              <a:off x="4272" y="1728"/>
              <a:ext cx="429" cy="0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2"/>
            <p:cNvSpPr>
              <a:spLocks noChangeShapeType="1"/>
            </p:cNvSpPr>
            <p:nvPr/>
          </p:nvSpPr>
          <p:spPr bwMode="auto">
            <a:xfrm>
              <a:off x="4224" y="1872"/>
              <a:ext cx="333" cy="14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3"/>
            <p:cNvSpPr>
              <a:spLocks noChangeShapeType="1"/>
            </p:cNvSpPr>
            <p:nvPr/>
          </p:nvSpPr>
          <p:spPr bwMode="auto">
            <a:xfrm>
              <a:off x="4176" y="2160"/>
              <a:ext cx="333" cy="45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4"/>
            <p:cNvSpPr>
              <a:spLocks noChangeShapeType="1"/>
            </p:cNvSpPr>
            <p:nvPr/>
          </p:nvSpPr>
          <p:spPr bwMode="auto">
            <a:xfrm flipV="1">
              <a:off x="4272" y="1484"/>
              <a:ext cx="429" cy="149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Oval 19"/>
          <p:cNvSpPr>
            <a:spLocks noChangeArrowheads="1"/>
          </p:cNvSpPr>
          <p:nvPr/>
        </p:nvSpPr>
        <p:spPr bwMode="auto">
          <a:xfrm>
            <a:off x="8544212" y="2568555"/>
            <a:ext cx="75668" cy="75668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x-none"/>
          </a:p>
        </p:txBody>
      </p:sp>
      <p:sp>
        <p:nvSpPr>
          <p:cNvPr id="37" name="Oval 20"/>
          <p:cNvSpPr>
            <a:spLocks noChangeArrowheads="1"/>
          </p:cNvSpPr>
          <p:nvPr/>
        </p:nvSpPr>
        <p:spPr bwMode="auto">
          <a:xfrm>
            <a:off x="8128287" y="3057505"/>
            <a:ext cx="75668" cy="75668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x-none"/>
          </a:p>
        </p:txBody>
      </p:sp>
      <p:sp>
        <p:nvSpPr>
          <p:cNvPr id="38" name="Oval 21"/>
          <p:cNvSpPr>
            <a:spLocks noChangeArrowheads="1"/>
          </p:cNvSpPr>
          <p:nvPr/>
        </p:nvSpPr>
        <p:spPr bwMode="auto">
          <a:xfrm>
            <a:off x="8369587" y="2593955"/>
            <a:ext cx="75668" cy="75668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x-none"/>
          </a:p>
        </p:txBody>
      </p:sp>
      <p:sp>
        <p:nvSpPr>
          <p:cNvPr id="39" name="Oval 22"/>
          <p:cNvSpPr>
            <a:spLocks noChangeArrowheads="1"/>
          </p:cNvSpPr>
          <p:nvPr/>
        </p:nvSpPr>
        <p:spPr bwMode="auto">
          <a:xfrm>
            <a:off x="8204487" y="2822555"/>
            <a:ext cx="75668" cy="75668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x-none"/>
          </a:p>
        </p:txBody>
      </p:sp>
      <p:sp>
        <p:nvSpPr>
          <p:cNvPr id="40" name="Oval 23"/>
          <p:cNvSpPr>
            <a:spLocks noChangeArrowheads="1"/>
          </p:cNvSpPr>
          <p:nvPr/>
        </p:nvSpPr>
        <p:spPr bwMode="auto">
          <a:xfrm>
            <a:off x="8731537" y="2632055"/>
            <a:ext cx="75668" cy="75668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x-none"/>
          </a:p>
        </p:txBody>
      </p:sp>
      <p:sp>
        <p:nvSpPr>
          <p:cNvPr id="41" name="Oval 24"/>
          <p:cNvSpPr>
            <a:spLocks noChangeArrowheads="1"/>
          </p:cNvSpPr>
          <p:nvPr/>
        </p:nvSpPr>
        <p:spPr bwMode="auto">
          <a:xfrm>
            <a:off x="8058437" y="3292455"/>
            <a:ext cx="75668" cy="75668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x-none"/>
          </a:p>
        </p:txBody>
      </p:sp>
      <p:sp>
        <p:nvSpPr>
          <p:cNvPr id="42" name="Oval 25"/>
          <p:cNvSpPr>
            <a:spLocks noChangeArrowheads="1"/>
          </p:cNvSpPr>
          <p:nvPr/>
        </p:nvSpPr>
        <p:spPr bwMode="auto">
          <a:xfrm>
            <a:off x="8788687" y="2765405"/>
            <a:ext cx="75668" cy="75668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x-none"/>
          </a:p>
        </p:txBody>
      </p:sp>
      <p:sp>
        <p:nvSpPr>
          <p:cNvPr id="43" name="Oval 26"/>
          <p:cNvSpPr>
            <a:spLocks noChangeArrowheads="1"/>
          </p:cNvSpPr>
          <p:nvPr/>
        </p:nvSpPr>
        <p:spPr bwMode="auto">
          <a:xfrm>
            <a:off x="8788687" y="2917805"/>
            <a:ext cx="75668" cy="75668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x-none"/>
          </a:p>
        </p:txBody>
      </p:sp>
      <p:sp>
        <p:nvSpPr>
          <p:cNvPr id="44" name="Oval 27"/>
          <p:cNvSpPr>
            <a:spLocks noChangeArrowheads="1"/>
          </p:cNvSpPr>
          <p:nvPr/>
        </p:nvSpPr>
        <p:spPr bwMode="auto">
          <a:xfrm>
            <a:off x="8668037" y="3127355"/>
            <a:ext cx="75668" cy="75668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x-none"/>
          </a:p>
        </p:txBody>
      </p:sp>
      <p:sp>
        <p:nvSpPr>
          <p:cNvPr id="45" name="Oval 28"/>
          <p:cNvSpPr>
            <a:spLocks noChangeArrowheads="1"/>
          </p:cNvSpPr>
          <p:nvPr/>
        </p:nvSpPr>
        <p:spPr bwMode="auto">
          <a:xfrm>
            <a:off x="8598187" y="3597255"/>
            <a:ext cx="75668" cy="75668"/>
          </a:xfrm>
          <a:prstGeom prst="ellipse">
            <a:avLst/>
          </a:prstGeom>
          <a:solidFill>
            <a:srgbClr val="6600FF"/>
          </a:solidFill>
          <a:ln w="9360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x-none"/>
          </a:p>
        </p:txBody>
      </p:sp>
      <p:sp>
        <p:nvSpPr>
          <p:cNvPr id="47" name="Content Placeholder 2"/>
          <p:cNvSpPr>
            <a:spLocks noGrp="1"/>
          </p:cNvSpPr>
          <p:nvPr>
            <p:ph idx="1"/>
          </p:nvPr>
        </p:nvSpPr>
        <p:spPr>
          <a:xfrm>
            <a:off x="946087" y="1469776"/>
            <a:ext cx="3886200" cy="4373563"/>
          </a:xfrm>
        </p:spPr>
        <p:txBody>
          <a:bodyPr/>
          <a:lstStyle/>
          <a:p>
            <a:pPr eaLnBrk="1" hangingPunct="1">
              <a:buFont typeface="Arial" charset="0"/>
              <a:buChar char="•"/>
            </a:pPr>
            <a:r>
              <a:rPr lang="en-US" altLang="x-none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Distance between white and pial surfaces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One value per vertex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Surface-based more accurate than volume-based</a:t>
            </a:r>
          </a:p>
          <a:p>
            <a:pPr eaLnBrk="1" hangingPunct="1">
              <a:buFont typeface="Arial" charset="0"/>
              <a:buChar char="•"/>
            </a:pPr>
            <a:endParaRPr lang="en-US" altLang="x-none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48" name="Picture 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 t="24170" r="1315" b="13521"/>
          <a:stretch>
            <a:fillRect/>
          </a:stretch>
        </p:blipFill>
        <p:spPr bwMode="auto">
          <a:xfrm>
            <a:off x="1483307" y="4024996"/>
            <a:ext cx="4037024" cy="270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6" name="Rectangle 29"/>
          <p:cNvSpPr>
            <a:spLocks noChangeArrowheads="1"/>
          </p:cNvSpPr>
          <p:nvPr/>
        </p:nvSpPr>
        <p:spPr bwMode="auto">
          <a:xfrm>
            <a:off x="730923" y="5843339"/>
            <a:ext cx="3143363" cy="46076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800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lh.thickness</a:t>
            </a:r>
            <a:endParaRPr lang="en-US" sz="28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739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Curvature (Radial)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37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106816" y="1308100"/>
            <a:ext cx="4521200" cy="5549900"/>
            <a:chOff x="432" y="624"/>
            <a:chExt cx="2848" cy="3496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624"/>
              <a:ext cx="2848" cy="3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1872" y="1536"/>
              <a:ext cx="237" cy="237"/>
            </a:xfrm>
            <a:prstGeom prst="ellips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x-none"/>
            </a:p>
          </p:txBody>
        </p:sp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768" y="1728"/>
              <a:ext cx="813" cy="861"/>
            </a:xfrm>
            <a:prstGeom prst="ellips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x-none"/>
            </a:p>
          </p:txBody>
        </p:sp>
        <p:sp>
          <p:nvSpPr>
            <p:cNvPr id="14" name="Oval 7"/>
            <p:cNvSpPr>
              <a:spLocks noChangeArrowheads="1"/>
            </p:cNvSpPr>
            <p:nvPr/>
          </p:nvSpPr>
          <p:spPr bwMode="auto">
            <a:xfrm>
              <a:off x="1536" y="2880"/>
              <a:ext cx="1245" cy="1197"/>
            </a:xfrm>
            <a:prstGeom prst="ellips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x-none"/>
            </a:p>
          </p:txBody>
        </p:sp>
        <p:sp>
          <p:nvSpPr>
            <p:cNvPr id="15" name="Line 8"/>
            <p:cNvSpPr>
              <a:spLocks noChangeShapeType="1"/>
            </p:cNvSpPr>
            <p:nvPr/>
          </p:nvSpPr>
          <p:spPr bwMode="auto">
            <a:xfrm flipV="1">
              <a:off x="1968" y="1580"/>
              <a:ext cx="93" cy="101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1152" y="2160"/>
              <a:ext cx="381" cy="237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 flipH="1">
              <a:off x="1532" y="3504"/>
              <a:ext cx="581" cy="0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1"/>
            <p:cNvSpPr>
              <a:spLocks noChangeArrowheads="1"/>
            </p:cNvSpPr>
            <p:nvPr/>
          </p:nvSpPr>
          <p:spPr bwMode="auto">
            <a:xfrm>
              <a:off x="1488" y="2352"/>
              <a:ext cx="93" cy="93"/>
            </a:xfrm>
            <a:prstGeom prst="ellipse">
              <a:avLst/>
            </a:prstGeom>
            <a:solidFill>
              <a:srgbClr val="6600FF"/>
            </a:solidFill>
            <a:ln w="9360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x-none"/>
            </a:p>
          </p:txBody>
        </p:sp>
        <p:sp>
          <p:nvSpPr>
            <p:cNvPr id="19" name="Oval 12"/>
            <p:cNvSpPr>
              <a:spLocks noChangeArrowheads="1"/>
            </p:cNvSpPr>
            <p:nvPr/>
          </p:nvSpPr>
          <p:spPr bwMode="auto">
            <a:xfrm>
              <a:off x="2043" y="1529"/>
              <a:ext cx="93" cy="93"/>
            </a:xfrm>
            <a:prstGeom prst="ellipse">
              <a:avLst/>
            </a:prstGeom>
            <a:solidFill>
              <a:srgbClr val="6600FF"/>
            </a:solidFill>
            <a:ln w="9360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x-none"/>
            </a:p>
          </p:txBody>
        </p:sp>
        <p:sp>
          <p:nvSpPr>
            <p:cNvPr id="20" name="Oval 13"/>
            <p:cNvSpPr>
              <a:spLocks noChangeArrowheads="1"/>
            </p:cNvSpPr>
            <p:nvPr/>
          </p:nvSpPr>
          <p:spPr bwMode="auto">
            <a:xfrm>
              <a:off x="1488" y="3456"/>
              <a:ext cx="93" cy="93"/>
            </a:xfrm>
            <a:prstGeom prst="ellipse">
              <a:avLst/>
            </a:prstGeom>
            <a:solidFill>
              <a:srgbClr val="6600FF"/>
            </a:solidFill>
            <a:ln w="9360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x-none"/>
            </a:p>
          </p:txBody>
        </p:sp>
        <p:sp>
          <p:nvSpPr>
            <p:cNvPr id="21" name="Oval 14"/>
            <p:cNvSpPr>
              <a:spLocks noChangeArrowheads="1"/>
            </p:cNvSpPr>
            <p:nvPr/>
          </p:nvSpPr>
          <p:spPr bwMode="auto">
            <a:xfrm>
              <a:off x="2016" y="1872"/>
              <a:ext cx="93" cy="93"/>
            </a:xfrm>
            <a:prstGeom prst="ellipse">
              <a:avLst/>
            </a:prstGeom>
            <a:solidFill>
              <a:srgbClr val="6600FF"/>
            </a:solidFill>
            <a:ln w="9360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x-none"/>
            </a:p>
          </p:txBody>
        </p:sp>
        <p:sp>
          <p:nvSpPr>
            <p:cNvPr id="22" name="Oval 15"/>
            <p:cNvSpPr>
              <a:spLocks noChangeArrowheads="1"/>
            </p:cNvSpPr>
            <p:nvPr/>
          </p:nvSpPr>
          <p:spPr bwMode="auto">
            <a:xfrm>
              <a:off x="1728" y="2640"/>
              <a:ext cx="93" cy="93"/>
            </a:xfrm>
            <a:prstGeom prst="ellipse">
              <a:avLst/>
            </a:prstGeom>
            <a:solidFill>
              <a:srgbClr val="6600FF"/>
            </a:solidFill>
            <a:ln w="9360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x-none"/>
            </a:p>
          </p:txBody>
        </p:sp>
        <p:sp>
          <p:nvSpPr>
            <p:cNvPr id="23" name="Oval 16"/>
            <p:cNvSpPr>
              <a:spLocks noChangeArrowheads="1"/>
            </p:cNvSpPr>
            <p:nvPr/>
          </p:nvSpPr>
          <p:spPr bwMode="auto">
            <a:xfrm>
              <a:off x="1920" y="2400"/>
              <a:ext cx="93" cy="93"/>
            </a:xfrm>
            <a:prstGeom prst="ellipse">
              <a:avLst/>
            </a:prstGeom>
            <a:solidFill>
              <a:srgbClr val="6600FF"/>
            </a:solidFill>
            <a:ln w="9360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x-none"/>
            </a:p>
          </p:txBody>
        </p:sp>
        <p:sp>
          <p:nvSpPr>
            <p:cNvPr id="24" name="Oval 17"/>
            <p:cNvSpPr>
              <a:spLocks noChangeArrowheads="1"/>
            </p:cNvSpPr>
            <p:nvPr/>
          </p:nvSpPr>
          <p:spPr bwMode="auto">
            <a:xfrm>
              <a:off x="1968" y="2112"/>
              <a:ext cx="93" cy="93"/>
            </a:xfrm>
            <a:prstGeom prst="ellipse">
              <a:avLst/>
            </a:prstGeom>
            <a:solidFill>
              <a:srgbClr val="6600FF"/>
            </a:solidFill>
            <a:ln w="9360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x-none"/>
            </a:p>
          </p:txBody>
        </p:sp>
      </p:grpSp>
      <p:sp>
        <p:nvSpPr>
          <p:cNvPr id="55" name="Content Placeholder 2"/>
          <p:cNvSpPr>
            <a:spLocks noGrp="1"/>
          </p:cNvSpPr>
          <p:nvPr>
            <p:ph idx="1"/>
          </p:nvPr>
        </p:nvSpPr>
        <p:spPr>
          <a:xfrm>
            <a:off x="5548594" y="1690689"/>
            <a:ext cx="6414805" cy="2127250"/>
          </a:xfrm>
        </p:spPr>
        <p:txBody>
          <a:bodyPr/>
          <a:lstStyle/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Circle tangent to surface at each vertex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Curvature measure is 1/radius of circle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One value per vertex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Signed (sulcus/gyrus)</a:t>
            </a:r>
          </a:p>
        </p:txBody>
      </p:sp>
      <p:pic>
        <p:nvPicPr>
          <p:cNvPr id="56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456" y="3837978"/>
            <a:ext cx="4883347" cy="267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7" name="Rectangle 20"/>
          <p:cNvSpPr>
            <a:spLocks noChangeArrowheads="1"/>
          </p:cNvSpPr>
          <p:nvPr/>
        </p:nvSpPr>
        <p:spPr bwMode="auto">
          <a:xfrm>
            <a:off x="5885317" y="5803900"/>
            <a:ext cx="1467982" cy="48846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20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lh.curv</a:t>
            </a:r>
            <a:endParaRPr lang="en-US" sz="20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2500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Spherical Registration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38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09488"/>
            <a:ext cx="3856038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2407107"/>
            <a:ext cx="243840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388056"/>
            <a:ext cx="25146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79438" y="4719533"/>
            <a:ext cx="177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Sulcal</a:t>
            </a:r>
            <a:r>
              <a:rPr lang="en-US" sz="2800" dirty="0" smtClean="0">
                <a:solidFill>
                  <a:schemeClr val="bg1"/>
                </a:solidFill>
              </a:rPr>
              <a:t> Map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75718" y="4765699"/>
            <a:ext cx="1545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Spherical Inflation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63383" y="4788617"/>
            <a:ext cx="29390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Spherical Template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“</a:t>
            </a:r>
            <a:r>
              <a:rPr lang="en-US" sz="2800" dirty="0" err="1" smtClean="0">
                <a:solidFill>
                  <a:schemeClr val="bg1"/>
                </a:solidFill>
              </a:rPr>
              <a:t>fsaverage</a:t>
            </a:r>
            <a:r>
              <a:rPr lang="en-US" sz="2800" dirty="0" smtClean="0">
                <a:solidFill>
                  <a:schemeClr val="bg1"/>
                </a:solidFill>
              </a:rPr>
              <a:t>”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>
            <a:stCxn id="12" idx="3"/>
            <a:endCxn id="14" idx="1"/>
          </p:cNvCxnSpPr>
          <p:nvPr/>
        </p:nvCxnSpPr>
        <p:spPr>
          <a:xfrm flipV="1">
            <a:off x="7467601" y="3539788"/>
            <a:ext cx="1142999" cy="1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048500" y="2464497"/>
            <a:ext cx="1981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dirty="0" smtClean="0">
                <a:solidFill>
                  <a:schemeClr val="bg1"/>
                </a:solidFill>
              </a:rPr>
              <a:t>High-Dimensional </a:t>
            </a:r>
          </a:p>
          <a:p>
            <a:pPr algn="ctr"/>
            <a:r>
              <a:rPr lang="en-US" altLang="en-US" dirty="0" smtClean="0">
                <a:solidFill>
                  <a:schemeClr val="bg1"/>
                </a:solidFill>
              </a:rPr>
              <a:t>Non-linear</a:t>
            </a:r>
          </a:p>
          <a:p>
            <a:pPr algn="ctr"/>
            <a:r>
              <a:rPr lang="en-US" altLang="en-US" dirty="0" smtClean="0">
                <a:solidFill>
                  <a:schemeClr val="bg1"/>
                </a:solidFill>
              </a:rPr>
              <a:t>Registration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Equal 19"/>
          <p:cNvSpPr/>
          <p:nvPr/>
        </p:nvSpPr>
        <p:spPr>
          <a:xfrm>
            <a:off x="4595019" y="3367986"/>
            <a:ext cx="434182" cy="468877"/>
          </a:xfrm>
          <a:prstGeom prst="math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01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Automatic Cortical </a:t>
            </a:r>
            <a:r>
              <a:rPr lang="en-US" sz="4300" b="1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Parcellation</a:t>
            </a:r>
            <a:endParaRPr lang="en-US" sz="4300" b="1" dirty="0" smtClean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39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13327" r="13919" b="13327"/>
          <a:stretch>
            <a:fillRect/>
          </a:stretch>
        </p:blipFill>
        <p:spPr bwMode="auto">
          <a:xfrm>
            <a:off x="1246414" y="2766219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2957512"/>
            <a:ext cx="3105150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986" y="3075781"/>
            <a:ext cx="32004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32112" y="5345579"/>
            <a:ext cx="30745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x-none" sz="2800" b="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Spherical Atlas based on manual </a:t>
            </a:r>
            <a:r>
              <a:rPr lang="en-US" altLang="x-none" sz="28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l</a:t>
            </a:r>
            <a:r>
              <a:rPr lang="en-US" altLang="x-none" sz="2800" b="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abeling</a:t>
            </a:r>
            <a:endParaRPr lang="en-US" altLang="x-none" sz="2800" b="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815431" y="4023518"/>
            <a:ext cx="78241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583259" y="4023518"/>
            <a:ext cx="78241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183379" y="2371925"/>
            <a:ext cx="2046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x-none" b="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Map to individual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x-none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t</a:t>
            </a:r>
            <a:r>
              <a:rPr lang="en-US" altLang="x-none" b="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hrough spherical registration</a:t>
            </a:r>
            <a:endParaRPr lang="en-US" altLang="x-none" b="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51207" y="2371925"/>
            <a:ext cx="2046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x-none" b="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Fine-tune based on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x-none" b="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individual anatomy</a:t>
            </a:r>
            <a:endParaRPr lang="en-US" altLang="x-none" b="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8503784" y="5437207"/>
            <a:ext cx="3581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57200" indent="-182563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sz="2400" b="0">
                <a:solidFill>
                  <a:schemeClr val="bg1"/>
                </a:solidFill>
                <a:ea typeface="MS PGothic" charset="-128"/>
              </a:rPr>
              <a:t>Note: Similar methodology to volume labeling</a:t>
            </a:r>
          </a:p>
        </p:txBody>
      </p:sp>
    </p:spTree>
    <p:extLst>
      <p:ext uri="{BB962C8B-B14F-4D97-AF65-F5344CB8AC3E}">
        <p14:creationId xmlns:p14="http://schemas.microsoft.com/office/powerpoint/2010/main" val="174859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pPr algn="l"/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Overview of the Recon-all Streamline</a:t>
            </a:r>
            <a:endParaRPr lang="en-US" sz="4300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r="5443" b="16535"/>
          <a:stretch/>
        </p:blipFill>
        <p:spPr>
          <a:xfrm>
            <a:off x="406400" y="1495336"/>
            <a:ext cx="2489200" cy="2060664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0" r="13844"/>
          <a:stretch/>
        </p:blipFill>
        <p:spPr>
          <a:xfrm>
            <a:off x="3013145" y="1495336"/>
            <a:ext cx="2034553" cy="24688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r="12196"/>
          <a:stretch/>
        </p:blipFill>
        <p:spPr>
          <a:xfrm>
            <a:off x="5165243" y="1495336"/>
            <a:ext cx="2120692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r="11917"/>
          <a:stretch/>
        </p:blipFill>
        <p:spPr>
          <a:xfrm>
            <a:off x="7403480" y="1495336"/>
            <a:ext cx="2128423" cy="24688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r="12096"/>
          <a:stretch/>
        </p:blipFill>
        <p:spPr>
          <a:xfrm>
            <a:off x="9649447" y="1495336"/>
            <a:ext cx="2123453" cy="2468880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405" y="4142571"/>
            <a:ext cx="2067652" cy="192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r="12281"/>
          <a:stretch/>
        </p:blipFill>
        <p:spPr>
          <a:xfrm>
            <a:off x="6452500" y="3936315"/>
            <a:ext cx="2165132" cy="24688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4" t="16646" r="11953" b="22838"/>
          <a:stretch/>
        </p:blipFill>
        <p:spPr>
          <a:xfrm>
            <a:off x="8564274" y="4149040"/>
            <a:ext cx="2779966" cy="19367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t="16647" r="14215" b="25814"/>
          <a:stretch/>
        </p:blipFill>
        <p:spPr>
          <a:xfrm>
            <a:off x="710488" y="4176941"/>
            <a:ext cx="2699034" cy="1841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06400" y="3556000"/>
            <a:ext cx="24586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T1 Weighted Input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27667" y="3594884"/>
            <a:ext cx="24586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Skull Stripping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44134" y="3626545"/>
            <a:ext cx="24586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Volumetric Labeling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13001" y="3658176"/>
            <a:ext cx="24586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Intensity Normalization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81868" y="3671629"/>
            <a:ext cx="245860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White Matter Segmentation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35112" y="6060340"/>
            <a:ext cx="245860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Surface Atlas Registration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23591" y="6173281"/>
            <a:ext cx="24586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Surface Extraction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6792" y="6159252"/>
            <a:ext cx="24586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Gyral</a:t>
            </a:r>
            <a:r>
              <a:rPr lang="en-US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Labeling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2788889" y="1707110"/>
            <a:ext cx="381000" cy="48373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4974742" y="1675326"/>
            <a:ext cx="381000" cy="48373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7184730" y="1707110"/>
            <a:ext cx="381000" cy="48373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9481110" y="1722319"/>
            <a:ext cx="381000" cy="48373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" name="Right Arrow 38"/>
          <p:cNvSpPr/>
          <p:nvPr/>
        </p:nvSpPr>
        <p:spPr>
          <a:xfrm rot="5400000">
            <a:off x="11582400" y="3935076"/>
            <a:ext cx="381000" cy="48373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" name="Right Arrow 39"/>
          <p:cNvSpPr/>
          <p:nvPr/>
        </p:nvSpPr>
        <p:spPr>
          <a:xfrm rot="10800000">
            <a:off x="5945778" y="4125576"/>
            <a:ext cx="381000" cy="48373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" name="Right Arrow 40"/>
          <p:cNvSpPr/>
          <p:nvPr/>
        </p:nvSpPr>
        <p:spPr>
          <a:xfrm rot="10800000">
            <a:off x="3327616" y="4149040"/>
            <a:ext cx="381000" cy="48373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987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Surface Overlays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40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" t="26871" r="783" b="14052"/>
          <a:stretch>
            <a:fillRect/>
          </a:stretch>
        </p:blipFill>
        <p:spPr bwMode="auto">
          <a:xfrm>
            <a:off x="9171214" y="2393296"/>
            <a:ext cx="27019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" t="18802" r="783" b="22101"/>
          <a:stretch>
            <a:fillRect/>
          </a:stretch>
        </p:blipFill>
        <p:spPr bwMode="auto">
          <a:xfrm>
            <a:off x="6199414" y="2393296"/>
            <a:ext cx="27019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" t="18828" r="783" b="22101"/>
          <a:stretch>
            <a:fillRect/>
          </a:stretch>
        </p:blipFill>
        <p:spPr bwMode="auto">
          <a:xfrm>
            <a:off x="3303814" y="2393296"/>
            <a:ext cx="27019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532414" y="3993496"/>
            <a:ext cx="2041498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57200" indent="-182563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b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lh.sulc on inflated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504214" y="3993496"/>
            <a:ext cx="208869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57200" indent="-182563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b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lh.curv on inflated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9171214" y="3993496"/>
            <a:ext cx="2608961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57200" indent="-182563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b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lh.thickness on inflated</a:t>
            </a:r>
          </a:p>
        </p:txBody>
      </p:sp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814" y="4298296"/>
            <a:ext cx="2514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6199414" y="5954059"/>
            <a:ext cx="2881087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57200" indent="-182563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b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lh.aparc.annot on inflated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761014" y="5954059"/>
            <a:ext cx="161965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57200" indent="-182563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b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lh.sulc on pial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9476014" y="5954059"/>
            <a:ext cx="1892419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57200" indent="-182563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b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fMRI on inflated</a:t>
            </a:r>
          </a:p>
        </p:txBody>
      </p:sp>
      <p:pic>
        <p:nvPicPr>
          <p:cNvPr id="20" name="Picture 6" descr="l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24165" r="7895" b="21144"/>
          <a:stretch>
            <a:fillRect/>
          </a:stretch>
        </p:blipFill>
        <p:spPr bwMode="auto">
          <a:xfrm>
            <a:off x="9171214" y="4298296"/>
            <a:ext cx="25146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" t="4131" r="995" b="9114"/>
          <a:stretch>
            <a:fillRect/>
          </a:stretch>
        </p:blipFill>
        <p:spPr bwMode="auto">
          <a:xfrm>
            <a:off x="3303814" y="4374496"/>
            <a:ext cx="2819400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228600" y="1413670"/>
            <a:ext cx="10009414" cy="2438400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Char char="•"/>
            </a:pPr>
            <a:r>
              <a:rPr lang="en-US" altLang="x-none" sz="2400" dirty="0">
                <a:solidFill>
                  <a:schemeClr val="bg1"/>
                </a:solidFill>
                <a:ea typeface="ＭＳ Ｐゴシック" charset="-128"/>
              </a:rPr>
              <a:t>Value for each vertex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sz="2400" dirty="0">
                <a:solidFill>
                  <a:schemeClr val="bg1"/>
                </a:solidFill>
                <a:ea typeface="ＭＳ Ｐゴシック" charset="-128"/>
              </a:rPr>
              <a:t>Color indicates </a:t>
            </a:r>
            <a:r>
              <a:rPr lang="en-US" altLang="x-none" sz="2400" dirty="0" smtClean="0">
                <a:solidFill>
                  <a:schemeClr val="bg1"/>
                </a:solidFill>
                <a:ea typeface="ＭＳ Ｐゴシック" charset="-128"/>
              </a:rPr>
              <a:t>value (grayscale</a:t>
            </a:r>
            <a:r>
              <a:rPr lang="en-US" altLang="x-none" sz="2400" dirty="0">
                <a:solidFill>
                  <a:schemeClr val="bg1"/>
                </a:solidFill>
                <a:ea typeface="ＭＳ Ｐゴシック" charset="-128"/>
              </a:rPr>
              <a:t>, red/green, heat, color </a:t>
            </a:r>
            <a:r>
              <a:rPr lang="en-US" altLang="x-none" sz="2400" dirty="0" smtClean="0">
                <a:solidFill>
                  <a:schemeClr val="bg1"/>
                </a:solidFill>
                <a:ea typeface="ＭＳ Ｐゴシック" charset="-128"/>
              </a:rPr>
              <a:t>table)</a:t>
            </a:r>
            <a:endParaRPr lang="en-US" altLang="x-none" sz="2400" dirty="0">
              <a:solidFill>
                <a:schemeClr val="bg1"/>
              </a:solidFill>
              <a:ea typeface="ＭＳ Ｐゴシック" charset="-128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x-none" sz="2400" dirty="0">
                <a:solidFill>
                  <a:schemeClr val="bg1"/>
                </a:solidFill>
                <a:ea typeface="ＭＳ Ｐゴシック" charset="-128"/>
              </a:rPr>
              <a:t>Rendered on any surface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sz="2400" dirty="0">
                <a:solidFill>
                  <a:schemeClr val="bg1"/>
                </a:solidFill>
                <a:ea typeface="ＭＳ Ｐゴシック" charset="-128"/>
              </a:rPr>
              <a:t>fMRI/stats maps too</a:t>
            </a:r>
          </a:p>
        </p:txBody>
      </p:sp>
    </p:spTree>
    <p:extLst>
      <p:ext uri="{BB962C8B-B14F-4D97-AF65-F5344CB8AC3E}">
        <p14:creationId xmlns:p14="http://schemas.microsoft.com/office/powerpoint/2010/main" val="67992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Talk Overview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Overview of the recon-all streamline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Specifics about the </a:t>
            </a:r>
            <a:r>
              <a:rPr lang="en-US" sz="32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</a:t>
            </a: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nput image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Recon-all command breakdown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Introduction to subject directories and output files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(select) Streamline details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Brief overview of statistics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Where to find help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41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11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ROI Summaries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42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790700" y="3281080"/>
            <a:ext cx="8610600" cy="1905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57200" indent="-182563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buFontTx/>
              <a:buNone/>
            </a:pPr>
            <a:r>
              <a:rPr lang="en-US" altLang="x-none" sz="1400" b="0" dirty="0">
                <a:solidFill>
                  <a:schemeClr val="bg1"/>
                </a:solidFill>
                <a:latin typeface="Times New Roman" charset="0"/>
                <a:ea typeface="MS PGothic" charset="-128"/>
              </a:rPr>
              <a:t>Index </a:t>
            </a:r>
            <a:r>
              <a:rPr lang="en-US" altLang="x-none" sz="1400" b="0" dirty="0" err="1">
                <a:solidFill>
                  <a:schemeClr val="bg1"/>
                </a:solidFill>
                <a:latin typeface="Times New Roman" charset="0"/>
                <a:ea typeface="MS PGothic" charset="-128"/>
              </a:rPr>
              <a:t>SegId</a:t>
            </a:r>
            <a:r>
              <a:rPr lang="en-US" altLang="x-none" sz="1400" b="0" dirty="0">
                <a:solidFill>
                  <a:schemeClr val="bg1"/>
                </a:solidFill>
                <a:latin typeface="Times New Roman" charset="0"/>
                <a:ea typeface="MS PGothic" charset="-128"/>
              </a:rPr>
              <a:t> </a:t>
            </a:r>
            <a:r>
              <a:rPr lang="en-US" altLang="x-none" sz="1400" b="0" dirty="0" err="1">
                <a:solidFill>
                  <a:schemeClr val="bg1"/>
                </a:solidFill>
                <a:latin typeface="Times New Roman" charset="0"/>
                <a:ea typeface="MS PGothic" charset="-128"/>
              </a:rPr>
              <a:t>NVoxels</a:t>
            </a:r>
            <a:r>
              <a:rPr lang="en-US" altLang="x-none" sz="1400" b="0" dirty="0">
                <a:solidFill>
                  <a:schemeClr val="bg1"/>
                </a:solidFill>
                <a:latin typeface="Times New Roman" charset="0"/>
                <a:ea typeface="MS PGothic" charset="-128"/>
              </a:rPr>
              <a:t> Volume_mm3 </a:t>
            </a:r>
            <a:r>
              <a:rPr lang="en-US" altLang="x-none" sz="1400" b="0" dirty="0" err="1">
                <a:solidFill>
                  <a:schemeClr val="bg1"/>
                </a:solidFill>
                <a:latin typeface="Times New Roman" charset="0"/>
                <a:ea typeface="MS PGothic" charset="-128"/>
              </a:rPr>
              <a:t>StructName</a:t>
            </a:r>
            <a:r>
              <a:rPr lang="en-US" altLang="x-none" sz="1400" b="0" dirty="0">
                <a:solidFill>
                  <a:schemeClr val="bg1"/>
                </a:solidFill>
                <a:latin typeface="Times New Roman" charset="0"/>
                <a:ea typeface="MS PGothic" charset="-128"/>
              </a:rPr>
              <a:t> </a:t>
            </a:r>
            <a:r>
              <a:rPr lang="en-US" altLang="x-none" sz="1400" b="0" dirty="0" err="1">
                <a:solidFill>
                  <a:schemeClr val="bg1"/>
                </a:solidFill>
                <a:latin typeface="Times New Roman" charset="0"/>
                <a:ea typeface="MS PGothic" charset="-128"/>
              </a:rPr>
              <a:t>normMean</a:t>
            </a:r>
            <a:r>
              <a:rPr lang="en-US" altLang="x-none" sz="1400" b="0" dirty="0">
                <a:solidFill>
                  <a:schemeClr val="bg1"/>
                </a:solidFill>
                <a:latin typeface="Times New Roman" charset="0"/>
                <a:ea typeface="MS PGothic" charset="-128"/>
              </a:rPr>
              <a:t> </a:t>
            </a:r>
            <a:r>
              <a:rPr lang="en-US" altLang="x-none" sz="1400" b="0" dirty="0" err="1">
                <a:solidFill>
                  <a:schemeClr val="bg1"/>
                </a:solidFill>
                <a:latin typeface="Times New Roman" charset="0"/>
                <a:ea typeface="MS PGothic" charset="-128"/>
              </a:rPr>
              <a:t>normStdDev</a:t>
            </a:r>
            <a:r>
              <a:rPr lang="en-US" altLang="x-none" sz="1400" b="0" dirty="0">
                <a:solidFill>
                  <a:schemeClr val="bg1"/>
                </a:solidFill>
                <a:latin typeface="Times New Roman" charset="0"/>
                <a:ea typeface="MS PGothic" charset="-128"/>
              </a:rPr>
              <a:t> </a:t>
            </a:r>
            <a:r>
              <a:rPr lang="en-US" altLang="x-none" sz="1400" b="0" dirty="0" err="1">
                <a:solidFill>
                  <a:schemeClr val="bg1"/>
                </a:solidFill>
                <a:latin typeface="Times New Roman" charset="0"/>
                <a:ea typeface="MS PGothic" charset="-128"/>
              </a:rPr>
              <a:t>normMin</a:t>
            </a:r>
            <a:r>
              <a:rPr lang="en-US" altLang="x-none" sz="1400" b="0" dirty="0">
                <a:solidFill>
                  <a:schemeClr val="bg1"/>
                </a:solidFill>
                <a:latin typeface="Times New Roman" charset="0"/>
                <a:ea typeface="MS PGothic" charset="-128"/>
              </a:rPr>
              <a:t> </a:t>
            </a:r>
            <a:r>
              <a:rPr lang="en-US" altLang="x-none" sz="1400" b="0" dirty="0" err="1">
                <a:solidFill>
                  <a:schemeClr val="bg1"/>
                </a:solidFill>
                <a:latin typeface="Times New Roman" charset="0"/>
                <a:ea typeface="MS PGothic" charset="-128"/>
              </a:rPr>
              <a:t>normMax</a:t>
            </a:r>
            <a:r>
              <a:rPr lang="en-US" altLang="x-none" sz="1400" b="0" dirty="0">
                <a:solidFill>
                  <a:schemeClr val="bg1"/>
                </a:solidFill>
                <a:latin typeface="Times New Roman" charset="0"/>
                <a:ea typeface="MS PGothic" charset="-128"/>
              </a:rPr>
              <a:t> </a:t>
            </a:r>
            <a:r>
              <a:rPr lang="en-US" altLang="x-none" sz="1400" b="0" dirty="0" err="1">
                <a:solidFill>
                  <a:schemeClr val="bg1"/>
                </a:solidFill>
                <a:latin typeface="Times New Roman" charset="0"/>
                <a:ea typeface="MS PGothic" charset="-128"/>
              </a:rPr>
              <a:t>normRange</a:t>
            </a:r>
            <a:r>
              <a:rPr lang="en-US" altLang="x-none" sz="1400" b="0" dirty="0">
                <a:solidFill>
                  <a:schemeClr val="bg1"/>
                </a:solidFill>
                <a:latin typeface="Times New Roman" charset="0"/>
                <a:ea typeface="MS PGothic" charset="-128"/>
              </a:rPr>
              <a:t>  </a:t>
            </a:r>
          </a:p>
          <a:p>
            <a:pPr eaLnBrk="1" hangingPunct="1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buFontTx/>
              <a:buNone/>
            </a:pPr>
            <a:r>
              <a:rPr lang="en-US" altLang="x-none" sz="1400" b="0" dirty="0">
                <a:solidFill>
                  <a:schemeClr val="bg1"/>
                </a:solidFill>
                <a:latin typeface="Times New Roman" charset="0"/>
                <a:ea typeface="MS PGothic" charset="-128"/>
              </a:rPr>
              <a:t>  1   1              0             0.0  Left-Cerebral-Exterior                 0.0000      0.0000     0.0000     0.0000          0.0000 </a:t>
            </a:r>
          </a:p>
          <a:p>
            <a:pPr eaLnBrk="1" hangingPunct="1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buFontTx/>
              <a:buNone/>
            </a:pPr>
            <a:r>
              <a:rPr lang="en-US" altLang="x-none" sz="1400" b="0" dirty="0">
                <a:solidFill>
                  <a:schemeClr val="bg1"/>
                </a:solidFill>
                <a:latin typeface="Times New Roman" charset="0"/>
                <a:ea typeface="MS PGothic" charset="-128"/>
              </a:rPr>
              <a:t>  2   2    265295   265295.0  Left-Cerebral-White-Matter    106.6763      8.3842    35.0000   169.0000   134.0000 </a:t>
            </a:r>
          </a:p>
          <a:p>
            <a:pPr eaLnBrk="1" hangingPunct="1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buFontTx/>
              <a:buNone/>
            </a:pPr>
            <a:r>
              <a:rPr lang="en-US" altLang="x-none" sz="1400" b="0" dirty="0">
                <a:solidFill>
                  <a:schemeClr val="bg1"/>
                </a:solidFill>
                <a:latin typeface="Times New Roman" charset="0"/>
                <a:ea typeface="MS PGothic" charset="-128"/>
              </a:rPr>
              <a:t>  3   3    251540   251540.0  Left-Cerebral-Cortex                 81.8395    10.2448    29.0000   170.0000   141.0000 </a:t>
            </a:r>
          </a:p>
          <a:p>
            <a:pPr eaLnBrk="1" hangingPunct="1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buFontTx/>
              <a:buNone/>
            </a:pPr>
            <a:r>
              <a:rPr lang="en-US" altLang="x-none" sz="1400" b="0" dirty="0">
                <a:solidFill>
                  <a:schemeClr val="bg1"/>
                </a:solidFill>
                <a:latin typeface="Times New Roman" charset="0"/>
                <a:ea typeface="MS PGothic" charset="-128"/>
              </a:rPr>
              <a:t>  4   4        7347       7347.0  Left-Lateral-Ventricle               42.5800    12.7435    21.0000     90.0000     69.0000 </a:t>
            </a:r>
          </a:p>
          <a:p>
            <a:pPr eaLnBrk="1" hangingPunct="1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buFontTx/>
              <a:buNone/>
            </a:pPr>
            <a:r>
              <a:rPr lang="en-US" altLang="x-none" sz="1400" b="0" dirty="0">
                <a:solidFill>
                  <a:schemeClr val="bg1"/>
                </a:solidFill>
                <a:latin typeface="Times New Roman" charset="0"/>
                <a:ea typeface="MS PGothic" charset="-128"/>
              </a:rPr>
              <a:t>  5   5          431         431.0  Left-</a:t>
            </a:r>
            <a:r>
              <a:rPr lang="en-US" altLang="x-none" sz="1400" b="0" dirty="0" err="1">
                <a:solidFill>
                  <a:schemeClr val="bg1"/>
                </a:solidFill>
                <a:latin typeface="Times New Roman" charset="0"/>
                <a:ea typeface="MS PGothic" charset="-128"/>
              </a:rPr>
              <a:t>Inf</a:t>
            </a:r>
            <a:r>
              <a:rPr lang="en-US" altLang="x-none" sz="1400" b="0" dirty="0">
                <a:solidFill>
                  <a:schemeClr val="bg1"/>
                </a:solidFill>
                <a:latin typeface="Times New Roman" charset="0"/>
                <a:ea typeface="MS PGothic" charset="-128"/>
              </a:rPr>
              <a:t>-</a:t>
            </a:r>
            <a:r>
              <a:rPr lang="en-US" altLang="x-none" sz="1400" b="0" dirty="0" err="1">
                <a:solidFill>
                  <a:schemeClr val="bg1"/>
                </a:solidFill>
                <a:latin typeface="Times New Roman" charset="0"/>
                <a:ea typeface="MS PGothic" charset="-128"/>
              </a:rPr>
              <a:t>Lat</a:t>
            </a:r>
            <a:r>
              <a:rPr lang="en-US" altLang="x-none" sz="1400" b="0" dirty="0">
                <a:solidFill>
                  <a:schemeClr val="bg1"/>
                </a:solidFill>
                <a:latin typeface="Times New Roman" charset="0"/>
                <a:ea typeface="MS PGothic" charset="-128"/>
              </a:rPr>
              <a:t>-Vent                      66.2805    11.4191    30.0000     95.0000     65.0000 </a:t>
            </a:r>
          </a:p>
          <a:p>
            <a:pPr eaLnBrk="1" hangingPunct="1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buFontTx/>
              <a:buNone/>
            </a:pPr>
            <a:r>
              <a:rPr lang="en-US" altLang="x-none" sz="1400" b="0" dirty="0">
                <a:solidFill>
                  <a:schemeClr val="bg1"/>
                </a:solidFill>
                <a:latin typeface="Times New Roman" charset="0"/>
                <a:ea typeface="MS PGothic" charset="-128"/>
              </a:rPr>
              <a:t>  6   6              0             0.0  Left-Cerebellum-Exterior           0.0000       0.0000     0.0000       0.0000       0.0000 </a:t>
            </a:r>
          </a:p>
          <a:p>
            <a:pPr eaLnBrk="1" hangingPunct="1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buFontTx/>
              <a:buNone/>
            </a:pPr>
            <a:r>
              <a:rPr lang="en-US" altLang="x-none" sz="1400" b="0" dirty="0">
                <a:solidFill>
                  <a:schemeClr val="bg1"/>
                </a:solidFill>
                <a:latin typeface="Times New Roman" charset="0"/>
                <a:ea typeface="MS PGothic" charset="-128"/>
              </a:rPr>
              <a:t>….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42900" y="5338583"/>
            <a:ext cx="6096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1pPr>
            <a:lvl2pPr marL="800100" indent="-342900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dirty="0">
                <a:latin typeface="Arial Hebrew" charset="-79"/>
                <a:ea typeface="Arial Hebrew" charset="-79"/>
                <a:cs typeface="Arial Hebrew" charset="-79"/>
              </a:rPr>
              <a:t>Generating spreadsheets of group </a:t>
            </a:r>
            <a:r>
              <a:rPr lang="en-US" altLang="x-none" dirty="0" smtClean="0">
                <a:latin typeface="Arial Hebrew" charset="-79"/>
                <a:ea typeface="Arial Hebrew" charset="-79"/>
                <a:cs typeface="Arial Hebrew" charset="-79"/>
              </a:rPr>
              <a:t>data</a:t>
            </a:r>
            <a:endParaRPr lang="en-US" altLang="x-none" dirty="0">
              <a:latin typeface="Arial Hebrew" charset="-79"/>
              <a:ea typeface="Arial Hebrew" charset="-79"/>
              <a:cs typeface="Arial Hebrew" charset="-79"/>
            </a:endParaRPr>
          </a:p>
          <a:p>
            <a:pPr lvl="1" eaLnBrk="1" hangingPunct="1"/>
            <a:r>
              <a:rPr lang="en-US" altLang="x-none" b="1" dirty="0">
                <a:latin typeface="Arial Hebrew" charset="-79"/>
                <a:ea typeface="Arial Hebrew" charset="-79"/>
                <a:cs typeface="Arial Hebrew" charset="-79"/>
              </a:rPr>
              <a:t>aseg</a:t>
            </a:r>
            <a:r>
              <a:rPr lang="en-US" altLang="x-none" dirty="0">
                <a:latin typeface="Arial Hebrew" charset="-79"/>
                <a:ea typeface="Arial Hebrew" charset="-79"/>
                <a:cs typeface="Arial Hebrew" charset="-79"/>
              </a:rPr>
              <a:t>stats2table </a:t>
            </a:r>
            <a:r>
              <a:rPr lang="uk-UA" altLang="x-none" dirty="0">
                <a:latin typeface="Arial Hebrew" charset="-79"/>
                <a:ea typeface="Arial Hebrew" charset="-79"/>
                <a:cs typeface="Arial Hebrew" charset="-79"/>
              </a:rPr>
              <a:t>--</a:t>
            </a:r>
            <a:r>
              <a:rPr lang="en-US" altLang="x-none" dirty="0">
                <a:latin typeface="Arial Hebrew" charset="-79"/>
                <a:ea typeface="Arial Hebrew" charset="-79"/>
                <a:cs typeface="Arial Hebrew" charset="-79"/>
              </a:rPr>
              <a:t>help</a:t>
            </a:r>
          </a:p>
          <a:p>
            <a:pPr lvl="1" eaLnBrk="1" hangingPunct="1"/>
            <a:r>
              <a:rPr lang="en-US" altLang="x-none" b="1" dirty="0">
                <a:latin typeface="Arial Hebrew" charset="-79"/>
                <a:ea typeface="Arial Hebrew" charset="-79"/>
                <a:cs typeface="Arial Hebrew" charset="-79"/>
              </a:rPr>
              <a:t>aparc</a:t>
            </a:r>
            <a:r>
              <a:rPr lang="en-US" altLang="x-none" dirty="0">
                <a:latin typeface="Arial Hebrew" charset="-79"/>
                <a:ea typeface="Arial Hebrew" charset="-79"/>
                <a:cs typeface="Arial Hebrew" charset="-79"/>
              </a:rPr>
              <a:t>stats2table </a:t>
            </a:r>
            <a:r>
              <a:rPr lang="uk-UA" altLang="x-none" dirty="0">
                <a:latin typeface="Arial Hebrew" charset="-79"/>
                <a:ea typeface="Arial Hebrew" charset="-79"/>
                <a:cs typeface="Arial Hebrew" charset="-79"/>
              </a:rPr>
              <a:t>--</a:t>
            </a:r>
            <a:r>
              <a:rPr lang="en-US" altLang="x-none" dirty="0">
                <a:latin typeface="Arial Hebrew" charset="-79"/>
                <a:ea typeface="Arial Hebrew" charset="-79"/>
                <a:cs typeface="Arial Hebrew" charset="-79"/>
              </a:rPr>
              <a:t>help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42900" y="1374252"/>
            <a:ext cx="5797356" cy="17543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57200" indent="-182563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sz="1800" b="0" dirty="0" err="1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aseg.stats</a:t>
            </a:r>
            <a:r>
              <a:rPr lang="en-US" altLang="x-none" sz="1800" b="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– subcortical volumetric stats</a:t>
            </a:r>
          </a:p>
          <a:p>
            <a:pPr defTabSz="914400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sz="1800" b="0" dirty="0" err="1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wmparc.stats</a:t>
            </a:r>
            <a:r>
              <a:rPr lang="en-US" altLang="x-none" sz="1800" b="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– white matter segmentation volumetric stats</a:t>
            </a:r>
          </a:p>
          <a:p>
            <a:pPr defTabSz="914400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sz="1800" b="0" dirty="0" err="1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lh.aparc.stats</a:t>
            </a:r>
            <a:r>
              <a:rPr lang="en-US" altLang="x-none" sz="1800" b="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– left hemi </a:t>
            </a:r>
            <a:r>
              <a:rPr lang="en-US" altLang="x-none" sz="1800" b="0" dirty="0" err="1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Desikan</a:t>
            </a:r>
            <a:r>
              <a:rPr lang="en-US" altLang="x-none" sz="1800" b="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/</a:t>
            </a:r>
            <a:r>
              <a:rPr lang="en-US" altLang="x-none" sz="1800" b="0" dirty="0" err="1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Killiany</a:t>
            </a:r>
            <a:r>
              <a:rPr lang="en-US" altLang="x-none" sz="1800" b="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surface stats</a:t>
            </a:r>
          </a:p>
          <a:p>
            <a:pPr defTabSz="914400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sz="1800" b="0" dirty="0" err="1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rh.aparc.stats</a:t>
            </a:r>
            <a:r>
              <a:rPr lang="en-US" altLang="x-none" sz="1800" b="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– right hemi </a:t>
            </a:r>
            <a:r>
              <a:rPr lang="en-US" altLang="x-none" sz="1800" b="0" dirty="0" err="1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Desikan</a:t>
            </a:r>
            <a:r>
              <a:rPr lang="en-US" altLang="x-none" sz="1800" b="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/</a:t>
            </a:r>
            <a:r>
              <a:rPr lang="en-US" altLang="x-none" sz="1800" b="0" dirty="0" err="1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Killiany</a:t>
            </a:r>
            <a:r>
              <a:rPr lang="en-US" altLang="x-none" sz="1800" b="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surface stats</a:t>
            </a:r>
          </a:p>
          <a:p>
            <a:pPr defTabSz="914400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sz="1800" b="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lh.aparc.a2009.stats – left hemi </a:t>
            </a:r>
            <a:r>
              <a:rPr lang="en-US" altLang="x-none" sz="1800" b="0" dirty="0" err="1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Destrieux</a:t>
            </a:r>
            <a:r>
              <a:rPr lang="en-US" altLang="x-none" sz="1800" b="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</a:p>
          <a:p>
            <a:pPr defTabSz="914400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sz="1800" b="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rh.aparc.a2009.stats – right hemi </a:t>
            </a:r>
            <a:r>
              <a:rPr lang="en-US" altLang="x-none" sz="1800" b="0" dirty="0" err="1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Destrieux</a:t>
            </a:r>
            <a:r>
              <a:rPr lang="en-US" altLang="x-none" sz="1800" b="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97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ROI Summaries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43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838200" y="1572083"/>
            <a:ext cx="103632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1pPr>
            <a:lvl2pPr marL="114300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2pPr>
            <a:lvl3pPr marL="1257300" indent="-457200"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MS PGothic" charset="-128"/>
              </a:defRPr>
            </a:lvl9pPr>
          </a:lstStyle>
          <a:p>
            <a:pPr lvl="1" indent="0" eaLnBrk="1" hangingPunct="1"/>
            <a:r>
              <a:rPr lang="en-US" altLang="x-none" sz="3200" dirty="0" smtClean="0">
                <a:latin typeface="Arial Hebrew" charset="-79"/>
                <a:ea typeface="Arial Hebrew" charset="-79"/>
                <a:cs typeface="Arial Hebrew" charset="-79"/>
              </a:rPr>
              <a:t>During this course you will learn how to</a:t>
            </a:r>
            <a:endParaRPr lang="en-US" altLang="x-none" sz="3200" dirty="0">
              <a:latin typeface="Arial Hebrew" charset="-79"/>
              <a:ea typeface="Arial Hebrew" charset="-79"/>
              <a:cs typeface="Arial Hebrew" charset="-79"/>
            </a:endParaRPr>
          </a:p>
          <a:p>
            <a:pPr lvl="2" eaLnBrk="1" hangingPunct="1">
              <a:buFont typeface="Arial" charset="0"/>
              <a:buChar char="•"/>
            </a:pPr>
            <a:r>
              <a:rPr lang="en-US" altLang="x-none" sz="3200" dirty="0">
                <a:latin typeface="Arial Hebrew" charset="-79"/>
                <a:ea typeface="Arial Hebrew" charset="-79"/>
                <a:cs typeface="Arial Hebrew" charset="-79"/>
              </a:rPr>
              <a:t>Using alternate atlases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altLang="x-none" sz="3200" dirty="0">
                <a:latin typeface="Arial Hebrew" charset="-79"/>
                <a:ea typeface="Arial Hebrew" charset="-79"/>
                <a:cs typeface="Arial Hebrew" charset="-79"/>
              </a:rPr>
              <a:t>Hippocampal subfields, thalamic nuclei, brainstem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altLang="x-none" sz="3200" dirty="0">
                <a:latin typeface="Arial Hebrew" charset="-79"/>
                <a:ea typeface="Arial Hebrew" charset="-79"/>
                <a:cs typeface="Arial Hebrew" charset="-79"/>
              </a:rPr>
              <a:t>Manipulating ROIs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altLang="x-none" sz="3200" dirty="0">
                <a:latin typeface="Arial Hebrew" charset="-79"/>
                <a:ea typeface="Arial Hebrew" charset="-79"/>
                <a:cs typeface="Arial Hebrew" charset="-79"/>
              </a:rPr>
              <a:t>Making </a:t>
            </a:r>
            <a:r>
              <a:rPr lang="en-US" altLang="x-none" sz="3200" u="sng" dirty="0">
                <a:latin typeface="Arial Hebrew" charset="-79"/>
                <a:ea typeface="Arial Hebrew" charset="-79"/>
                <a:cs typeface="Arial Hebrew" charset="-79"/>
              </a:rPr>
              <a:t>new</a:t>
            </a:r>
            <a:r>
              <a:rPr lang="en-US" altLang="x-none" sz="3200" dirty="0">
                <a:latin typeface="Arial Hebrew" charset="-79"/>
                <a:ea typeface="Arial Hebrew" charset="-79"/>
                <a:cs typeface="Arial Hebrew" charset="-79"/>
              </a:rPr>
              <a:t> *.stats files</a:t>
            </a:r>
          </a:p>
        </p:txBody>
      </p:sp>
      <p:pic>
        <p:nvPicPr>
          <p:cNvPr id="15" name="Picture 2" descr="1se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086" y="4224910"/>
            <a:ext cx="5159828" cy="231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6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Quick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44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377" b="-1"/>
          <a:stretch/>
        </p:blipFill>
        <p:spPr bwMode="auto">
          <a:xfrm>
            <a:off x="438568" y="1329643"/>
            <a:ext cx="10402334" cy="441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838200" y="4732858"/>
            <a:ext cx="169251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x-none" sz="20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recon-</a:t>
            </a:r>
            <a:r>
              <a:rPr lang="en-US" altLang="x-none" sz="2000" dirty="0" err="1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all.log</a:t>
            </a:r>
            <a:endParaRPr lang="en-US" altLang="x-none" sz="20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r>
              <a:rPr lang="en-US" altLang="x-none" sz="20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recon-</a:t>
            </a:r>
            <a:r>
              <a:rPr lang="en-US" altLang="x-none" sz="2000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all.done</a:t>
            </a:r>
            <a:endParaRPr lang="en-US" altLang="x-none" sz="2000" dirty="0" smtClean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r>
              <a:rPr lang="en-US" altLang="x-none" sz="2000" dirty="0" smtClean="0">
                <a:solidFill>
                  <a:srgbClr val="FF0000"/>
                </a:solidFill>
                <a:latin typeface="Arial Hebrew" charset="-79"/>
                <a:ea typeface="Arial Hebrew" charset="-79"/>
                <a:cs typeface="Arial Hebrew" charset="-79"/>
              </a:rPr>
              <a:t>recon-</a:t>
            </a:r>
            <a:r>
              <a:rPr lang="en-US" altLang="x-none" sz="2000" dirty="0" err="1" smtClean="0">
                <a:solidFill>
                  <a:srgbClr val="FF0000"/>
                </a:solidFill>
                <a:latin typeface="Arial Hebrew" charset="-79"/>
                <a:ea typeface="Arial Hebrew" charset="-79"/>
                <a:cs typeface="Arial Hebrew" charset="-79"/>
              </a:rPr>
              <a:t>all.error</a:t>
            </a:r>
            <a:endParaRPr lang="en-US" altLang="x-none" sz="2000" dirty="0">
              <a:solidFill>
                <a:srgbClr val="FF00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r="12196"/>
          <a:stretch/>
        </p:blipFill>
        <p:spPr>
          <a:xfrm>
            <a:off x="2907387" y="4264558"/>
            <a:ext cx="1676933" cy="19522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4" t="16646" r="11953" b="22838"/>
          <a:stretch/>
        </p:blipFill>
        <p:spPr>
          <a:xfrm>
            <a:off x="4664381" y="4573938"/>
            <a:ext cx="1914075" cy="133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t="16647" r="14215" b="25814"/>
          <a:stretch/>
        </p:blipFill>
        <p:spPr>
          <a:xfrm>
            <a:off x="6578456" y="4537706"/>
            <a:ext cx="1954473" cy="133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49295" y="4537706"/>
            <a:ext cx="14596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x-none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aseg.stats</a:t>
            </a:r>
            <a:endParaRPr lang="en-US" altLang="x-none" dirty="0"/>
          </a:p>
          <a:p>
            <a:r>
              <a:rPr lang="en-US" altLang="x-none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?</a:t>
            </a:r>
            <a:r>
              <a:rPr lang="en-US" altLang="x-none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h.a</a:t>
            </a:r>
            <a:r>
              <a:rPr lang="en-US" altLang="x-none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parc.stats</a:t>
            </a:r>
            <a:endParaRPr lang="en-US" altLang="x-none" dirty="0" smtClean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r>
              <a:rPr lang="mr-IN" altLang="x-none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…</a:t>
            </a:r>
            <a:endParaRPr lang="en-US" altLang="x-none" dirty="0" smtClean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725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Talk Overview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Overview of the recon-all streamline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Specifics about the </a:t>
            </a:r>
            <a:r>
              <a:rPr lang="en-US" sz="32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</a:t>
            </a: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nput image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Recon-all command breakdown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Introduction to subject directories and output files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(select) Streamline details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Brief</a:t>
            </a: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overview of statistics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Where to find help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45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5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Getting Your Questions Answered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46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4" descr="wik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36"/>
          <a:stretch>
            <a:fillRect/>
          </a:stretch>
        </p:blipFill>
        <p:spPr bwMode="auto">
          <a:xfrm>
            <a:off x="1923768" y="2172273"/>
            <a:ext cx="4419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6632121" y="2165472"/>
            <a:ext cx="3956957" cy="2627667"/>
            <a:chOff x="288" y="2736"/>
            <a:chExt cx="2304" cy="1530"/>
          </a:xfrm>
        </p:grpSpPr>
        <p:pic>
          <p:nvPicPr>
            <p:cNvPr id="11" name="Picture 11" descr="mail-archiv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736"/>
              <a:ext cx="2304" cy="1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1434" y="3648"/>
              <a:ext cx="288" cy="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x-none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434" y="3780"/>
              <a:ext cx="288" cy="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x-none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258" y="4050"/>
              <a:ext cx="288" cy="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x-none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344" y="4128"/>
              <a:ext cx="288" cy="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x-none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152" y="3410"/>
              <a:ext cx="288" cy="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x-none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1254" y="3494"/>
              <a:ext cx="288" cy="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x-none"/>
            </a:p>
          </p:txBody>
        </p:sp>
      </p:grpSp>
      <p:sp>
        <p:nvSpPr>
          <p:cNvPr id="3" name="Rectangle 2"/>
          <p:cNvSpPr/>
          <p:nvPr/>
        </p:nvSpPr>
        <p:spPr>
          <a:xfrm>
            <a:off x="1909594" y="571001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en-US" altLang="x-none" dirty="0" smtClean="0">
                <a:solidFill>
                  <a:schemeClr val="bg1"/>
                </a:solidFill>
                <a:latin typeface="Arial" charset="0"/>
              </a:rPr>
              <a:t>recon-all –help</a:t>
            </a:r>
          </a:p>
          <a:p>
            <a:pPr>
              <a:buClr>
                <a:srgbClr val="000000"/>
              </a:buClr>
              <a:buSzPct val="100000"/>
            </a:pPr>
            <a:r>
              <a:rPr lang="en-US" altLang="x-none" dirty="0" err="1" smtClean="0">
                <a:solidFill>
                  <a:schemeClr val="bg1"/>
                </a:solidFill>
                <a:latin typeface="Arial" charset="0"/>
              </a:rPr>
              <a:t>mri_convert</a:t>
            </a:r>
            <a:r>
              <a:rPr lang="en-US" altLang="x-none" dirty="0" smtClean="0">
                <a:solidFill>
                  <a:schemeClr val="bg1"/>
                </a:solidFill>
                <a:latin typeface="Arial" charset="0"/>
              </a:rPr>
              <a:t> -help</a:t>
            </a:r>
            <a:endParaRPr lang="en-US" altLang="x-none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75604" y="171060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defRPr/>
            </a:pPr>
            <a:r>
              <a:rPr lang="en-US" sz="2400" b="1" dirty="0">
                <a:solidFill>
                  <a:schemeClr val="bg1"/>
                </a:solidFill>
              </a:rPr>
              <a:t>WIKI</a:t>
            </a:r>
            <a:endParaRPr lang="en-US" sz="2400" b="1" dirty="0">
              <a:solidFill>
                <a:schemeClr val="bg1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42313" y="171636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Mail Archive</a:t>
            </a:r>
            <a:endParaRPr lang="en-US" sz="2400" b="1" dirty="0">
              <a:solidFill>
                <a:schemeClr val="bg1"/>
              </a:solidFill>
              <a:ea typeface="MS PGothic" charset="0"/>
              <a:cs typeface="MS PGothic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75604" y="5222335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COMMAND HELP		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11333" y="5168628"/>
            <a:ext cx="3654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</a:rPr>
              <a:t>SEND US YOUR QUESTIONS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11333" y="560933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defRPr/>
            </a:pP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freesurfer@nmr.mgh.harvard.edu</a:t>
            </a:r>
            <a:endParaRPr lang="en-US" dirty="0">
              <a:solidFill>
                <a:schemeClr val="bg1"/>
              </a:solidFill>
              <a:ea typeface="MS PGothic" charset="0"/>
              <a:cs typeface="MS PGothic" charset="0"/>
            </a:endParaRPr>
          </a:p>
          <a:p>
            <a:pPr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(Attach recon-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all.log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2034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Thank You!</a:t>
            </a:r>
            <a:endParaRPr lang="en-US" sz="4300" b="1" dirty="0" smtClean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47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968827" y="1572083"/>
            <a:ext cx="11865429" cy="2890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</a:rPr>
              <a:t>Bram Diamond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  <a:hlinkClick r:id="rId7"/>
              </a:rPr>
              <a:t>brdiamond@mgh.harvard.edu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</a:rPr>
              <a:t>FreeSurfer Help mailing list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hlinkClick r:id="rId8"/>
              </a:rPr>
              <a:t>freesurfer@nmr.mgh.harvard.edu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4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</a:rPr>
              <a:t>At-home FreeSurfer Course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hlinkClick r:id="rId9"/>
              </a:rPr>
              <a:t>https://surfer.nmr.mgh.harvard.edu/fswiki/TeachYourselfFreeSurfer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03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Additional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48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Motion correction and averaging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0898" name="AutoShape 3"/>
          <p:cNvSpPr>
            <a:spLocks noChangeArrowheads="1"/>
          </p:cNvSpPr>
          <p:nvPr/>
        </p:nvSpPr>
        <p:spPr bwMode="auto">
          <a:xfrm>
            <a:off x="1981200" y="1676400"/>
            <a:ext cx="1981200" cy="1752600"/>
          </a:xfrm>
          <a:prstGeom prst="cube">
            <a:avLst>
              <a:gd name="adj" fmla="val 25000"/>
            </a:avLst>
          </a:prstGeom>
          <a:solidFill>
            <a:srgbClr val="CC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57200" indent="-182563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sz="2400" b="0">
                <a:solidFill>
                  <a:schemeClr val="bg1"/>
                </a:solidFill>
                <a:latin typeface="Times New Roman" charset="0"/>
                <a:ea typeface="MS PGothic" charset="-128"/>
              </a:rPr>
              <a:t>001.mgz</a:t>
            </a:r>
          </a:p>
        </p:txBody>
      </p:sp>
      <p:sp>
        <p:nvSpPr>
          <p:cNvPr id="80899" name="AutoShape 4"/>
          <p:cNvSpPr>
            <a:spLocks noChangeArrowheads="1"/>
          </p:cNvSpPr>
          <p:nvPr/>
        </p:nvSpPr>
        <p:spPr bwMode="auto">
          <a:xfrm>
            <a:off x="1905000" y="3886200"/>
            <a:ext cx="1981200" cy="1752600"/>
          </a:xfrm>
          <a:prstGeom prst="cube">
            <a:avLst>
              <a:gd name="adj" fmla="val 25000"/>
            </a:avLst>
          </a:prstGeom>
          <a:solidFill>
            <a:srgbClr val="CC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57200" indent="-182563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sz="2400" b="0">
                <a:solidFill>
                  <a:schemeClr val="bg1"/>
                </a:solidFill>
                <a:latin typeface="Times New Roman" charset="0"/>
                <a:ea typeface="MS PGothic" charset="-128"/>
              </a:rPr>
              <a:t>002.mgz</a:t>
            </a:r>
          </a:p>
        </p:txBody>
      </p:sp>
      <p:sp>
        <p:nvSpPr>
          <p:cNvPr id="80900" name="AutoShape 8"/>
          <p:cNvSpPr>
            <a:spLocks noChangeArrowheads="1"/>
          </p:cNvSpPr>
          <p:nvPr/>
        </p:nvSpPr>
        <p:spPr bwMode="auto">
          <a:xfrm>
            <a:off x="8229600" y="2438400"/>
            <a:ext cx="1981200" cy="1752600"/>
          </a:xfrm>
          <a:prstGeom prst="cube">
            <a:avLst>
              <a:gd name="adj" fmla="val 25000"/>
            </a:avLst>
          </a:prstGeom>
          <a:solidFill>
            <a:srgbClr val="CC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57200" indent="-182563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sz="2400" b="0">
                <a:solidFill>
                  <a:schemeClr val="bg1"/>
                </a:solidFill>
                <a:latin typeface="Times New Roman" charset="0"/>
                <a:ea typeface="MS PGothic" charset="-128"/>
              </a:rPr>
              <a:t>rawavg.mgz</a:t>
            </a:r>
          </a:p>
        </p:txBody>
      </p:sp>
      <p:sp>
        <p:nvSpPr>
          <p:cNvPr id="80901" name="Oval 7"/>
          <p:cNvSpPr>
            <a:spLocks noChangeArrowheads="1"/>
          </p:cNvSpPr>
          <p:nvPr/>
        </p:nvSpPr>
        <p:spPr bwMode="auto">
          <a:xfrm>
            <a:off x="6400800" y="3200400"/>
            <a:ext cx="609600" cy="685800"/>
          </a:xfrm>
          <a:prstGeom prst="ellipse">
            <a:avLst/>
          </a:prstGeom>
          <a:solidFill>
            <a:srgbClr val="00CC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57200" indent="-182563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sz="4000">
                <a:solidFill>
                  <a:schemeClr val="bg1"/>
                </a:solidFill>
                <a:latin typeface="Times New Roman" charset="0"/>
                <a:ea typeface="MS PGothic" charset="-128"/>
              </a:rPr>
              <a:t>+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4038600" y="3505200"/>
            <a:ext cx="2286000" cy="774700"/>
          </a:xfrm>
          <a:prstGeom prst="line">
            <a:avLst/>
          </a:prstGeom>
          <a:noFill/>
          <a:ln w="41275">
            <a:solidFill>
              <a:schemeClr val="bg1"/>
            </a:solidFill>
            <a:round/>
            <a:headEnd/>
            <a:tailEnd type="triangle" w="med" len="med"/>
          </a:ln>
          <a:effectLst>
            <a:outerShdw blurRad="39999" dist="23000" algn="b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4114800" y="2057400"/>
            <a:ext cx="2209800" cy="1295400"/>
          </a:xfrm>
          <a:prstGeom prst="line">
            <a:avLst/>
          </a:prstGeom>
          <a:noFill/>
          <a:ln w="41275">
            <a:solidFill>
              <a:schemeClr val="bg1"/>
            </a:solidFill>
            <a:round/>
            <a:headEnd/>
            <a:tailEnd type="triangle" w="med" len="med"/>
          </a:ln>
          <a:effectLst>
            <a:outerShdw blurRad="39999" dist="23000" algn="b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7086600" y="3505200"/>
            <a:ext cx="1066800" cy="1588"/>
          </a:xfrm>
          <a:prstGeom prst="line">
            <a:avLst/>
          </a:prstGeom>
          <a:noFill/>
          <a:ln w="41275">
            <a:solidFill>
              <a:schemeClr val="bg1"/>
            </a:solidFill>
            <a:round/>
            <a:headEnd/>
            <a:tailEnd type="triangle" w="med" len="med"/>
          </a:ln>
          <a:effectLst>
            <a:outerShdw blurRad="39999" dist="23000" algn="b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0905" name="Text Box 19"/>
          <p:cNvSpPr txBox="1">
            <a:spLocks noChangeArrowheads="1"/>
          </p:cNvSpPr>
          <p:nvPr/>
        </p:nvSpPr>
        <p:spPr bwMode="auto">
          <a:xfrm>
            <a:off x="1828801" y="5791201"/>
            <a:ext cx="413067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57200" indent="-182563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b="0">
                <a:solidFill>
                  <a:schemeClr val="bg1"/>
                </a:solidFill>
                <a:ea typeface="MS PGothic" charset="-128"/>
              </a:rPr>
              <a:t>Does not change native resolution.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b="0">
                <a:solidFill>
                  <a:schemeClr val="bg1"/>
                </a:solidFill>
                <a:ea typeface="MS PGothic" charset="-128"/>
              </a:rPr>
              <a:t>Usually only need one.</a:t>
            </a:r>
          </a:p>
        </p:txBody>
      </p:sp>
      <p:sp>
        <p:nvSpPr>
          <p:cNvPr id="80906" name="Text Box 21"/>
          <p:cNvSpPr txBox="1">
            <a:spLocks noChangeArrowheads="1"/>
          </p:cNvSpPr>
          <p:nvPr/>
        </p:nvSpPr>
        <p:spPr bwMode="auto">
          <a:xfrm>
            <a:off x="8078789" y="4114800"/>
            <a:ext cx="668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57200" indent="-182563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x-none" sz="2400" b="0">
                <a:solidFill>
                  <a:schemeClr val="bg1"/>
                </a:solidFill>
                <a:latin typeface="Times New Roman" charset="0"/>
                <a:ea typeface="MS PGothic" charset="-128"/>
              </a:rPr>
              <a:t>bert</a:t>
            </a:r>
          </a:p>
        </p:txBody>
      </p:sp>
      <p:sp>
        <p:nvSpPr>
          <p:cNvPr id="80907" name="Line 20"/>
          <p:cNvSpPr>
            <a:spLocks noChangeShapeType="1"/>
          </p:cNvSpPr>
          <p:nvPr/>
        </p:nvSpPr>
        <p:spPr bwMode="auto">
          <a:xfrm flipV="1">
            <a:off x="7962900" y="4521200"/>
            <a:ext cx="419100" cy="546100"/>
          </a:xfrm>
          <a:prstGeom prst="line">
            <a:avLst/>
          </a:prstGeom>
          <a:noFill/>
          <a:ln w="2844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0908" name="Group 10"/>
          <p:cNvGrpSpPr>
            <a:grpSpLocks/>
          </p:cNvGrpSpPr>
          <p:nvPr/>
        </p:nvGrpSpPr>
        <p:grpSpPr bwMode="auto">
          <a:xfrm>
            <a:off x="6475414" y="4911725"/>
            <a:ext cx="3692525" cy="1874838"/>
            <a:chOff x="3119" y="3094"/>
            <a:chExt cx="2326" cy="1181"/>
          </a:xfrm>
        </p:grpSpPr>
        <p:sp>
          <p:nvSpPr>
            <p:cNvPr id="80909" name="Text Box 11"/>
            <p:cNvSpPr txBox="1">
              <a:spLocks noChangeArrowheads="1"/>
            </p:cNvSpPr>
            <p:nvPr/>
          </p:nvSpPr>
          <p:spPr bwMode="auto">
            <a:xfrm>
              <a:off x="3563" y="3621"/>
              <a:ext cx="427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Font typeface="Arial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457200" indent="-182563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x-none" sz="2400" b="0">
                  <a:solidFill>
                    <a:schemeClr val="bg1"/>
                  </a:solidFill>
                  <a:latin typeface="Times New Roman" charset="0"/>
                  <a:ea typeface="MS PGothic" charset="-128"/>
                </a:rPr>
                <a:t>orig</a:t>
              </a:r>
            </a:p>
          </p:txBody>
        </p:sp>
        <p:sp>
          <p:nvSpPr>
            <p:cNvPr id="80910" name="Text Box 12"/>
            <p:cNvSpPr txBox="1">
              <a:spLocks noChangeArrowheads="1"/>
            </p:cNvSpPr>
            <p:nvPr/>
          </p:nvSpPr>
          <p:spPr bwMode="auto">
            <a:xfrm>
              <a:off x="3119" y="3983"/>
              <a:ext cx="1558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Font typeface="Arial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457200" indent="-182563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x-none" sz="2400" b="0">
                  <a:solidFill>
                    <a:schemeClr val="bg1"/>
                  </a:solidFill>
                  <a:latin typeface="Times New Roman" charset="0"/>
                  <a:ea typeface="MS PGothic" charset="-128"/>
                </a:rPr>
                <a:t>001.mgz  002.mgz</a:t>
              </a:r>
            </a:p>
          </p:txBody>
        </p:sp>
        <p:sp>
          <p:nvSpPr>
            <p:cNvPr id="80911" name="Line 13"/>
            <p:cNvSpPr>
              <a:spLocks noChangeShapeType="1"/>
            </p:cNvSpPr>
            <p:nvPr/>
          </p:nvSpPr>
          <p:spPr bwMode="auto">
            <a:xfrm flipV="1">
              <a:off x="3418" y="3857"/>
              <a:ext cx="333" cy="197"/>
            </a:xfrm>
            <a:prstGeom prst="line">
              <a:avLst/>
            </a:prstGeom>
            <a:noFill/>
            <a:ln w="2844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0912" name="Line 14"/>
            <p:cNvSpPr>
              <a:spLocks noChangeShapeType="1"/>
            </p:cNvSpPr>
            <p:nvPr/>
          </p:nvSpPr>
          <p:spPr bwMode="auto">
            <a:xfrm flipH="1" flipV="1">
              <a:off x="3750" y="3857"/>
              <a:ext cx="581" cy="244"/>
            </a:xfrm>
            <a:prstGeom prst="line">
              <a:avLst/>
            </a:prstGeom>
            <a:noFill/>
            <a:ln w="2844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0913" name="Text Box 15"/>
            <p:cNvSpPr txBox="1">
              <a:spLocks noChangeArrowheads="1"/>
            </p:cNvSpPr>
            <p:nvPr/>
          </p:nvSpPr>
          <p:spPr bwMode="auto">
            <a:xfrm>
              <a:off x="3852" y="3094"/>
              <a:ext cx="384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Font typeface="Arial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457200" indent="-182563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x-none" sz="2400" b="0">
                  <a:solidFill>
                    <a:schemeClr val="bg1"/>
                  </a:solidFill>
                  <a:latin typeface="Times New Roman" charset="0"/>
                  <a:ea typeface="MS PGothic" charset="-128"/>
                </a:rPr>
                <a:t>mri</a:t>
              </a:r>
            </a:p>
          </p:txBody>
        </p:sp>
        <p:sp>
          <p:nvSpPr>
            <p:cNvPr id="80914" name="Line 16"/>
            <p:cNvSpPr>
              <a:spLocks noChangeShapeType="1"/>
            </p:cNvSpPr>
            <p:nvPr/>
          </p:nvSpPr>
          <p:spPr bwMode="auto">
            <a:xfrm flipV="1">
              <a:off x="3754" y="3376"/>
              <a:ext cx="261" cy="341"/>
            </a:xfrm>
            <a:prstGeom prst="line">
              <a:avLst/>
            </a:prstGeom>
            <a:noFill/>
            <a:ln w="2844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0915" name="Line 17"/>
            <p:cNvSpPr>
              <a:spLocks noChangeShapeType="1"/>
            </p:cNvSpPr>
            <p:nvPr/>
          </p:nvSpPr>
          <p:spPr bwMode="auto">
            <a:xfrm flipH="1" flipV="1">
              <a:off x="4038" y="3376"/>
              <a:ext cx="389" cy="341"/>
            </a:xfrm>
            <a:prstGeom prst="line">
              <a:avLst/>
            </a:prstGeom>
            <a:noFill/>
            <a:ln w="2844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0916" name="Text Box 18"/>
            <p:cNvSpPr txBox="1">
              <a:spLocks noChangeArrowheads="1"/>
            </p:cNvSpPr>
            <p:nvPr/>
          </p:nvSpPr>
          <p:spPr bwMode="auto">
            <a:xfrm>
              <a:off x="4378" y="3717"/>
              <a:ext cx="1067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Font typeface="Arial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457200" indent="-182563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x-none" sz="2400" b="0">
                  <a:solidFill>
                    <a:schemeClr val="bg1"/>
                  </a:solidFill>
                  <a:latin typeface="Times New Roman" charset="0"/>
                  <a:ea typeface="MS PGothic" charset="-128"/>
                </a:rPr>
                <a:t>rawavg.mgz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980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Talk Overview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Overview of the recon-all streamline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Specifics about the </a:t>
            </a:r>
            <a:r>
              <a:rPr lang="en-US" sz="3200" b="1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</a:t>
            </a:r>
            <a:r>
              <a:rPr lang="en-US" sz="32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nput image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Recon-all command breakdown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Introduction to subject directories and output files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(select) Streamline details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Brief</a:t>
            </a: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overview of statistics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Where to find help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54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ea typeface="+mj-ea"/>
                <a:cs typeface="+mj-cs"/>
              </a:rPr>
              <a:t>The stages of recon-all</a:t>
            </a:r>
            <a:endParaRPr lang="en-US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/>
            <a:endParaRPr lang="en-US" altLang="x-none" dirty="0">
              <a:solidFill>
                <a:schemeClr val="bg1"/>
              </a:solidFill>
              <a:ea typeface="ＭＳ Ｐゴシック" charset="-128"/>
            </a:endParaRPr>
          </a:p>
          <a:p>
            <a:pPr marL="0" indent="0" algn="ctr"/>
            <a:endParaRPr lang="en-US" altLang="x-none" dirty="0">
              <a:solidFill>
                <a:schemeClr val="bg1"/>
              </a:solidFill>
              <a:ea typeface="ＭＳ Ｐゴシック" charset="-128"/>
            </a:endParaRPr>
          </a:p>
          <a:p>
            <a:pPr marL="0" indent="0" algn="ctr"/>
            <a:r>
              <a:rPr lang="en-US" altLang="x-none" sz="2400" dirty="0">
                <a:solidFill>
                  <a:schemeClr val="bg1"/>
                </a:solidFill>
                <a:ea typeface="ＭＳ Ｐゴシック" charset="-128"/>
              </a:rPr>
              <a:t>-autorecon1</a:t>
            </a:r>
          </a:p>
          <a:p>
            <a:pPr marL="0" indent="0" algn="ctr"/>
            <a:r>
              <a:rPr lang="en-US" altLang="x-none" sz="2400" dirty="0">
                <a:solidFill>
                  <a:schemeClr val="bg1"/>
                </a:solidFill>
                <a:ea typeface="ＭＳ Ｐゴシック" charset="-128"/>
              </a:rPr>
              <a:t>-autorecon2</a:t>
            </a:r>
          </a:p>
          <a:p>
            <a:pPr marL="0" indent="0" algn="ctr"/>
            <a:r>
              <a:rPr lang="en-US" altLang="x-none" sz="2400" dirty="0">
                <a:solidFill>
                  <a:schemeClr val="bg1"/>
                </a:solidFill>
                <a:ea typeface="ＭＳ Ｐゴシック" charset="-128"/>
              </a:rPr>
              <a:t>-autorecon3</a:t>
            </a:r>
          </a:p>
          <a:p>
            <a:pPr marL="0" indent="0"/>
            <a:endParaRPr lang="en-US" altLang="x-none" dirty="0">
              <a:solidFill>
                <a:schemeClr val="bg1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379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</a:rPr>
              <a:t>autorecon1</a:t>
            </a:r>
          </a:p>
        </p:txBody>
      </p:sp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1676400" y="1143001"/>
            <a:ext cx="46482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b="1" u="sng" dirty="0">
                <a:solidFill>
                  <a:schemeClr val="bg1"/>
                </a:solidFill>
                <a:ea typeface="MS PGothic" charset="0"/>
                <a:cs typeface="MS PGothic" charset="0"/>
              </a:rPr>
              <a:t>Volumetric Processing Stages</a:t>
            </a: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 (</a:t>
            </a:r>
            <a:r>
              <a:rPr lang="en-US" b="1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subjid</a:t>
            </a: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/</a:t>
            </a:r>
            <a:r>
              <a:rPr lang="en-US" b="1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mri</a:t>
            </a: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):</a:t>
            </a: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1.  Motion </a:t>
            </a:r>
            <a:r>
              <a:rPr lang="en-US" b="1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Cor</a:t>
            </a: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Avg</a:t>
            </a: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, Conform (</a:t>
            </a:r>
            <a:r>
              <a:rPr lang="en-US" b="1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orig.mgz</a:t>
            </a: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2.  Non-uniform </a:t>
            </a:r>
            <a:r>
              <a:rPr lang="en-US" b="1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inorm</a:t>
            </a: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 (</a:t>
            </a:r>
            <a:r>
              <a:rPr lang="en-US" b="1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nu.mgz</a:t>
            </a: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3.  </a:t>
            </a:r>
            <a:r>
              <a:rPr lang="en-US" b="1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Talairach</a:t>
            </a: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 transform computation (</a:t>
            </a:r>
            <a:r>
              <a:rPr lang="en-US" b="1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talairach</a:t>
            </a: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/</a:t>
            </a:r>
            <a:r>
              <a:rPr lang="en-US" b="1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talairach.xfm</a:t>
            </a: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4.  Intensity Normalization 1 (T1.mgz)</a:t>
            </a: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5.  Skull Strip (</a:t>
            </a:r>
            <a:r>
              <a:rPr lang="en-US" b="1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brainmask.mgz</a:t>
            </a: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endParaRPr lang="en-US" dirty="0">
              <a:solidFill>
                <a:schemeClr val="bg1"/>
              </a:solidFill>
              <a:ea typeface="MS PGothic" charset="0"/>
              <a:cs typeface="MS PGothic" charset="0"/>
            </a:endParaRP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 6.  EM Register (linear volumetric registration)</a:t>
            </a: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 7.  CA Intensity Normalization (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norm.mgz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 8.  CA Non-linear Volumetric Registration </a:t>
            </a: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 9.  CA Label (Volumetric Labeling) (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aseg.mgz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10. Intensity Normalization 2 (T1.mgz)</a:t>
            </a: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11. White matter segmentation (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wm.mgz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12. Edit WM With 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ASeg</a:t>
            </a:r>
            <a:endParaRPr lang="en-US" dirty="0">
              <a:solidFill>
                <a:schemeClr val="bg1"/>
              </a:solidFill>
              <a:ea typeface="MS PGothic" charset="0"/>
              <a:cs typeface="MS PGothic" charset="0"/>
            </a:endParaRP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13. Fill and cut (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filled.mgz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</p:txBody>
      </p:sp>
      <p:sp>
        <p:nvSpPr>
          <p:cNvPr id="74755" name="Rectangle 4"/>
          <p:cNvSpPr>
            <a:spLocks noChangeArrowheads="1"/>
          </p:cNvSpPr>
          <p:nvPr/>
        </p:nvSpPr>
        <p:spPr bwMode="auto">
          <a:xfrm>
            <a:off x="6324600" y="1066801"/>
            <a:ext cx="43434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 u="sng">
                <a:solidFill>
                  <a:schemeClr val="bg1"/>
                </a:solidFill>
              </a:rPr>
              <a:t>Surface Processing Stages</a:t>
            </a:r>
            <a:r>
              <a:rPr lang="en-US" altLang="x-none">
                <a:solidFill>
                  <a:schemeClr val="bg1"/>
                </a:solidFill>
              </a:rPr>
              <a:t> (subjid/surf):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14. Tessellate (?h.orig.nofix)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15. Smooth1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16. Inflate1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17. Sphere (?h.qsqhere)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18. Automatic Topology Fixer (?h.orig)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19. Final Surfs (?h.white ?h.pial ?.thickness)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20. Smooth2 (?h.smoothwm)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21. Inflate2 (?h.inflated)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22. Aseg Statistics (stats/aseg.stats)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23. Cortical Ribbon Mask (?h.ribbon.mgz)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24. Spherical Morph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25. Spherical Registration (?h.sphere.reg)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26. Map average curvature to subject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27. Cortical Parcellation (Labeling)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28. Cortical Parcellation Statistics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29. Cortical Parcellation mapped to Aseg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30. White Matter Parcellation (wmparc.mgz)</a:t>
            </a:r>
          </a:p>
        </p:txBody>
      </p:sp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1812926" y="6137275"/>
            <a:ext cx="1592039" cy="369332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 dirty="0"/>
              <a:t>recon-all  -help</a:t>
            </a:r>
          </a:p>
        </p:txBody>
      </p:sp>
      <p:sp>
        <p:nvSpPr>
          <p:cNvPr id="74757" name="Rectangle 6"/>
          <p:cNvSpPr>
            <a:spLocks noChangeArrowheads="1"/>
          </p:cNvSpPr>
          <p:nvPr/>
        </p:nvSpPr>
        <p:spPr bwMode="auto">
          <a:xfrm>
            <a:off x="4191000" y="6172200"/>
            <a:ext cx="36672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Note: ?h.orig means lh.orig or rh.orig</a:t>
            </a:r>
          </a:p>
        </p:txBody>
      </p:sp>
    </p:spTree>
    <p:extLst>
      <p:ext uri="{BB962C8B-B14F-4D97-AF65-F5344CB8AC3E}">
        <p14:creationId xmlns:p14="http://schemas.microsoft.com/office/powerpoint/2010/main" val="37208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</a:rPr>
              <a:t>autorecon2</a:t>
            </a:r>
          </a:p>
        </p:txBody>
      </p:sp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1676400" y="1143001"/>
            <a:ext cx="46482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u="sng" dirty="0">
                <a:solidFill>
                  <a:schemeClr val="bg1"/>
                </a:solidFill>
                <a:ea typeface="MS PGothic" charset="0"/>
                <a:cs typeface="MS PGothic" charset="0"/>
              </a:rPr>
              <a:t>Volumetric Processing Stages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 (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subjid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/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mri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):</a:t>
            </a: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1.  Motion 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Cor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Avg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, Conform (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orig.mgz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2.  Non-uniform 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inorm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 (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nu.mgz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3.  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Talairach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 transform computation (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talairach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/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talairach.xfm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4.  Intensity Normalization 1 (T1.mgz)</a:t>
            </a: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5.  Skull Strip (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brainmask.mgz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endParaRPr lang="en-US" dirty="0">
              <a:solidFill>
                <a:schemeClr val="bg1"/>
              </a:solidFill>
              <a:ea typeface="MS PGothic" charset="0"/>
              <a:cs typeface="MS PGothic" charset="0"/>
            </a:endParaRP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 </a:t>
            </a: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6.  EM Register (linear volumetric registration)</a:t>
            </a: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 7.  CA Intensity Normalization (</a:t>
            </a:r>
            <a:r>
              <a:rPr lang="en-US" b="1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norm.mgz</a:t>
            </a: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 8.  CA Non-linear Volumetric Registration </a:t>
            </a: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 9.  CA Label (Volumetric Labeling) (</a:t>
            </a:r>
            <a:r>
              <a:rPr lang="en-US" b="1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aseg.mgz</a:t>
            </a: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10. Intensity Normalization 2 (T1.mgz)</a:t>
            </a: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11. White matter segmentation (</a:t>
            </a:r>
            <a:r>
              <a:rPr lang="en-US" b="1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wm.mgz</a:t>
            </a: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12. Edit WM With </a:t>
            </a:r>
            <a:r>
              <a:rPr lang="en-US" b="1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ASeg</a:t>
            </a:r>
            <a:endParaRPr lang="en-US" b="1" dirty="0">
              <a:solidFill>
                <a:schemeClr val="bg1"/>
              </a:solidFill>
              <a:ea typeface="MS PGothic" charset="0"/>
              <a:cs typeface="MS PGothic" charset="0"/>
            </a:endParaRPr>
          </a:p>
          <a:p>
            <a:pPr marL="457200" indent="-457200">
              <a:buClr>
                <a:srgbClr val="000000"/>
              </a:buClr>
              <a:buSzPct val="100000"/>
              <a:defRPr/>
            </a:pP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13. Fill and cut (</a:t>
            </a:r>
            <a:r>
              <a:rPr lang="en-US" b="1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filled.mgz</a:t>
            </a: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</p:txBody>
      </p:sp>
      <p:sp>
        <p:nvSpPr>
          <p:cNvPr id="76803" name="Rectangle 4"/>
          <p:cNvSpPr>
            <a:spLocks noChangeArrowheads="1"/>
          </p:cNvSpPr>
          <p:nvPr/>
        </p:nvSpPr>
        <p:spPr bwMode="auto">
          <a:xfrm>
            <a:off x="6324600" y="1066801"/>
            <a:ext cx="43434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 b="1" u="sng">
                <a:solidFill>
                  <a:schemeClr val="bg1"/>
                </a:solidFill>
              </a:rPr>
              <a:t>Surface Processing Stages</a:t>
            </a:r>
            <a:r>
              <a:rPr lang="en-US" altLang="x-none" b="1">
                <a:solidFill>
                  <a:schemeClr val="bg1"/>
                </a:solidFill>
              </a:rPr>
              <a:t> (subjid/surf):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 b="1">
                <a:solidFill>
                  <a:schemeClr val="bg1"/>
                </a:solidFill>
              </a:rPr>
              <a:t>14. Tessellate (?h.orig.nofix)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 b="1">
                <a:solidFill>
                  <a:schemeClr val="bg1"/>
                </a:solidFill>
              </a:rPr>
              <a:t>15. Smooth1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 b="1">
                <a:solidFill>
                  <a:schemeClr val="bg1"/>
                </a:solidFill>
              </a:rPr>
              <a:t>16. Inflate1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 b="1">
                <a:solidFill>
                  <a:schemeClr val="bg1"/>
                </a:solidFill>
              </a:rPr>
              <a:t>17. Sphere (?h.qsqhere)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 b="1">
                <a:solidFill>
                  <a:schemeClr val="bg1"/>
                </a:solidFill>
              </a:rPr>
              <a:t>18. Automatic Topology Fixer (?h.orig)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 b="1">
                <a:solidFill>
                  <a:schemeClr val="bg1"/>
                </a:solidFill>
              </a:rPr>
              <a:t>19. Final Surfs (?h.white ?h.pial ?.thickness)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 b="1">
                <a:solidFill>
                  <a:schemeClr val="bg1"/>
                </a:solidFill>
              </a:rPr>
              <a:t>20. Smooth2 (?h.smoothwm)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 b="1">
                <a:solidFill>
                  <a:schemeClr val="bg1"/>
                </a:solidFill>
              </a:rPr>
              <a:t>21. Inflate2 (?h.inflated)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 b="1">
                <a:solidFill>
                  <a:schemeClr val="bg1"/>
                </a:solidFill>
              </a:rPr>
              <a:t>22. Aseg Statistics (stats/aseg.stats)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 b="1">
                <a:solidFill>
                  <a:schemeClr val="bg1"/>
                </a:solidFill>
              </a:rPr>
              <a:t>23. Cortical Ribbon Mask (?h.ribbon.mgz)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24. Spherical Morph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25. Spherical Registration (?h.sphere.reg)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26. Map average curvature to subject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27. Cortical Parcellation (Labeling)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28. Cortical Parcellation Statistics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29. Cortical Parcellation mapped to Aseg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30. White Matter Parcellation (wmparc.mgz)</a:t>
            </a:r>
          </a:p>
        </p:txBody>
      </p:sp>
      <p:sp>
        <p:nvSpPr>
          <p:cNvPr id="76804" name="Text Box 5"/>
          <p:cNvSpPr txBox="1">
            <a:spLocks noChangeArrowheads="1"/>
          </p:cNvSpPr>
          <p:nvPr/>
        </p:nvSpPr>
        <p:spPr bwMode="auto">
          <a:xfrm>
            <a:off x="1812926" y="6137275"/>
            <a:ext cx="1592039" cy="369332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 dirty="0"/>
              <a:t>recon-all  -help</a:t>
            </a:r>
          </a:p>
        </p:txBody>
      </p:sp>
      <p:sp>
        <p:nvSpPr>
          <p:cNvPr id="76805" name="Rectangle 6"/>
          <p:cNvSpPr>
            <a:spLocks noChangeArrowheads="1"/>
          </p:cNvSpPr>
          <p:nvPr/>
        </p:nvSpPr>
        <p:spPr bwMode="auto">
          <a:xfrm>
            <a:off x="4191000" y="6172200"/>
            <a:ext cx="36672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Note: ?h.orig means lh.orig or rh.orig</a:t>
            </a:r>
          </a:p>
        </p:txBody>
      </p:sp>
    </p:spTree>
    <p:extLst>
      <p:ext uri="{BB962C8B-B14F-4D97-AF65-F5344CB8AC3E}">
        <p14:creationId xmlns:p14="http://schemas.microsoft.com/office/powerpoint/2010/main" val="188725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</a:rPr>
              <a:t>autorecon3</a:t>
            </a:r>
          </a:p>
        </p:txBody>
      </p:sp>
      <p:sp>
        <p:nvSpPr>
          <p:cNvPr id="78850" name="Rectangle 3"/>
          <p:cNvSpPr>
            <a:spLocks noChangeArrowheads="1"/>
          </p:cNvSpPr>
          <p:nvPr/>
        </p:nvSpPr>
        <p:spPr bwMode="auto">
          <a:xfrm>
            <a:off x="1676400" y="1143001"/>
            <a:ext cx="46482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457200" indent="-182563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Times New Roman" charset="0"/>
              <a:buNone/>
            </a:pPr>
            <a:r>
              <a:rPr lang="en-US" altLang="x-none" sz="1800" b="0" u="sng">
                <a:solidFill>
                  <a:schemeClr val="bg1"/>
                </a:solidFill>
                <a:latin typeface="Times New Roman" charset="0"/>
                <a:ea typeface="MS PGothic" charset="-128"/>
              </a:rPr>
              <a:t>Volumetric Processing Stages</a:t>
            </a:r>
            <a:r>
              <a:rPr lang="en-US" altLang="x-none" sz="1800" b="0">
                <a:solidFill>
                  <a:schemeClr val="bg1"/>
                </a:solidFill>
                <a:latin typeface="Times New Roman" charset="0"/>
                <a:ea typeface="MS PGothic" charset="-128"/>
              </a:rPr>
              <a:t> (subjid/mri):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Times New Roman" charset="0"/>
              <a:buNone/>
            </a:pPr>
            <a:r>
              <a:rPr lang="en-US" altLang="x-none" sz="1800" b="0">
                <a:solidFill>
                  <a:schemeClr val="bg1"/>
                </a:solidFill>
                <a:latin typeface="Times New Roman" charset="0"/>
                <a:ea typeface="MS PGothic" charset="-128"/>
              </a:rPr>
              <a:t>1.  Motion Cor, Avg, Conform (orig.mgz)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Times New Roman" charset="0"/>
              <a:buNone/>
            </a:pPr>
            <a:r>
              <a:rPr lang="en-US" altLang="x-none" sz="1800" b="0">
                <a:solidFill>
                  <a:schemeClr val="bg1"/>
                </a:solidFill>
                <a:latin typeface="Times New Roman" charset="0"/>
                <a:ea typeface="MS PGothic" charset="-128"/>
              </a:rPr>
              <a:t>2.  Non-uniform inorm (nu.mgz)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Times New Roman" charset="0"/>
              <a:buNone/>
            </a:pPr>
            <a:r>
              <a:rPr lang="en-US" altLang="x-none" sz="1800" b="0">
                <a:solidFill>
                  <a:schemeClr val="bg1"/>
                </a:solidFill>
                <a:latin typeface="Times New Roman" charset="0"/>
                <a:ea typeface="MS PGothic" charset="-128"/>
              </a:rPr>
              <a:t>3.  Talairach transform computation (talairach/talairach.xfm)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Times New Roman" charset="0"/>
              <a:buNone/>
            </a:pPr>
            <a:r>
              <a:rPr lang="en-US" altLang="x-none" sz="1800" b="0">
                <a:solidFill>
                  <a:schemeClr val="bg1"/>
                </a:solidFill>
                <a:latin typeface="Times New Roman" charset="0"/>
                <a:ea typeface="MS PGothic" charset="-128"/>
              </a:rPr>
              <a:t>4.  Intensity Normalization 1 (T1.mgz)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Times New Roman" charset="0"/>
              <a:buNone/>
            </a:pPr>
            <a:r>
              <a:rPr lang="en-US" altLang="x-none" sz="1800" b="0">
                <a:solidFill>
                  <a:schemeClr val="bg1"/>
                </a:solidFill>
                <a:latin typeface="Times New Roman" charset="0"/>
                <a:ea typeface="MS PGothic" charset="-128"/>
              </a:rPr>
              <a:t>5.  Skull Strip (brainmask.mgz)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Times New Roman" charset="0"/>
              <a:buNone/>
            </a:pPr>
            <a:endParaRPr lang="en-US" altLang="x-none" sz="1800" b="0">
              <a:solidFill>
                <a:schemeClr val="bg1"/>
              </a:solidFill>
              <a:latin typeface="Times New Roman" charset="0"/>
              <a:ea typeface="MS PGothic" charset="-128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Times New Roman" charset="0"/>
              <a:buNone/>
            </a:pPr>
            <a:r>
              <a:rPr lang="en-US" altLang="x-none" sz="1800" b="0">
                <a:solidFill>
                  <a:schemeClr val="bg1"/>
                </a:solidFill>
                <a:latin typeface="Times New Roman" charset="0"/>
                <a:ea typeface="MS PGothic" charset="-128"/>
              </a:rPr>
              <a:t> 6.  EM Register (linear volumetric registration)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Times New Roman" charset="0"/>
              <a:buNone/>
            </a:pPr>
            <a:r>
              <a:rPr lang="en-US" altLang="x-none" sz="1800" b="0">
                <a:solidFill>
                  <a:schemeClr val="bg1"/>
                </a:solidFill>
                <a:latin typeface="Times New Roman" charset="0"/>
                <a:ea typeface="MS PGothic" charset="-128"/>
              </a:rPr>
              <a:t> 7.  CA Intensity Normalization (norm.mgz)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Times New Roman" charset="0"/>
              <a:buNone/>
            </a:pPr>
            <a:r>
              <a:rPr lang="en-US" altLang="x-none" sz="1800" b="0">
                <a:solidFill>
                  <a:schemeClr val="bg1"/>
                </a:solidFill>
                <a:latin typeface="Times New Roman" charset="0"/>
                <a:ea typeface="MS PGothic" charset="-128"/>
              </a:rPr>
              <a:t> 8.  CA Non-linear Volumetric Registration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Times New Roman" charset="0"/>
              <a:buNone/>
            </a:pPr>
            <a:r>
              <a:rPr lang="en-US" altLang="x-none" sz="1800" b="0">
                <a:solidFill>
                  <a:schemeClr val="bg1"/>
                </a:solidFill>
                <a:latin typeface="Times New Roman" charset="0"/>
                <a:ea typeface="MS PGothic" charset="-128"/>
              </a:rPr>
              <a:t> 9.  CA Label (Volumetric Labeling) (aseg.mgz)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Times New Roman" charset="0"/>
              <a:buNone/>
            </a:pPr>
            <a:r>
              <a:rPr lang="en-US" altLang="x-none" sz="1800" b="0">
                <a:solidFill>
                  <a:schemeClr val="bg1"/>
                </a:solidFill>
                <a:latin typeface="Times New Roman" charset="0"/>
                <a:ea typeface="MS PGothic" charset="-128"/>
              </a:rPr>
              <a:t>10. Intensity Normalization 2 (T1.mgz)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Times New Roman" charset="0"/>
              <a:buNone/>
            </a:pPr>
            <a:r>
              <a:rPr lang="en-US" altLang="x-none" sz="1800" b="0">
                <a:solidFill>
                  <a:schemeClr val="bg1"/>
                </a:solidFill>
                <a:latin typeface="Times New Roman" charset="0"/>
                <a:ea typeface="MS PGothic" charset="-128"/>
              </a:rPr>
              <a:t>11. White matter segmentation (wm.mgz)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Times New Roman" charset="0"/>
              <a:buNone/>
            </a:pPr>
            <a:r>
              <a:rPr lang="en-US" altLang="x-none" sz="1800" b="0">
                <a:solidFill>
                  <a:schemeClr val="bg1"/>
                </a:solidFill>
                <a:latin typeface="Times New Roman" charset="0"/>
                <a:ea typeface="MS PGothic" charset="-128"/>
              </a:rPr>
              <a:t>12. Edit WM With ASeg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Times New Roman" charset="0"/>
              <a:buNone/>
            </a:pPr>
            <a:r>
              <a:rPr lang="en-US" altLang="x-none" sz="1800" b="0">
                <a:solidFill>
                  <a:schemeClr val="bg1"/>
                </a:solidFill>
                <a:latin typeface="Times New Roman" charset="0"/>
                <a:ea typeface="MS PGothic" charset="-128"/>
              </a:rPr>
              <a:t>13. Fill and cut (filled.mgz)</a:t>
            </a: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6324600" y="1066800"/>
            <a:ext cx="4343400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u="sng" dirty="0">
                <a:solidFill>
                  <a:schemeClr val="bg1"/>
                </a:solidFill>
                <a:ea typeface="MS PGothic" charset="0"/>
                <a:cs typeface="MS PGothic" charset="0"/>
              </a:rPr>
              <a:t>Surface Processing Stages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 (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subjid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/surf):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14. Tessellate (?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h.orig.nofix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15. Smooth1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16. Inflate1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17. Sphere (?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h.qsqhere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18. Automatic Topology Fixer (?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h.orig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19. Final Surfs (?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h.white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 ?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h.pial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 ?.thickness)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20. Smooth2 (?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h.smoothwm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21. Inflate2 (?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h.inflated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22. 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Aseg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 Statistics (stats/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aseg.stats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23. Cortical Ribbon Mask (?</a:t>
            </a:r>
            <a:r>
              <a:rPr lang="en-US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h.ribbon.mgz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24. Spherical Morph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25. Spherical Registration (?</a:t>
            </a:r>
            <a:r>
              <a:rPr lang="en-US" b="1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h.sphere.reg</a:t>
            </a: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26. Map average curvature to subject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27. Cortical </a:t>
            </a:r>
            <a:r>
              <a:rPr lang="en-US" b="1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Parcellation</a:t>
            </a: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 (Labeling)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28. Cortical </a:t>
            </a:r>
            <a:r>
              <a:rPr lang="en-US" b="1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Parcellation</a:t>
            </a: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 Statistics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29. Cortical </a:t>
            </a:r>
            <a:r>
              <a:rPr lang="en-US" b="1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Parcellation</a:t>
            </a: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 mapped to </a:t>
            </a:r>
            <a:r>
              <a:rPr lang="en-US" b="1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Aseg</a:t>
            </a:r>
            <a:endParaRPr lang="en-US" b="1" dirty="0">
              <a:solidFill>
                <a:schemeClr val="bg1"/>
              </a:solidFill>
              <a:ea typeface="MS PGothic" charset="0"/>
              <a:cs typeface="MS PGothic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30. White Matter </a:t>
            </a:r>
            <a:r>
              <a:rPr lang="en-US" b="1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Parcellation</a:t>
            </a: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 (</a:t>
            </a:r>
            <a:r>
              <a:rPr lang="en-US" b="1" dirty="0" err="1">
                <a:solidFill>
                  <a:schemeClr val="bg1"/>
                </a:solidFill>
                <a:ea typeface="MS PGothic" charset="0"/>
                <a:cs typeface="MS PGothic" charset="0"/>
              </a:rPr>
              <a:t>wmparc.mgz</a:t>
            </a:r>
            <a:r>
              <a:rPr lang="en-US" b="1" dirty="0">
                <a:solidFill>
                  <a:schemeClr val="bg1"/>
                </a:solidFill>
                <a:ea typeface="MS PGothic" charset="0"/>
                <a:cs typeface="MS PGothic" charset="0"/>
              </a:rPr>
              <a:t>)</a:t>
            </a:r>
          </a:p>
        </p:txBody>
      </p:sp>
      <p:sp>
        <p:nvSpPr>
          <p:cNvPr id="78852" name="Text Box 5"/>
          <p:cNvSpPr txBox="1">
            <a:spLocks noChangeArrowheads="1"/>
          </p:cNvSpPr>
          <p:nvPr/>
        </p:nvSpPr>
        <p:spPr bwMode="auto">
          <a:xfrm>
            <a:off x="1812926" y="6137275"/>
            <a:ext cx="1592039" cy="369332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 dirty="0"/>
              <a:t>recon-all  -help</a:t>
            </a:r>
          </a:p>
        </p:txBody>
      </p:sp>
      <p:sp>
        <p:nvSpPr>
          <p:cNvPr id="78853" name="Rectangle 6"/>
          <p:cNvSpPr>
            <a:spLocks noChangeArrowheads="1"/>
          </p:cNvSpPr>
          <p:nvPr/>
        </p:nvSpPr>
        <p:spPr bwMode="auto">
          <a:xfrm>
            <a:off x="3852479" y="6287055"/>
            <a:ext cx="36672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x-none">
                <a:solidFill>
                  <a:schemeClr val="bg1"/>
                </a:solidFill>
              </a:rPr>
              <a:t>Note: ?</a:t>
            </a:r>
            <a:r>
              <a:rPr lang="en-US" altLang="x-none" dirty="0" err="1">
                <a:solidFill>
                  <a:schemeClr val="bg1"/>
                </a:solidFill>
              </a:rPr>
              <a:t>h.orig</a:t>
            </a:r>
            <a:r>
              <a:rPr lang="en-US" altLang="x-none" dirty="0">
                <a:solidFill>
                  <a:schemeClr val="bg1"/>
                </a:solidFill>
              </a:rPr>
              <a:t> means </a:t>
            </a:r>
            <a:r>
              <a:rPr lang="en-US" altLang="x-none" dirty="0" err="1">
                <a:solidFill>
                  <a:schemeClr val="bg1"/>
                </a:solidFill>
              </a:rPr>
              <a:t>lh.orig</a:t>
            </a:r>
            <a:r>
              <a:rPr lang="en-US" altLang="x-none" dirty="0">
                <a:solidFill>
                  <a:schemeClr val="bg1"/>
                </a:solidFill>
              </a:rPr>
              <a:t> or </a:t>
            </a:r>
            <a:r>
              <a:rPr lang="en-US" altLang="x-none" dirty="0" err="1">
                <a:solidFill>
                  <a:schemeClr val="bg1"/>
                </a:solidFill>
              </a:rPr>
              <a:t>rh.orig</a:t>
            </a:r>
            <a:endParaRPr lang="en-US" altLang="x-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2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1" r="22452" b="-493"/>
          <a:stretch/>
        </p:blipFill>
        <p:spPr>
          <a:xfrm>
            <a:off x="7683683" y="1334361"/>
            <a:ext cx="4509506" cy="554881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pPr algn="l"/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Input: T1 Weighted Image</a:t>
            </a:r>
            <a:endParaRPr lang="en-US" sz="4300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228600" y="1286521"/>
            <a:ext cx="7696200" cy="415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Char char="•"/>
            </a:pPr>
            <a:r>
              <a:rPr lang="en-US" altLang="en-US" dirty="0">
                <a:latin typeface="Arial Hebrew" charset="-79"/>
                <a:ea typeface="Arial Hebrew" charset="-79"/>
                <a:cs typeface="Arial Hebrew" charset="-79"/>
              </a:rPr>
              <a:t> T1 Contrast: white matter brighter than gray matter</a:t>
            </a:r>
          </a:p>
          <a:p>
            <a:pPr eaLnBrk="1" hangingPunct="1">
              <a:buClrTx/>
              <a:buFontTx/>
              <a:buChar char="•"/>
            </a:pPr>
            <a:r>
              <a:rPr lang="en-US" altLang="en-US" dirty="0">
                <a:latin typeface="Arial Hebrew" charset="-79"/>
                <a:ea typeface="Arial Hebrew" charset="-79"/>
                <a:cs typeface="Arial Hebrew" charset="-79"/>
              </a:rPr>
              <a:t> ~1mm</a:t>
            </a:r>
            <a:r>
              <a:rPr lang="en-US" altLang="en-US" baseline="30000" dirty="0">
                <a:latin typeface="Arial Hebrew" charset="-79"/>
                <a:ea typeface="Arial Hebrew" charset="-79"/>
                <a:cs typeface="Arial Hebrew" charset="-79"/>
              </a:rPr>
              <a:t>3 </a:t>
            </a:r>
            <a:r>
              <a:rPr lang="en-US" altLang="en-US" dirty="0">
                <a:latin typeface="Arial Hebrew" charset="-79"/>
                <a:ea typeface="Arial Hebrew" charset="-79"/>
                <a:cs typeface="Arial Hebrew" charset="-79"/>
              </a:rPr>
              <a:t>(no more than 1.5mm)</a:t>
            </a:r>
          </a:p>
          <a:p>
            <a:pPr eaLnBrk="1" hangingPunct="1">
              <a:buClrTx/>
              <a:buFontTx/>
              <a:buChar char="•"/>
            </a:pPr>
            <a:r>
              <a:rPr lang="en-US" altLang="en-US" dirty="0">
                <a:latin typeface="Arial Hebrew" charset="-79"/>
                <a:ea typeface="Arial Hebrew" charset="-79"/>
                <a:cs typeface="Arial Hebrew" charset="-79"/>
              </a:rPr>
              <a:t> Higher resolution may be worse!</a:t>
            </a:r>
          </a:p>
          <a:p>
            <a:pPr eaLnBrk="1" hangingPunct="1">
              <a:buClrTx/>
              <a:buFontTx/>
              <a:buChar char="•"/>
            </a:pPr>
            <a:r>
              <a:rPr lang="en-US" altLang="en-US" dirty="0">
                <a:latin typeface="Arial Hebrew" charset="-79"/>
                <a:ea typeface="Arial Hebrew" charset="-79"/>
                <a:cs typeface="Arial Hebrew" charset="-79"/>
              </a:rPr>
              <a:t> Full Brain</a:t>
            </a:r>
          </a:p>
          <a:p>
            <a:pPr eaLnBrk="1" hangingPunct="1">
              <a:buClrTx/>
              <a:buFontTx/>
              <a:buChar char="•"/>
            </a:pPr>
            <a:r>
              <a:rPr lang="en-US" altLang="en-US" dirty="0">
                <a:latin typeface="Arial Hebrew" charset="-79"/>
                <a:ea typeface="Arial Hebrew" charset="-79"/>
                <a:cs typeface="Arial Hebrew" charset="-79"/>
              </a:rPr>
              <a:t> Usually one acquisition is ok</a:t>
            </a:r>
          </a:p>
          <a:p>
            <a:pPr eaLnBrk="1" hangingPunct="1">
              <a:buClrTx/>
              <a:buFontTx/>
              <a:buChar char="•"/>
            </a:pPr>
            <a:r>
              <a:rPr lang="en-US" altLang="en-US" dirty="0">
                <a:latin typeface="Arial Hebrew" charset="-79"/>
                <a:ea typeface="Arial Hebrew" charset="-79"/>
                <a:cs typeface="Arial Hebrew" charset="-79"/>
              </a:rPr>
              <a:t> MPRAGE (ME-MP-RAGE) or SPGR </a:t>
            </a:r>
          </a:p>
          <a:p>
            <a:pPr eaLnBrk="1" hangingPunct="1">
              <a:buClrTx/>
              <a:buFontTx/>
              <a:buChar char="•"/>
            </a:pPr>
            <a:r>
              <a:rPr lang="en-US" altLang="en-US" dirty="0">
                <a:latin typeface="Arial Hebrew" charset="-79"/>
                <a:ea typeface="Arial Hebrew" charset="-79"/>
                <a:cs typeface="Arial Hebrew" charset="-79"/>
              </a:rPr>
              <a:t> 1.5T or 3T</a:t>
            </a:r>
          </a:p>
          <a:p>
            <a:pPr eaLnBrk="1" hangingPunct="1">
              <a:buClrTx/>
              <a:buFontTx/>
              <a:buChar char="•"/>
            </a:pPr>
            <a:r>
              <a:rPr lang="en-US" altLang="en-US" dirty="0">
                <a:latin typeface="Arial Hebrew" charset="-79"/>
                <a:ea typeface="Arial Hebrew" charset="-79"/>
                <a:cs typeface="Arial Hebrew" charset="-79"/>
              </a:rPr>
              <a:t> 7T might have problems (hires </a:t>
            </a:r>
            <a:r>
              <a:rPr lang="en-US" altLang="en-US" dirty="0" smtClean="0">
                <a:latin typeface="Arial Hebrew" charset="-79"/>
                <a:ea typeface="Arial Hebrew" charset="-79"/>
                <a:cs typeface="Arial Hebrew" charset="-79"/>
              </a:rPr>
              <a:t>flag)</a:t>
            </a:r>
            <a:endParaRPr lang="en-US" altLang="en-US" dirty="0">
              <a:latin typeface="Arial Hebrew" charset="-79"/>
              <a:ea typeface="Arial Hebrew" charset="-79"/>
              <a:cs typeface="Arial Hebrew" charset="-79"/>
            </a:endParaRPr>
          </a:p>
          <a:p>
            <a:pPr eaLnBrk="1" hangingPunct="1">
              <a:buClrTx/>
              <a:buFontTx/>
              <a:buChar char="•"/>
            </a:pPr>
            <a:r>
              <a:rPr lang="en-US" altLang="en-US" dirty="0">
                <a:latin typeface="Arial Hebrew" charset="-79"/>
                <a:ea typeface="Arial Hebrew" charset="-79"/>
                <a:cs typeface="Arial Hebrew" charset="-79"/>
              </a:rPr>
              <a:t> Subject age &gt; 5 years old </a:t>
            </a:r>
          </a:p>
          <a:p>
            <a:pPr eaLnBrk="1" hangingPunct="1">
              <a:buClrTx/>
              <a:buFontTx/>
              <a:buChar char="•"/>
            </a:pPr>
            <a:r>
              <a:rPr lang="en-US" altLang="en-US" dirty="0">
                <a:latin typeface="Arial Hebrew" charset="-79"/>
                <a:ea typeface="Arial Hebrew" charset="-79"/>
                <a:cs typeface="Arial Hebrew" charset="-79"/>
              </a:rPr>
              <a:t> Brain has no major problems (</a:t>
            </a:r>
            <a:r>
              <a:rPr lang="en-US" altLang="en-US" dirty="0" smtClean="0">
                <a:latin typeface="Arial Hebrew" charset="-79"/>
                <a:ea typeface="Arial Hebrew" charset="-79"/>
                <a:cs typeface="Arial Hebrew" charset="-79"/>
              </a:rPr>
              <a:t>i.e., </a:t>
            </a:r>
            <a:r>
              <a:rPr lang="en-US" altLang="en-US" dirty="0">
                <a:latin typeface="Arial Hebrew" charset="-79"/>
                <a:ea typeface="Arial Hebrew" charset="-79"/>
                <a:cs typeface="Arial Hebrew" charset="-79"/>
              </a:rPr>
              <a:t>tumors, parts missing)</a:t>
            </a:r>
          </a:p>
          <a:p>
            <a:pPr eaLnBrk="1" hangingPunct="1">
              <a:buClrTx/>
              <a:buFontTx/>
              <a:buChar char="•"/>
            </a:pPr>
            <a:r>
              <a:rPr lang="en-US" altLang="en-US" dirty="0">
                <a:latin typeface="Arial Hebrew" charset="-79"/>
                <a:ea typeface="Arial Hebrew" charset="-79"/>
                <a:cs typeface="Arial Hebrew" charset="-79"/>
              </a:rPr>
              <a:t> Non-human primates possible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5523249"/>
            <a:ext cx="72466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More MRI Pulse Sequence Parameter Details:</a:t>
            </a:r>
          </a:p>
          <a:p>
            <a:r>
              <a:rPr lang="en-US" altLang="en-US" sz="20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  <a:hlinkClick r:id="rId8"/>
              </a:rPr>
              <a:t>http://www.nmr.mgh.harvard.edu/~andre</a:t>
            </a:r>
            <a:endParaRPr lang="en-US" altLang="en-US" sz="2000" dirty="0" smtClean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r>
              <a:rPr lang="en-US" altLang="en-US" sz="20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  <a:hlinkClick r:id="rId9"/>
              </a:rPr>
              <a:t>http://adni.loni.usc.edu/methods/documents/mri-protocols</a:t>
            </a:r>
            <a:endParaRPr lang="en-US" altLang="en-US" sz="2000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1174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Talk Overview</a:t>
            </a:r>
            <a:endParaRPr lang="en-US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Overview of the recon-all streamline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Specifics about the </a:t>
            </a:r>
            <a:r>
              <a:rPr lang="en-US" sz="3200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</a:t>
            </a: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nput image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Recon-all command breakdown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Introduction to subject directories and output files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(select) Streamline details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Brief</a:t>
            </a: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overview of statistics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Where to find help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43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pPr algn="l"/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Fully Automated Reconstruction*</a:t>
            </a:r>
            <a:endParaRPr lang="en-US" sz="4300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831175" y="1863425"/>
            <a:ext cx="10515600" cy="2785849"/>
          </a:xfrm>
          <a:prstGeom prst="rect">
            <a:avLst/>
          </a:prstGeom>
        </p:spPr>
      </p:pic>
      <p:pic>
        <p:nvPicPr>
          <p:cNvPr id="14" name="Content Placeholder 6"/>
          <p:cNvPicPr>
            <a:picLocks noChangeAspect="1"/>
          </p:cNvPicPr>
          <p:nvPr/>
        </p:nvPicPr>
        <p:blipFill rotWithShape="1">
          <a:blip r:embed="rId7"/>
          <a:srcRect l="14705" t="84097" r="23556" b="1679"/>
          <a:stretch/>
        </p:blipFill>
        <p:spPr>
          <a:xfrm>
            <a:off x="838199" y="5185106"/>
            <a:ext cx="10508575" cy="641368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831175" y="6109592"/>
            <a:ext cx="100148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smtClean="0">
                <a:solidFill>
                  <a:schemeClr val="bg1"/>
                </a:solidFill>
                <a:ea typeface="ＭＳ Ｐゴシック" charset="-128"/>
              </a:rPr>
              <a:t>*“</a:t>
            </a:r>
            <a:r>
              <a:rPr lang="en-US" altLang="x-none" sz="2000" dirty="0" smtClean="0">
                <a:solidFill>
                  <a:schemeClr val="bg1"/>
                </a:solidFill>
                <a:ea typeface="ＭＳ Ｐゴシック" charset="-128"/>
              </a:rPr>
              <a:t>reconstruction</a:t>
            </a:r>
            <a:r>
              <a:rPr lang="en-US" altLang="en-US" sz="2000" dirty="0" smtClean="0">
                <a:solidFill>
                  <a:schemeClr val="bg1"/>
                </a:solidFill>
                <a:ea typeface="ＭＳ Ｐゴシック" charset="-128"/>
              </a:rPr>
              <a:t>”</a:t>
            </a:r>
            <a:r>
              <a:rPr lang="en-US" altLang="x-none" sz="2000" dirty="0" smtClean="0">
                <a:solidFill>
                  <a:schemeClr val="bg1"/>
                </a:solidFill>
                <a:ea typeface="ＭＳ Ｐゴシック" charset="-128"/>
              </a:rPr>
              <a:t> here refers to cortical reconstruction (surfaces), not k-space reconstruction.</a:t>
            </a:r>
            <a:endParaRPr lang="en-US" altLang="x-none" sz="2000" dirty="0">
              <a:solidFill>
                <a:schemeClr val="bg1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409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1973" r="8557" b="1"/>
          <a:stretch/>
        </p:blipFill>
        <p:spPr>
          <a:xfrm rot="5400000">
            <a:off x="5485496" y="-5485496"/>
            <a:ext cx="1206958" cy="12177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451" flipH="1">
            <a:off x="10925929" y="189409"/>
            <a:ext cx="1079308" cy="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>
            <a:normAutofit/>
          </a:bodyPr>
          <a:lstStyle/>
          <a:p>
            <a:pPr algn="l"/>
            <a:r>
              <a:rPr lang="en-US" sz="4300" b="1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Fully Automated Reconstruction</a:t>
            </a:r>
            <a:endParaRPr lang="en-US" sz="4300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416C-6A0C-484A-B37C-7DC499E5576A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mr.mgh.harvard.edu/martinos/userInfo/operations/brand-assets/MartinosCenter_CoBranded_Logo_Horizontal_3_Rever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39954" r="31315"/>
          <a:stretch/>
        </p:blipFill>
        <p:spPr bwMode="auto">
          <a:xfrm>
            <a:off x="9649447" y="192388"/>
            <a:ext cx="1196536" cy="10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93217" y="-397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Content Placeholder 6"/>
          <p:cNvPicPr>
            <a:picLocks noChangeAspect="1"/>
          </p:cNvPicPr>
          <p:nvPr/>
        </p:nvPicPr>
        <p:blipFill rotWithShape="1">
          <a:blip r:embed="rId7"/>
          <a:srcRect l="14705" t="84097" r="23556" b="1679"/>
          <a:stretch/>
        </p:blipFill>
        <p:spPr>
          <a:xfrm>
            <a:off x="834687" y="1572083"/>
            <a:ext cx="10508575" cy="641368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3413760" y="1572083"/>
            <a:ext cx="3002280" cy="641368"/>
          </a:xfrm>
          <a:prstGeom prst="rect">
            <a:avLst/>
          </a:prstGeom>
          <a:solidFill>
            <a:srgbClr val="FFFF00">
              <a:alpha val="14902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4686" y="2705678"/>
            <a:ext cx="9711393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x-none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altLang="x-none" sz="2400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file.dcm</a:t>
            </a:r>
            <a:r>
              <a:rPr lang="en-US" altLang="x-none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is a single DICOM file from the T1 MRI series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endParaRPr lang="en-US" altLang="x-none" sz="2400" dirty="0" smtClean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x-none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If you have more than one T1 image, then use two input (-</a:t>
            </a:r>
            <a:r>
              <a:rPr lang="en-US" altLang="x-none" sz="2400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</a:t>
            </a:r>
            <a:r>
              <a:rPr lang="en-US" altLang="x-none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) flags:</a:t>
            </a:r>
          </a:p>
          <a:p>
            <a:pPr lvl="1">
              <a:lnSpc>
                <a:spcPct val="90000"/>
              </a:lnSpc>
            </a:pPr>
            <a:r>
              <a:rPr lang="en-US" altLang="x-none" sz="240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altLang="x-none" sz="2400" dirty="0" err="1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i</a:t>
            </a:r>
            <a:r>
              <a:rPr lang="en-US" altLang="x-none" sz="240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 file1.dcm –</a:t>
            </a:r>
            <a:r>
              <a:rPr lang="en-US" altLang="x-none" sz="2400" dirty="0" err="1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i</a:t>
            </a:r>
            <a:r>
              <a:rPr lang="en-US" altLang="x-none" sz="240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 file2.dcm</a:t>
            </a:r>
          </a:p>
          <a:p>
            <a:pPr lvl="1">
              <a:lnSpc>
                <a:spcPct val="90000"/>
              </a:lnSpc>
            </a:pPr>
            <a:endParaRPr lang="en-US" altLang="x-none" sz="2400" dirty="0" smtClean="0">
              <a:solidFill>
                <a:schemeClr val="bg1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x-none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 You can use NIFTI as an input as well (</a:t>
            </a:r>
            <a:r>
              <a:rPr lang="en-US" altLang="x-none" sz="2400" dirty="0" err="1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mri_convert</a:t>
            </a:r>
            <a:r>
              <a:rPr lang="en-US" altLang="x-none" sz="2400" dirty="0" smtClean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altLang="x-none" sz="240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altLang="x-none" sz="2400" dirty="0" err="1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i</a:t>
            </a:r>
            <a:r>
              <a:rPr lang="en-US" altLang="x-none" sz="240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altLang="x-none" sz="2400" dirty="0" err="1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file.nii</a:t>
            </a:r>
            <a:endParaRPr lang="en-US" altLang="x-none" sz="2400" dirty="0" smtClean="0">
              <a:solidFill>
                <a:schemeClr val="bg1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lvl="1">
              <a:lnSpc>
                <a:spcPct val="90000"/>
              </a:lnSpc>
            </a:pPr>
            <a:endParaRPr lang="en-US" altLang="x-none" sz="2400" dirty="0" smtClean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5413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</TotalTime>
  <Words>2582</Words>
  <Application>Microsoft Macintosh PowerPoint</Application>
  <PresentationFormat>Widescreen</PresentationFormat>
  <Paragraphs>657</Paragraphs>
  <Slides>53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Andale Mono</vt:lpstr>
      <vt:lpstr>Arial Hebrew</vt:lpstr>
      <vt:lpstr>Calibri</vt:lpstr>
      <vt:lpstr>Calibri Light</vt:lpstr>
      <vt:lpstr>Mangal</vt:lpstr>
      <vt:lpstr>MS PGothic</vt:lpstr>
      <vt:lpstr>ＭＳ Ｐゴシック</vt:lpstr>
      <vt:lpstr>Arial</vt:lpstr>
      <vt:lpstr>Times New Roman</vt:lpstr>
      <vt:lpstr>Wingdings</vt:lpstr>
      <vt:lpstr>Office Theme</vt:lpstr>
      <vt:lpstr>FreeSurfer Analyzing the Individual Subject</vt:lpstr>
      <vt:lpstr>Talk Overview</vt:lpstr>
      <vt:lpstr>Talk Overview</vt:lpstr>
      <vt:lpstr>Overview of the Recon-all Streamline</vt:lpstr>
      <vt:lpstr>Talk Overview</vt:lpstr>
      <vt:lpstr>Input: T1 Weighted Image</vt:lpstr>
      <vt:lpstr>Talk Overview</vt:lpstr>
      <vt:lpstr>Fully Automated Reconstruction*</vt:lpstr>
      <vt:lpstr>Fully Automated Reconstruction</vt:lpstr>
      <vt:lpstr>Fully Automated Reconstruction</vt:lpstr>
      <vt:lpstr>Fully Automated Reconstruction</vt:lpstr>
      <vt:lpstr>Fully Automated Reconstruction</vt:lpstr>
      <vt:lpstr>Fully Automated Reconstruction</vt:lpstr>
      <vt:lpstr>Talk Overview</vt:lpstr>
      <vt:lpstr>Fully Automated Reconstruction</vt:lpstr>
      <vt:lpstr>Fully Automated Reconstruction</vt:lpstr>
      <vt:lpstr>Fully Automated Reconstruction</vt:lpstr>
      <vt:lpstr>Fully Automated Reconstruction</vt:lpstr>
      <vt:lpstr>Fully Automated Reconstruction</vt:lpstr>
      <vt:lpstr>Talk Overview</vt:lpstr>
      <vt:lpstr>(select) Streamline details</vt:lpstr>
      <vt:lpstr>Conform Step</vt:lpstr>
      <vt:lpstr>Talairach Transform</vt:lpstr>
      <vt:lpstr>Intensity Bias Correction</vt:lpstr>
      <vt:lpstr>Skull Strip</vt:lpstr>
      <vt:lpstr>Automatic Volume Labeling</vt:lpstr>
      <vt:lpstr>White Matter Segmentation</vt:lpstr>
      <vt:lpstr>Fill and Cut (Subcortical Mass)</vt:lpstr>
      <vt:lpstr>Surface Extraction</vt:lpstr>
      <vt:lpstr>Surface Model</vt:lpstr>
      <vt:lpstr>White Matter Surface</vt:lpstr>
      <vt:lpstr>Pial Surface</vt:lpstr>
      <vt:lpstr>Volume vs. Surface Models</vt:lpstr>
      <vt:lpstr>Non-Cortical Areas of the Surface</vt:lpstr>
      <vt:lpstr>Inflation</vt:lpstr>
      <vt:lpstr>Cortical Thickness</vt:lpstr>
      <vt:lpstr>Curvature (Radial)</vt:lpstr>
      <vt:lpstr>Spherical Registration</vt:lpstr>
      <vt:lpstr>Automatic Cortical Parcellation</vt:lpstr>
      <vt:lpstr>Surface Overlays</vt:lpstr>
      <vt:lpstr>Talk Overview</vt:lpstr>
      <vt:lpstr>ROI Summaries</vt:lpstr>
      <vt:lpstr>ROI Summaries</vt:lpstr>
      <vt:lpstr>Quick Overview</vt:lpstr>
      <vt:lpstr>Talk Overview</vt:lpstr>
      <vt:lpstr>Getting Your Questions Answered</vt:lpstr>
      <vt:lpstr>Thank You!</vt:lpstr>
      <vt:lpstr>Additional Slides</vt:lpstr>
      <vt:lpstr>Motion correction and averaging</vt:lpstr>
      <vt:lpstr>The stages of recon-all</vt:lpstr>
      <vt:lpstr>autorecon1</vt:lpstr>
      <vt:lpstr>autorecon2</vt:lpstr>
      <vt:lpstr>autorecon3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Diamond, Bram Ryder</dc:creator>
  <cp:lastModifiedBy>Diamond, Bram Ryder</cp:lastModifiedBy>
  <cp:revision>53</cp:revision>
  <dcterms:created xsi:type="dcterms:W3CDTF">2020-03-30T16:18:04Z</dcterms:created>
  <dcterms:modified xsi:type="dcterms:W3CDTF">2020-03-31T14:47:31Z</dcterms:modified>
</cp:coreProperties>
</file>