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ti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64" r:id="rId2"/>
    <p:sldId id="403" r:id="rId3"/>
    <p:sldId id="411" r:id="rId4"/>
    <p:sldId id="412" r:id="rId5"/>
    <p:sldId id="413" r:id="rId6"/>
    <p:sldId id="406" r:id="rId7"/>
    <p:sldId id="407" r:id="rId8"/>
    <p:sldId id="408" r:id="rId9"/>
    <p:sldId id="409" r:id="rId10"/>
    <p:sldId id="429" r:id="rId11"/>
    <p:sldId id="414" r:id="rId12"/>
    <p:sldId id="415" r:id="rId13"/>
    <p:sldId id="416" r:id="rId14"/>
    <p:sldId id="420" r:id="rId15"/>
    <p:sldId id="421" r:id="rId16"/>
    <p:sldId id="422" r:id="rId17"/>
    <p:sldId id="423" r:id="rId18"/>
    <p:sldId id="430" r:id="rId19"/>
    <p:sldId id="426" r:id="rId20"/>
    <p:sldId id="427" r:id="rId21"/>
    <p:sldId id="428" r:id="rId22"/>
    <p:sldId id="402" r:id="rId2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B09F"/>
    <a:srgbClr val="E71FE7"/>
    <a:srgbClr val="FC0A94"/>
    <a:srgbClr val="97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30" autoAdjust="0"/>
    <p:restoredTop sz="97026" autoAdjust="0"/>
  </p:normalViewPr>
  <p:slideViewPr>
    <p:cSldViewPr snapToGrid="0">
      <p:cViewPr varScale="1">
        <p:scale>
          <a:sx n="162" d="100"/>
          <a:sy n="162" d="100"/>
        </p:scale>
        <p:origin x="4224" y="14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p:cViewPr varScale="1">
        <p:scale>
          <a:sx n="107" d="100"/>
          <a:sy n="107" d="100"/>
        </p:scale>
        <p:origin x="78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man Aganj" userId="4a48216ea422bd35" providerId="LiveId" clId="{65BE0674-3765-41EB-B2F0-16FABC3EDFAB}"/>
    <pc:docChg chg="custSel addSld delSld modSld">
      <pc:chgData name="Iman Aganj" userId="4a48216ea422bd35" providerId="LiveId" clId="{65BE0674-3765-41EB-B2F0-16FABC3EDFAB}" dt="2018-09-26T20:13:57.842" v="15" actId="2696"/>
      <pc:docMkLst>
        <pc:docMk/>
      </pc:docMkLst>
      <pc:sldChg chg="modSp">
        <pc:chgData name="Iman Aganj" userId="4a48216ea422bd35" providerId="LiveId" clId="{65BE0674-3765-41EB-B2F0-16FABC3EDFAB}" dt="2018-09-26T20:10:45.752" v="10" actId="20577"/>
        <pc:sldMkLst>
          <pc:docMk/>
          <pc:sldMk cId="241279756" sldId="364"/>
        </pc:sldMkLst>
        <pc:spChg chg="mod">
          <ac:chgData name="Iman Aganj" userId="4a48216ea422bd35" providerId="LiveId" clId="{65BE0674-3765-41EB-B2F0-16FABC3EDFAB}" dt="2018-09-26T20:10:45.752" v="10" actId="20577"/>
          <ac:spMkLst>
            <pc:docMk/>
            <pc:sldMk cId="241279756" sldId="364"/>
            <ac:spMk id="3" creationId="{00000000-0000-0000-0000-000000000000}"/>
          </ac:spMkLst>
        </pc:spChg>
      </pc:sldChg>
      <pc:sldChg chg="delSp">
        <pc:chgData name="Iman Aganj" userId="4a48216ea422bd35" providerId="LiveId" clId="{65BE0674-3765-41EB-B2F0-16FABC3EDFAB}" dt="2018-09-26T20:12:41.942" v="11" actId="478"/>
        <pc:sldMkLst>
          <pc:docMk/>
          <pc:sldMk cId="1831120348" sldId="407"/>
        </pc:sldMkLst>
        <pc:spChg chg="del">
          <ac:chgData name="Iman Aganj" userId="4a48216ea422bd35" providerId="LiveId" clId="{65BE0674-3765-41EB-B2F0-16FABC3EDFAB}" dt="2018-09-26T20:12:41.942" v="11" actId="478"/>
          <ac:spMkLst>
            <pc:docMk/>
            <pc:sldMk cId="1831120348" sldId="407"/>
            <ac:spMk id="11" creationId="{6FF5C1C4-033C-412B-A55B-6351DE03311A}"/>
          </ac:spMkLst>
        </pc:spChg>
      </pc:sldChg>
      <pc:sldChg chg="del">
        <pc:chgData name="Iman Aganj" userId="4a48216ea422bd35" providerId="LiveId" clId="{65BE0674-3765-41EB-B2F0-16FABC3EDFAB}" dt="2018-09-26T20:13:19.933" v="13" actId="2696"/>
        <pc:sldMkLst>
          <pc:docMk/>
          <pc:sldMk cId="709571561" sldId="410"/>
        </pc:sldMkLst>
      </pc:sldChg>
      <pc:sldChg chg="del">
        <pc:chgData name="Iman Aganj" userId="4a48216ea422bd35" providerId="LiveId" clId="{65BE0674-3765-41EB-B2F0-16FABC3EDFAB}" dt="2018-09-26T20:13:57.842" v="15" actId="2696"/>
        <pc:sldMkLst>
          <pc:docMk/>
          <pc:sldMk cId="822873973" sldId="425"/>
        </pc:sldMkLst>
      </pc:sldChg>
      <pc:sldChg chg="add">
        <pc:chgData name="Iman Aganj" userId="4a48216ea422bd35" providerId="LiveId" clId="{65BE0674-3765-41EB-B2F0-16FABC3EDFAB}" dt="2018-09-26T20:13:17.449" v="12"/>
        <pc:sldMkLst>
          <pc:docMk/>
          <pc:sldMk cId="1394020276" sldId="429"/>
        </pc:sldMkLst>
      </pc:sldChg>
      <pc:sldChg chg="add">
        <pc:chgData name="Iman Aganj" userId="4a48216ea422bd35" providerId="LiveId" clId="{65BE0674-3765-41EB-B2F0-16FABC3EDFAB}" dt="2018-09-26T20:13:55.262" v="14"/>
        <pc:sldMkLst>
          <pc:docMk/>
          <pc:sldMk cId="3539265635" sldId="4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323BA6-45CB-4228-9561-46F1FE85E1F8}" type="datetimeFigureOut">
              <a:rPr lang="en-US" smtClean="0"/>
              <a:pPr/>
              <a:t>9/26/2018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342959-B65F-4240-A4A0-D59E14EC91C6}" type="slidenum">
              <a:rPr lang="en-US" smtClean="0"/>
              <a:pPr/>
              <a:t>‹#›</a:t>
            </a:fld>
            <a:endParaRPr lang="en-US"/>
          </a:p>
        </p:txBody>
      </p:sp>
    </p:spTree>
    <p:extLst>
      <p:ext uri="{BB962C8B-B14F-4D97-AF65-F5344CB8AC3E}">
        <p14:creationId xmlns:p14="http://schemas.microsoft.com/office/powerpoint/2010/main" val="859292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a:t>
            </a:fld>
            <a:endParaRPr lang="en-US"/>
          </a:p>
        </p:txBody>
      </p:sp>
    </p:spTree>
    <p:extLst>
      <p:ext uri="{BB962C8B-B14F-4D97-AF65-F5344CB8AC3E}">
        <p14:creationId xmlns:p14="http://schemas.microsoft.com/office/powerpoint/2010/main" val="8056134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10</a:t>
            </a:fld>
            <a:endParaRPr lang="en-US"/>
          </a:p>
        </p:txBody>
      </p:sp>
    </p:spTree>
    <p:extLst>
      <p:ext uri="{BB962C8B-B14F-4D97-AF65-F5344CB8AC3E}">
        <p14:creationId xmlns:p14="http://schemas.microsoft.com/office/powerpoint/2010/main" val="4207972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11</a:t>
            </a:fld>
            <a:endParaRPr lang="en-US"/>
          </a:p>
        </p:txBody>
      </p:sp>
    </p:spTree>
    <p:extLst>
      <p:ext uri="{BB962C8B-B14F-4D97-AF65-F5344CB8AC3E}">
        <p14:creationId xmlns:p14="http://schemas.microsoft.com/office/powerpoint/2010/main" val="961002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12</a:t>
            </a:fld>
            <a:endParaRPr lang="en-US"/>
          </a:p>
        </p:txBody>
      </p:sp>
    </p:spTree>
    <p:extLst>
      <p:ext uri="{BB962C8B-B14F-4D97-AF65-F5344CB8AC3E}">
        <p14:creationId xmlns:p14="http://schemas.microsoft.com/office/powerpoint/2010/main" val="3674221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pairwise deformable image registration, we often minimize a </a:t>
            </a:r>
            <a:r>
              <a:rPr lang="en-US" i="1" dirty="0"/>
              <a:t>cost function </a:t>
            </a:r>
            <a:r>
              <a:rPr lang="en-US" i="0" dirty="0"/>
              <a:t>while deforming one</a:t>
            </a:r>
            <a:r>
              <a:rPr lang="en-US" i="0" baseline="0" dirty="0"/>
              <a:t> </a:t>
            </a:r>
            <a:r>
              <a:rPr lang="en-US" i="0" dirty="0"/>
              <a:t>image or both of them</a:t>
            </a:r>
            <a:r>
              <a:rPr lang="en-US" i="0" baseline="0" dirty="0"/>
              <a:t>. </a:t>
            </a:r>
            <a:r>
              <a:rPr lang="en-US" sz="1200" kern="1200" dirty="0">
                <a:solidFill>
                  <a:schemeClr val="tx1"/>
                </a:solidFill>
                <a:effectLst/>
                <a:latin typeface="+mn-lt"/>
                <a:ea typeface="+mn-ea"/>
                <a:cs typeface="+mn-cs"/>
              </a:rPr>
              <a:t>The choice of the reference image affects the registration, thereby</a:t>
            </a:r>
            <a:r>
              <a:rPr lang="en-US" sz="1200" kern="1200" baseline="0" dirty="0">
                <a:solidFill>
                  <a:schemeClr val="tx1"/>
                </a:solidFill>
                <a:effectLst/>
                <a:latin typeface="+mn-lt"/>
                <a:ea typeface="+mn-ea"/>
                <a:cs typeface="+mn-cs"/>
              </a:rPr>
              <a:t> breaking the registration symmetry.</a:t>
            </a:r>
            <a:endParaRPr lang="en-US" i="0"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13</a:t>
            </a:fld>
            <a:endParaRPr lang="en-US"/>
          </a:p>
        </p:txBody>
      </p:sp>
    </p:spTree>
    <p:extLst>
      <p:ext uri="{BB962C8B-B14F-4D97-AF65-F5344CB8AC3E}">
        <p14:creationId xmlns:p14="http://schemas.microsoft.com/office/powerpoint/2010/main" val="1539791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pairwise deformable image registration, we often minimize a </a:t>
            </a:r>
            <a:r>
              <a:rPr lang="en-US" i="1" dirty="0"/>
              <a:t>cost function </a:t>
            </a:r>
            <a:r>
              <a:rPr lang="en-US" i="0" dirty="0"/>
              <a:t>while deforming one</a:t>
            </a:r>
            <a:r>
              <a:rPr lang="en-US" i="0" baseline="0" dirty="0"/>
              <a:t> </a:t>
            </a:r>
            <a:r>
              <a:rPr lang="en-US" i="0" dirty="0"/>
              <a:t>image or both of them</a:t>
            </a:r>
            <a:r>
              <a:rPr lang="en-US" i="0" baseline="0" dirty="0"/>
              <a:t>. </a:t>
            </a:r>
            <a:r>
              <a:rPr lang="en-US" sz="1200" kern="1200" dirty="0">
                <a:solidFill>
                  <a:schemeClr val="tx1"/>
                </a:solidFill>
                <a:effectLst/>
                <a:latin typeface="+mn-lt"/>
                <a:ea typeface="+mn-ea"/>
                <a:cs typeface="+mn-cs"/>
              </a:rPr>
              <a:t>The choice of the reference image affects the registration, thereby</a:t>
            </a:r>
            <a:r>
              <a:rPr lang="en-US" sz="1200" kern="1200" baseline="0" dirty="0">
                <a:solidFill>
                  <a:schemeClr val="tx1"/>
                </a:solidFill>
                <a:effectLst/>
                <a:latin typeface="+mn-lt"/>
                <a:ea typeface="+mn-ea"/>
                <a:cs typeface="+mn-cs"/>
              </a:rPr>
              <a:t> breaking the registration symmetry.</a:t>
            </a:r>
            <a:endParaRPr lang="en-US" i="0"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14</a:t>
            </a:fld>
            <a:endParaRPr lang="en-US"/>
          </a:p>
        </p:txBody>
      </p:sp>
    </p:spTree>
    <p:extLst>
      <p:ext uri="{BB962C8B-B14F-4D97-AF65-F5344CB8AC3E}">
        <p14:creationId xmlns:p14="http://schemas.microsoft.com/office/powerpoint/2010/main" val="37405813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In pairwise deformable image registration, we often minimize a </a:t>
            </a:r>
            <a:r>
              <a:rPr lang="en-US" i="1" dirty="0"/>
              <a:t>cost function </a:t>
            </a:r>
            <a:r>
              <a:rPr lang="en-US" i="0" dirty="0"/>
              <a:t>while deforming one</a:t>
            </a:r>
            <a:r>
              <a:rPr lang="en-US" i="0" baseline="0" dirty="0"/>
              <a:t> </a:t>
            </a:r>
            <a:r>
              <a:rPr lang="en-US" i="0" dirty="0"/>
              <a:t>image or both of them</a:t>
            </a:r>
            <a:r>
              <a:rPr lang="en-US" i="0" baseline="0" dirty="0"/>
              <a:t>. </a:t>
            </a:r>
            <a:r>
              <a:rPr lang="en-US" sz="1200" kern="1200" dirty="0">
                <a:solidFill>
                  <a:schemeClr val="tx1"/>
                </a:solidFill>
                <a:effectLst/>
                <a:latin typeface="+mn-lt"/>
                <a:ea typeface="+mn-ea"/>
                <a:cs typeface="+mn-cs"/>
              </a:rPr>
              <a:t>The choice of the reference image affects the registration, thereby</a:t>
            </a:r>
            <a:r>
              <a:rPr lang="en-US" sz="1200" kern="1200" baseline="0" dirty="0">
                <a:solidFill>
                  <a:schemeClr val="tx1"/>
                </a:solidFill>
                <a:effectLst/>
                <a:latin typeface="+mn-lt"/>
                <a:ea typeface="+mn-ea"/>
                <a:cs typeface="+mn-cs"/>
              </a:rPr>
              <a:t> breaking the registration symmetry.</a:t>
            </a:r>
            <a:endParaRPr lang="en-US" i="0"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15</a:t>
            </a:fld>
            <a:endParaRPr lang="en-US"/>
          </a:p>
        </p:txBody>
      </p:sp>
    </p:spTree>
    <p:extLst>
      <p:ext uri="{BB962C8B-B14F-4D97-AF65-F5344CB8AC3E}">
        <p14:creationId xmlns:p14="http://schemas.microsoft.com/office/powerpoint/2010/main" val="6433622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16</a:t>
            </a:fld>
            <a:endParaRPr lang="en-US"/>
          </a:p>
        </p:txBody>
      </p:sp>
    </p:spTree>
    <p:extLst>
      <p:ext uri="{BB962C8B-B14F-4D97-AF65-F5344CB8AC3E}">
        <p14:creationId xmlns:p14="http://schemas.microsoft.com/office/powerpoint/2010/main" val="15311584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17</a:t>
            </a:fld>
            <a:endParaRPr lang="en-US"/>
          </a:p>
        </p:txBody>
      </p:sp>
    </p:spTree>
    <p:extLst>
      <p:ext uri="{BB962C8B-B14F-4D97-AF65-F5344CB8AC3E}">
        <p14:creationId xmlns:p14="http://schemas.microsoft.com/office/powerpoint/2010/main" val="320175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18</a:t>
            </a:fld>
            <a:endParaRPr lang="en-US"/>
          </a:p>
        </p:txBody>
      </p:sp>
    </p:spTree>
    <p:extLst>
      <p:ext uri="{BB962C8B-B14F-4D97-AF65-F5344CB8AC3E}">
        <p14:creationId xmlns:p14="http://schemas.microsoft.com/office/powerpoint/2010/main" val="30868241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19</a:t>
            </a:fld>
            <a:endParaRPr lang="en-US"/>
          </a:p>
        </p:txBody>
      </p:sp>
    </p:spTree>
    <p:extLst>
      <p:ext uri="{BB962C8B-B14F-4D97-AF65-F5344CB8AC3E}">
        <p14:creationId xmlns:p14="http://schemas.microsoft.com/office/powerpoint/2010/main" val="3635219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a:t>
            </a:fld>
            <a:endParaRPr lang="en-US"/>
          </a:p>
        </p:txBody>
      </p:sp>
    </p:spTree>
    <p:extLst>
      <p:ext uri="{BB962C8B-B14F-4D97-AF65-F5344CB8AC3E}">
        <p14:creationId xmlns:p14="http://schemas.microsoft.com/office/powerpoint/2010/main" val="16846904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20</a:t>
            </a:fld>
            <a:endParaRPr lang="en-US"/>
          </a:p>
        </p:txBody>
      </p:sp>
    </p:spTree>
    <p:extLst>
      <p:ext uri="{BB962C8B-B14F-4D97-AF65-F5344CB8AC3E}">
        <p14:creationId xmlns:p14="http://schemas.microsoft.com/office/powerpoint/2010/main" val="31874168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i="0" dirty="0"/>
                  <a:t>In a common approach to achieve symmetry, both images are deformed and compared in a mid-space, which makes the registration invariant with respect to the ordering of the images. </a:t>
                </a:r>
                <a:r>
                  <a:rPr lang="en-US" sz="1200" kern="1200" dirty="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that take the two input images to the mid-space. Without additional constraints, however, this increases the degrees of freedom of the problem twofold, since the end result of pairwise registration is really </a:t>
                </a:r>
                <a:r>
                  <a:rPr lang="en-US" sz="1200" i="1" kern="1200" dirty="0">
                    <a:solidFill>
                      <a:schemeClr val="tx1"/>
                    </a:solidFill>
                    <a:effectLst/>
                    <a:latin typeface="+mn-lt"/>
                    <a:ea typeface="+mn-ea"/>
                    <a:cs typeface="+mn-cs"/>
                  </a:rPr>
                  <a:t>one</a:t>
                </a:r>
                <a:r>
                  <a:rPr lang="en-US" sz="1200" kern="1200" dirty="0">
                    <a:solidFill>
                      <a:schemeClr val="tx1"/>
                    </a:solidFill>
                    <a:effectLst/>
                    <a:latin typeface="+mn-lt"/>
                    <a:ea typeface="+mn-ea"/>
                    <a:cs typeface="+mn-cs"/>
                  </a:rPr>
                  <a:t> transformation,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that takes the second input image to the first. In addition, the mid-space can drift arbitrarily far away from the native spaces of the images</a:t>
                </a:r>
                <a:r>
                  <a:rPr lang="en-US" i="0" dirty="0"/>
                  <a:t>. </a:t>
                </a:r>
                <a:r>
                  <a:rPr lang="en-US" sz="1200" kern="1200" dirty="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to have opposite displacement fields, or to be the inverse of</a:t>
                </a:r>
                <a:r>
                  <a:rPr lang="en-US" sz="1200" kern="1200" baseline="0" dirty="0">
                    <a:solidFill>
                      <a:schemeClr val="tx1"/>
                    </a:solidFill>
                    <a:effectLst/>
                    <a:latin typeface="+mn-lt"/>
                    <a:ea typeface="+mn-ea"/>
                    <a:cs typeface="+mn-cs"/>
                  </a:rPr>
                  <a:t> each other. </a:t>
                </a:r>
                <a:r>
                  <a:rPr lang="en-US" sz="1200" kern="1200" dirty="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i="0" dirty="0" smtClean="0"/>
                  <a:t>In a common approach to achieve symmetry, both images are deformed and compared in a mid-space, which makes the registration invariant with respect to the ordering of the images. </a:t>
                </a:r>
                <a:r>
                  <a:rPr lang="en-US" sz="1200" kern="1200" dirty="0" smtClean="0">
                    <a:solidFill>
                      <a:schemeClr val="tx1"/>
                    </a:solidFill>
                    <a:effectLst/>
                    <a:latin typeface="+mn-lt"/>
                    <a:ea typeface="+mn-ea"/>
                    <a:cs typeface="+mn-cs"/>
                  </a:rPr>
                  <a:t>Such methods essentially minimize their cost functions with respect to </a:t>
                </a:r>
                <a:r>
                  <a:rPr lang="en-US" sz="1200" i="1" kern="1200" dirty="0">
                    <a:solidFill>
                      <a:schemeClr val="tx1"/>
                    </a:solidFill>
                    <a:effectLst/>
                    <a:latin typeface="+mn-lt"/>
                    <a:ea typeface="+mn-ea"/>
                    <a:cs typeface="+mn-cs"/>
                  </a:rPr>
                  <a:t>two</a:t>
                </a:r>
                <a:r>
                  <a:rPr lang="en-US" sz="1200" kern="1200" dirty="0">
                    <a:solidFill>
                      <a:schemeClr val="tx1"/>
                    </a:solidFill>
                    <a:effectLst/>
                    <a:latin typeface="+mn-lt"/>
                    <a:ea typeface="+mn-ea"/>
                    <a:cs typeface="+mn-cs"/>
                  </a:rPr>
                  <a:t> transformations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that take the two input images to the mid-space. </a:t>
                </a:r>
                <a:r>
                  <a:rPr lang="en-US" sz="1200" kern="1200" dirty="0" smtClean="0">
                    <a:solidFill>
                      <a:schemeClr val="tx1"/>
                    </a:solidFill>
                    <a:effectLst/>
                    <a:latin typeface="+mn-lt"/>
                    <a:ea typeface="+mn-ea"/>
                    <a:cs typeface="+mn-cs"/>
                  </a:rPr>
                  <a:t>Without </a:t>
                </a:r>
                <a:r>
                  <a:rPr lang="en-US" sz="1200" kern="1200" dirty="0">
                    <a:solidFill>
                      <a:schemeClr val="tx1"/>
                    </a:solidFill>
                    <a:effectLst/>
                    <a:latin typeface="+mn-lt"/>
                    <a:ea typeface="+mn-ea"/>
                    <a:cs typeface="+mn-cs"/>
                  </a:rPr>
                  <a:t>additional constraints, </a:t>
                </a:r>
                <a:r>
                  <a:rPr lang="en-US" sz="1200" kern="1200" dirty="0" smtClean="0">
                    <a:solidFill>
                      <a:schemeClr val="tx1"/>
                    </a:solidFill>
                    <a:effectLst/>
                    <a:latin typeface="+mn-lt"/>
                    <a:ea typeface="+mn-ea"/>
                    <a:cs typeface="+mn-cs"/>
                  </a:rPr>
                  <a:t>however, this </a:t>
                </a:r>
                <a:r>
                  <a:rPr lang="en-US" sz="1200" kern="1200" dirty="0">
                    <a:solidFill>
                      <a:schemeClr val="tx1"/>
                    </a:solidFill>
                    <a:effectLst/>
                    <a:latin typeface="+mn-lt"/>
                    <a:ea typeface="+mn-ea"/>
                    <a:cs typeface="+mn-cs"/>
                  </a:rPr>
                  <a:t>increases the degrees of freedom of the problem twofold, </a:t>
                </a:r>
                <a:r>
                  <a:rPr lang="en-US" sz="1200" kern="1200" dirty="0" smtClean="0">
                    <a:solidFill>
                      <a:schemeClr val="tx1"/>
                    </a:solidFill>
                    <a:effectLst/>
                    <a:latin typeface="+mn-lt"/>
                    <a:ea typeface="+mn-ea"/>
                    <a:cs typeface="+mn-cs"/>
                  </a:rPr>
                  <a:t>since the </a:t>
                </a:r>
                <a:r>
                  <a:rPr lang="en-US" sz="1200" kern="1200" dirty="0">
                    <a:solidFill>
                      <a:schemeClr val="tx1"/>
                    </a:solidFill>
                    <a:effectLst/>
                    <a:latin typeface="+mn-lt"/>
                    <a:ea typeface="+mn-ea"/>
                    <a:cs typeface="+mn-cs"/>
                  </a:rPr>
                  <a:t>end result of pairwise registration </a:t>
                </a:r>
                <a:r>
                  <a:rPr lang="en-US" sz="1200" kern="1200" dirty="0" smtClean="0">
                    <a:solidFill>
                      <a:schemeClr val="tx1"/>
                    </a:solidFill>
                    <a:effectLst/>
                    <a:latin typeface="+mn-lt"/>
                    <a:ea typeface="+mn-ea"/>
                    <a:cs typeface="+mn-cs"/>
                  </a:rPr>
                  <a:t>is really </a:t>
                </a:r>
                <a:r>
                  <a:rPr lang="en-US" sz="1200" i="1" kern="1200" dirty="0" smtClean="0">
                    <a:solidFill>
                      <a:schemeClr val="tx1"/>
                    </a:solidFill>
                    <a:effectLst/>
                    <a:latin typeface="+mn-lt"/>
                    <a:ea typeface="+mn-ea"/>
                    <a:cs typeface="+mn-cs"/>
                  </a:rPr>
                  <a:t>one</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𝑇=𝑇_2∘𝑇_1^(−1)</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that takes the </a:t>
                </a:r>
                <a:r>
                  <a:rPr lang="en-US" sz="1200" kern="1200" dirty="0">
                    <a:solidFill>
                      <a:schemeClr val="tx1"/>
                    </a:solidFill>
                    <a:effectLst/>
                    <a:latin typeface="+mn-lt"/>
                    <a:ea typeface="+mn-ea"/>
                    <a:cs typeface="+mn-cs"/>
                  </a:rPr>
                  <a:t>second input image to the first</a:t>
                </a:r>
                <a:r>
                  <a:rPr lang="en-US" sz="1200" kern="1200" dirty="0" smtClean="0">
                    <a:solidFill>
                      <a:schemeClr val="tx1"/>
                    </a:solidFill>
                    <a:effectLst/>
                    <a:latin typeface="+mn-lt"/>
                    <a:ea typeface="+mn-ea"/>
                    <a:cs typeface="+mn-cs"/>
                  </a:rPr>
                  <a:t>. In addition, the mid-space can drift arbitrarily far away from the native spaces of the images,</a:t>
                </a:r>
                <a:r>
                  <a:rPr lang="en-US" sz="1200" kern="1200" baseline="0" dirty="0" smtClean="0">
                    <a:solidFill>
                      <a:schemeClr val="tx1"/>
                    </a:solidFill>
                    <a:effectLst/>
                    <a:latin typeface="+mn-lt"/>
                    <a:ea typeface="+mn-ea"/>
                    <a:cs typeface="+mn-cs"/>
                  </a:rPr>
                  <a:t> for example </a:t>
                </a:r>
                <a:r>
                  <a:rPr lang="en-US" sz="1200" kern="1200" dirty="0" smtClean="0">
                    <a:solidFill>
                      <a:schemeClr val="tx1"/>
                    </a:solidFill>
                    <a:effectLst/>
                    <a:latin typeface="+mn-lt"/>
                    <a:ea typeface="+mn-ea"/>
                    <a:cs typeface="+mn-cs"/>
                  </a:rPr>
                  <a:t>due to large changes in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which decreases the mid-space cost function without changing the final </a:t>
                </a:r>
                <a:r>
                  <a:rPr lang="en-US" sz="1200" kern="1200" dirty="0" smtClean="0">
                    <a:solidFill>
                      <a:schemeClr val="tx1"/>
                    </a:solidFill>
                    <a:effectLst/>
                    <a:latin typeface="+mn-lt"/>
                    <a:ea typeface="+mn-ea"/>
                    <a:cs typeface="+mn-cs"/>
                  </a:rPr>
                  <a:t>transformation </a:t>
                </a:r>
                <a:r>
                  <a:rPr lang="en-US" sz="1200" i="0" kern="1200">
                    <a:solidFill>
                      <a:schemeClr val="tx1"/>
                    </a:solidFill>
                    <a:effectLst/>
                    <a:latin typeface="+mn-lt"/>
                    <a:ea typeface="+mn-ea"/>
                    <a:cs typeface="+mn-cs"/>
                  </a:rPr>
                  <a:t>𝑇</a:t>
                </a:r>
                <a:r>
                  <a:rPr lang="en-US" i="0" dirty="0" smtClean="0"/>
                  <a:t>. </a:t>
                </a:r>
                <a:r>
                  <a:rPr lang="en-US" sz="1200" kern="1200" dirty="0" smtClean="0">
                    <a:solidFill>
                      <a:schemeClr val="tx1"/>
                    </a:solidFill>
                    <a:effectLst/>
                    <a:latin typeface="+mn-lt"/>
                    <a:ea typeface="+mn-ea"/>
                    <a:cs typeface="+mn-cs"/>
                  </a:rPr>
                  <a:t>To alleviate these issues, some additional anti-drift constraints are used to keep the mid-space “in between” the native spaces of the two images. For example, they may restrict </a:t>
                </a:r>
                <a:r>
                  <a:rPr lang="en-US" sz="1200" i="0" kern="1200">
                    <a:solidFill>
                      <a:schemeClr val="tx1"/>
                    </a:solidFill>
                    <a:effectLst/>
                    <a:latin typeface="+mn-lt"/>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mn-lt"/>
                    <a:ea typeface="+mn-ea"/>
                    <a:cs typeface="+mn-cs"/>
                  </a:rPr>
                  <a:t>𝑇_2</a:t>
                </a:r>
                <a:r>
                  <a:rPr lang="en-US" sz="1200" kern="1200" dirty="0">
                    <a:solidFill>
                      <a:schemeClr val="tx1"/>
                    </a:solidFill>
                    <a:effectLst/>
                    <a:latin typeface="+mn-lt"/>
                    <a:ea typeface="+mn-ea"/>
                    <a:cs typeface="+mn-cs"/>
                  </a:rPr>
                  <a:t> to have opposite </a:t>
                </a:r>
                <a:r>
                  <a:rPr lang="en-US" sz="1200" kern="1200" dirty="0" smtClean="0">
                    <a:solidFill>
                      <a:schemeClr val="tx1"/>
                    </a:solidFill>
                    <a:effectLst/>
                    <a:latin typeface="+mn-lt"/>
                    <a:ea typeface="+mn-ea"/>
                    <a:cs typeface="+mn-cs"/>
                  </a:rPr>
                  <a:t>displacement fields, or to be the inverse of</a:t>
                </a:r>
                <a:r>
                  <a:rPr lang="en-US" sz="1200" kern="1200" baseline="0" dirty="0" smtClean="0">
                    <a:solidFill>
                      <a:schemeClr val="tx1"/>
                    </a:solidFill>
                    <a:effectLst/>
                    <a:latin typeface="+mn-lt"/>
                    <a:ea typeface="+mn-ea"/>
                    <a:cs typeface="+mn-cs"/>
                  </a:rPr>
                  <a:t> each other. </a:t>
                </a:r>
                <a:r>
                  <a:rPr lang="en-US" sz="1200" kern="1200" dirty="0" smtClean="0">
                    <a:solidFill>
                      <a:schemeClr val="tx1"/>
                    </a:solidFill>
                    <a:effectLst/>
                    <a:latin typeface="+mn-lt"/>
                    <a:ea typeface="+mn-ea"/>
                    <a:cs typeface="+mn-cs"/>
                  </a:rPr>
                  <a:t>The choice of the anti-drift constraints may bias the registration algorithm towards favoring a particular set of transformations, and therefore affect the results.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21</a:t>
            </a:fld>
            <a:endParaRPr lang="en-US"/>
          </a:p>
        </p:txBody>
      </p:sp>
    </p:spTree>
    <p:extLst>
      <p:ext uri="{BB962C8B-B14F-4D97-AF65-F5344CB8AC3E}">
        <p14:creationId xmlns:p14="http://schemas.microsoft.com/office/powerpoint/2010/main" val="1709554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22</a:t>
            </a:fld>
            <a:endParaRPr lang="en-US"/>
          </a:p>
        </p:txBody>
      </p:sp>
    </p:spTree>
    <p:extLst>
      <p:ext uri="{BB962C8B-B14F-4D97-AF65-F5344CB8AC3E}">
        <p14:creationId xmlns:p14="http://schemas.microsoft.com/office/powerpoint/2010/main" val="8238382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3</a:t>
            </a:fld>
            <a:endParaRPr lang="en-US"/>
          </a:p>
        </p:txBody>
      </p:sp>
    </p:spTree>
    <p:extLst>
      <p:ext uri="{BB962C8B-B14F-4D97-AF65-F5344CB8AC3E}">
        <p14:creationId xmlns:p14="http://schemas.microsoft.com/office/powerpoint/2010/main" val="22791945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4</a:t>
            </a:fld>
            <a:endParaRPr lang="en-US"/>
          </a:p>
        </p:txBody>
      </p:sp>
    </p:spTree>
    <p:extLst>
      <p:ext uri="{BB962C8B-B14F-4D97-AF65-F5344CB8AC3E}">
        <p14:creationId xmlns:p14="http://schemas.microsoft.com/office/powerpoint/2010/main" val="233409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5</a:t>
            </a:fld>
            <a:endParaRPr lang="en-US"/>
          </a:p>
        </p:txBody>
      </p:sp>
    </p:spTree>
    <p:extLst>
      <p:ext uri="{BB962C8B-B14F-4D97-AF65-F5344CB8AC3E}">
        <p14:creationId xmlns:p14="http://schemas.microsoft.com/office/powerpoint/2010/main" val="1539872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mc:Choice>
        <mc:Fallback xmlns="">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a different set of experiments, we registered coronal slices of 40 pairs of MR images with manually labeled neuroanatomical structures. We computed the portion of the voxels with matching </a:t>
                </a:r>
                <a:r>
                  <a:rPr lang="en-US" sz="1200" kern="1200" dirty="0" smtClean="0">
                    <a:solidFill>
                      <a:schemeClr val="tx1"/>
                    </a:solidFill>
                    <a:effectLst/>
                    <a:latin typeface="+mn-lt"/>
                    <a:ea typeface="+mn-ea"/>
                    <a:cs typeface="+mn-cs"/>
                  </a:rPr>
                  <a:t>labels after registration</a:t>
                </a:r>
                <a:r>
                  <a:rPr lang="en-US" sz="1200" kern="1200" baseline="0" dirty="0" smtClean="0">
                    <a:solidFill>
                      <a:schemeClr val="tx1"/>
                    </a:solidFill>
                    <a:effectLst/>
                    <a:latin typeface="+mn-lt"/>
                    <a:ea typeface="+mn-ea"/>
                    <a:cs typeface="+mn-cs"/>
                  </a:rPr>
                  <a:t> in </a:t>
                </a:r>
                <a:r>
                  <a:rPr lang="en-US" sz="1200" kern="1200" dirty="0" smtClean="0">
                    <a:solidFill>
                      <a:schemeClr val="tx1"/>
                    </a:solidFill>
                    <a:effectLst/>
                    <a:latin typeface="+mn-lt"/>
                    <a:ea typeface="+mn-ea"/>
                    <a:cs typeface="+mn-cs"/>
                  </a:rPr>
                  <a:t>left/right amygdala, caudate, hippocampus, pallidum, putamen, and thalamus. When the labels were compared in the native space of image 1, </a:t>
                </a:r>
                <a:r>
                  <a:rPr lang="en-US" sz="1200" kern="1200" dirty="0">
                    <a:solidFill>
                      <a:schemeClr val="tx1"/>
                    </a:solidFill>
                    <a:effectLst/>
                    <a:latin typeface="+mn-lt"/>
                    <a:ea typeface="+mn-ea"/>
                    <a:cs typeface="+mn-cs"/>
                  </a:rPr>
                  <a:t>the two methods achieved on </a:t>
                </a:r>
                <a:r>
                  <a:rPr lang="en-US" sz="1200" kern="1200" dirty="0" smtClean="0">
                    <a:solidFill>
                      <a:schemeClr val="tx1"/>
                    </a:solidFill>
                    <a:effectLst/>
                    <a:latin typeface="+mn-lt"/>
                    <a:ea typeface="+mn-ea"/>
                    <a:cs typeface="+mn-cs"/>
                  </a:rPr>
                  <a:t>similar scores,</a:t>
                </a:r>
                <a:r>
                  <a:rPr lang="en-US" sz="1200" kern="1200" baseline="0" dirty="0" smtClean="0">
                    <a:solidFill>
                      <a:schemeClr val="tx1"/>
                    </a:solidFill>
                    <a:effectLst/>
                    <a:latin typeface="+mn-lt"/>
                    <a:ea typeface="+mn-ea"/>
                    <a:cs typeface="+mn-cs"/>
                  </a:rPr>
                  <a:t> but </a:t>
                </a:r>
                <a:r>
                  <a:rPr lang="en-US" sz="1200" kern="1200" dirty="0" smtClean="0">
                    <a:solidFill>
                      <a:schemeClr val="tx1"/>
                    </a:solidFill>
                    <a:effectLst/>
                    <a:latin typeface="+mn-lt"/>
                    <a:ea typeface="+mn-ea"/>
                    <a:cs typeface="+mn-cs"/>
                  </a:rPr>
                  <a:t>when </a:t>
                </a:r>
                <a:r>
                  <a:rPr lang="en-US" sz="1200" kern="1200" dirty="0">
                    <a:solidFill>
                      <a:schemeClr val="tx1"/>
                    </a:solidFill>
                    <a:effectLst/>
                    <a:latin typeface="+mn-lt"/>
                    <a:ea typeface="+mn-ea"/>
                    <a:cs typeface="+mn-cs"/>
                  </a:rPr>
                  <a:t>the scores were computed in the native space </a:t>
                </a:r>
                <a:r>
                  <a:rPr lang="en-US" sz="1200" kern="1200" dirty="0" smtClean="0">
                    <a:solidFill>
                      <a:schemeClr val="tx1"/>
                    </a:solidFill>
                    <a:effectLst/>
                    <a:latin typeface="+mn-lt"/>
                    <a:ea typeface="+mn-ea"/>
                    <a:cs typeface="+mn-cs"/>
                  </a:rPr>
                  <a:t>of image 2, </a:t>
                </a:r>
                <a:r>
                  <a:rPr lang="en-US" sz="1200" kern="1200" dirty="0">
                    <a:solidFill>
                      <a:schemeClr val="tx1"/>
                    </a:solidFill>
                    <a:effectLst/>
                    <a:latin typeface="+mn-lt"/>
                    <a:ea typeface="+mn-ea"/>
                    <a:cs typeface="+mn-cs"/>
                  </a:rPr>
                  <a:t>the proposed method resulted in </a:t>
                </a:r>
                <a:r>
                  <a:rPr lang="en-US" sz="1200" kern="1200" dirty="0" smtClean="0">
                    <a:solidFill>
                      <a:schemeClr val="tx1"/>
                    </a:solidFill>
                    <a:effectLst/>
                    <a:latin typeface="+mn-lt"/>
                    <a:ea typeface="+mn-ea"/>
                    <a:cs typeface="+mn-cs"/>
                  </a:rPr>
                  <a:t>slightly higher </a:t>
                </a:r>
                <a:r>
                  <a:rPr lang="en-US" sz="1200" kern="1200" dirty="0">
                    <a:solidFill>
                      <a:schemeClr val="tx1"/>
                    </a:solidFill>
                    <a:effectLst/>
                    <a:latin typeface="+mn-lt"/>
                    <a:ea typeface="+mn-ea"/>
                    <a:cs typeface="+mn-cs"/>
                  </a:rPr>
                  <a:t>score than the symmetrization approach did</a:t>
                </a:r>
                <a:r>
                  <a:rPr lang="en-US" sz="1200" kern="1200" dirty="0" smtClean="0">
                    <a:solidFill>
                      <a:schemeClr val="tx1"/>
                    </a:solidFill>
                    <a:effectLst/>
                    <a:latin typeface="+mn-lt"/>
                    <a:ea typeface="+mn-ea"/>
                    <a:cs typeface="+mn-cs"/>
                  </a:rPr>
                  <a:t>. We then computed the average Dice’s similarity coefficient across all the labels. In the native space of image</a:t>
                </a:r>
                <a:r>
                  <a:rPr lang="en-US" sz="1200" kern="1200" baseline="0" dirty="0" smtClean="0">
                    <a:solidFill>
                      <a:schemeClr val="tx1"/>
                    </a:solidFill>
                    <a:effectLst/>
                    <a:latin typeface="+mn-lt"/>
                    <a:ea typeface="+mn-ea"/>
                    <a:cs typeface="+mn-cs"/>
                  </a:rPr>
                  <a:t> 1</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the symmetrization approach produced </a:t>
                </a:r>
                <a:r>
                  <a:rPr lang="en-US" sz="1200" kern="1200" dirty="0" smtClean="0">
                    <a:solidFill>
                      <a:schemeClr val="tx1"/>
                    </a:solidFill>
                    <a:effectLst/>
                    <a:latin typeface="+mn-lt"/>
                    <a:ea typeface="+mn-ea"/>
                    <a:cs typeface="+mn-cs"/>
                  </a:rPr>
                  <a:t>significantly higher </a:t>
                </a:r>
                <a:r>
                  <a:rPr lang="en-US" sz="1200" kern="1200" dirty="0">
                    <a:solidFill>
                      <a:schemeClr val="tx1"/>
                    </a:solidFill>
                    <a:effectLst/>
                    <a:latin typeface="+mn-lt"/>
                    <a:ea typeface="+mn-ea"/>
                    <a:cs typeface="+mn-cs"/>
                  </a:rPr>
                  <a:t>similarity score compared to the proposed method. </a:t>
                </a:r>
                <a:r>
                  <a:rPr lang="en-US" sz="1200" kern="1200" dirty="0" smtClean="0">
                    <a:solidFill>
                      <a:schemeClr val="tx1"/>
                    </a:solidFill>
                    <a:effectLst/>
                    <a:latin typeface="+mn-lt"/>
                    <a:ea typeface="+mn-ea"/>
                    <a:cs typeface="+mn-cs"/>
                  </a:rPr>
                  <a:t>In </a:t>
                </a:r>
                <a:r>
                  <a:rPr lang="en-US" sz="1200" kern="1200" dirty="0">
                    <a:solidFill>
                      <a:schemeClr val="tx1"/>
                    </a:solidFill>
                    <a:effectLst/>
                    <a:latin typeface="+mn-lt"/>
                    <a:ea typeface="+mn-ea"/>
                    <a:cs typeface="+mn-cs"/>
                  </a:rPr>
                  <a:t>the native space of </a:t>
                </a:r>
                <a:r>
                  <a:rPr lang="en-US" sz="1200" i="0" kern="1200">
                    <a:solidFill>
                      <a:schemeClr val="tx1"/>
                    </a:solidFill>
                    <a:effectLst/>
                    <a:latin typeface="+mn-lt"/>
                    <a:ea typeface="+mn-ea"/>
                    <a:cs typeface="+mn-cs"/>
                  </a:rPr>
                  <a:t>𝐼_2</a:t>
                </a:r>
                <a:r>
                  <a:rPr lang="en-US" sz="1200" kern="1200" dirty="0">
                    <a:solidFill>
                      <a:schemeClr val="tx1"/>
                    </a:solidFill>
                    <a:effectLst/>
                    <a:latin typeface="+mn-lt"/>
                    <a:ea typeface="+mn-ea"/>
                    <a:cs typeface="+mn-cs"/>
                  </a:rPr>
                  <a:t>, however, the two algorithms performed </a:t>
                </a:r>
                <a:r>
                  <a:rPr lang="en-US" sz="1200" kern="1200" dirty="0" smtClean="0">
                    <a:solidFill>
                      <a:schemeClr val="tx1"/>
                    </a:solidFill>
                    <a:effectLst/>
                    <a:latin typeface="+mn-lt"/>
                    <a:ea typeface="+mn-ea"/>
                    <a:cs typeface="+mn-cs"/>
                  </a:rPr>
                  <a:t>similarly.</a:t>
                </a:r>
                <a:endParaRPr lang="en-US" sz="1200" kern="1200" dirty="0">
                  <a:solidFill>
                    <a:schemeClr val="tx1"/>
                  </a:solidFill>
                  <a:effectLst/>
                  <a:latin typeface="+mn-lt"/>
                  <a:ea typeface="+mn-ea"/>
                  <a:cs typeface="+mn-cs"/>
                </a:endParaRPr>
              </a:p>
              <a:p>
                <a:endParaRPr lang="en-US"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6</a:t>
            </a:fld>
            <a:endParaRPr lang="en-US"/>
          </a:p>
        </p:txBody>
      </p:sp>
    </p:spTree>
    <p:extLst>
      <p:ext uri="{BB962C8B-B14F-4D97-AF65-F5344CB8AC3E}">
        <p14:creationId xmlns:p14="http://schemas.microsoft.com/office/powerpoint/2010/main" val="1885689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US" dirty="0"/>
              <a:t>Image registration is useful in population and longitudinal</a:t>
            </a:r>
            <a:r>
              <a:rPr lang="en-US" baseline="0" dirty="0"/>
              <a:t> studies. Non-rigid pairwise image registration </a:t>
            </a:r>
            <a:r>
              <a:rPr lang="en-US" dirty="0"/>
              <a:t>provides a dense point-wise correspondence</a:t>
            </a:r>
            <a:r>
              <a:rPr lang="en-US" baseline="0" dirty="0"/>
              <a:t> between the two input images.</a:t>
            </a:r>
            <a:endParaRPr lang="en-US" dirty="0"/>
          </a:p>
        </p:txBody>
      </p:sp>
      <p:sp>
        <p:nvSpPr>
          <p:cNvPr id="4" name="Slide Number Placeholder 3"/>
          <p:cNvSpPr>
            <a:spLocks noGrp="1"/>
          </p:cNvSpPr>
          <p:nvPr>
            <p:ph type="sldNum" sz="quarter" idx="10"/>
          </p:nvPr>
        </p:nvSpPr>
        <p:spPr/>
        <p:txBody>
          <a:bodyPr/>
          <a:lstStyle/>
          <a:p>
            <a:fld id="{69342959-B65F-4240-A4A0-D59E14EC91C6}" type="slidenum">
              <a:rPr lang="en-US" smtClean="0"/>
              <a:pPr/>
              <a:t>7</a:t>
            </a:fld>
            <a:endParaRPr lang="en-US"/>
          </a:p>
        </p:txBody>
      </p:sp>
    </p:spTree>
    <p:extLst>
      <p:ext uri="{BB962C8B-B14F-4D97-AF65-F5344CB8AC3E}">
        <p14:creationId xmlns:p14="http://schemas.microsoft.com/office/powerpoint/2010/main" val="2743457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8</a:t>
            </a:fld>
            <a:endParaRPr lang="en-US"/>
          </a:p>
        </p:txBody>
      </p:sp>
    </p:spTree>
    <p:extLst>
      <p:ext uri="{BB962C8B-B14F-4D97-AF65-F5344CB8AC3E}">
        <p14:creationId xmlns:p14="http://schemas.microsoft.com/office/powerpoint/2010/main" val="2060841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normAutofit/>
              </a:bodyPr>
              <a:lstStyle/>
              <a:p>
                <a:pPr rtl="0"/>
                <a:r>
                  <a:rPr lang="en-US" sz="1200" kern="1200" dirty="0">
                    <a:solidFill>
                      <a:schemeClr val="tx1"/>
                    </a:solidFill>
                    <a:effectLst/>
                    <a:latin typeface="+mn-lt"/>
                    <a:ea typeface="+mn-ea"/>
                    <a:cs typeface="+mn-cs"/>
                  </a:rPr>
                  <a:t>A change</a:t>
                </a:r>
                <a:r>
                  <a:rPr lang="en-US" sz="1200" kern="1200" baseline="0" dirty="0">
                    <a:solidFill>
                      <a:schemeClr val="tx1"/>
                    </a:solidFill>
                    <a:effectLst/>
                    <a:latin typeface="+mn-lt"/>
                    <a:ea typeface="+mn-ea"/>
                    <a:cs typeface="+mn-cs"/>
                  </a:rPr>
                  <a:t> of variables and </a:t>
                </a:r>
                <a:r>
                  <a:rPr lang="en-US" sz="1200" kern="1200" dirty="0">
                    <a:solidFill>
                      <a:schemeClr val="tx1"/>
                    </a:solidFill>
                    <a:effectLst/>
                    <a:latin typeface="+mn-lt"/>
                    <a:ea typeface="+mn-ea"/>
                    <a:cs typeface="+mn-cs"/>
                  </a:rPr>
                  <a:t>further calculation reveal that the data term</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remarkably, only a function of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the transformation that takes</a:t>
                </a:r>
                <a:r>
                  <a:rPr lang="en-US" sz="1200" kern="1200" baseline="0" dirty="0">
                    <a:solidFill>
                      <a:schemeClr val="tx1"/>
                    </a:solidFill>
                    <a:effectLst/>
                    <a:latin typeface="+mn-lt"/>
                    <a:ea typeface="+mn-ea"/>
                    <a:cs typeface="+mn-cs"/>
                  </a:rPr>
                  <a:t> one image to the other. </a:t>
                </a:r>
                <a:r>
                  <a:rPr lang="en-US" sz="1200" kern="1200" dirty="0">
                    <a:solidFill>
                      <a:schemeClr val="tx1"/>
                    </a:solidFill>
                    <a:effectLst/>
                    <a:latin typeface="+mn-lt"/>
                    <a:ea typeface="+mn-ea"/>
                    <a:cs typeface="+mn-cs"/>
                  </a:rPr>
                  <a:t>So, we can minimize this data term directly with respect to </a:t>
                </a:r>
                <a14:m>
                  <m:oMath xmlns:m="http://schemas.openxmlformats.org/officeDocument/2006/math">
                    <m:r>
                      <a:rPr lang="en-US" sz="1200" i="1" kern="1200">
                        <a:solidFill>
                          <a:schemeClr val="tx1"/>
                        </a:solidFill>
                        <a:effectLst/>
                        <a:latin typeface="Cambria Math" panose="02040503050406030204" pitchFamily="18" charset="0"/>
                        <a:ea typeface="+mn-ea"/>
                        <a:cs typeface="+mn-cs"/>
                      </a:rPr>
                      <m:t>𝑇</m:t>
                    </m:r>
                  </m:oMath>
                </a14:m>
                <a:r>
                  <a:rPr lang="en-US" sz="1200" kern="1200" dirty="0">
                    <a:solidFill>
                      <a:schemeClr val="tx1"/>
                    </a:solidFill>
                    <a:effectLst/>
                    <a:latin typeface="+mn-lt"/>
                    <a:ea typeface="+mn-ea"/>
                    <a:cs typeface="+mn-cs"/>
                  </a:rPr>
                  <a:t>, as opposed to the previous methods that optimize their cost functions with respect to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conditioned to constraints that prevent the mid-space drift.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 this data term being independent of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the mid-space disappears, also eliminating the problem of the mid-space drift. We don’t need to enforce any anti-drift constraints anymore, and we won’t bias the space of possible transformations by the particular choice of such constraints. This is all while keeping the degrees of freedom of the optimization half of that of the unconstrained problem of solving for both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1</m:t>
                        </m:r>
                      </m:sub>
                    </m:sSub>
                  </m:oMath>
                </a14:m>
                <a:r>
                  <a:rPr lang="en-US" sz="1200" kern="1200" dirty="0">
                    <a:solidFill>
                      <a:schemeClr val="tx1"/>
                    </a:solidFill>
                    <a:effectLst/>
                    <a:latin typeface="+mn-lt"/>
                    <a:ea typeface="+mn-ea"/>
                    <a:cs typeface="+mn-cs"/>
                  </a:rPr>
                  <a:t> and </a:t>
                </a:r>
                <a14:m>
                  <m:oMath xmlns:m="http://schemas.openxmlformats.org/officeDocument/2006/math">
                    <m:sSub>
                      <m:sSubPr>
                        <m:ctrlPr>
                          <a:rPr lang="en-US" sz="1200" i="1" kern="1200">
                            <a:solidFill>
                              <a:schemeClr val="tx1"/>
                            </a:solidFill>
                            <a:effectLst/>
                            <a:latin typeface="Cambria Math" panose="02040503050406030204" pitchFamily="18" charset="0"/>
                            <a:ea typeface="+mn-ea"/>
                            <a:cs typeface="+mn-cs"/>
                          </a:rPr>
                        </m:ctrlPr>
                      </m:sSubPr>
                      <m:e>
                        <m:r>
                          <a:rPr lang="en-US" sz="1200" i="1" kern="1200">
                            <a:solidFill>
                              <a:schemeClr val="tx1"/>
                            </a:solidFill>
                            <a:effectLst/>
                            <a:latin typeface="Cambria Math" panose="02040503050406030204" pitchFamily="18" charset="0"/>
                            <a:ea typeface="+mn-ea"/>
                            <a:cs typeface="+mn-cs"/>
                          </a:rPr>
                          <m:t>𝑇</m:t>
                        </m:r>
                      </m:e>
                      <m:sub>
                        <m:r>
                          <a:rPr lang="en-US" sz="1200" i="1" kern="1200">
                            <a:solidFill>
                              <a:schemeClr val="tx1"/>
                            </a:solidFill>
                            <a:effectLst/>
                            <a:latin typeface="Cambria Math" panose="02040503050406030204" pitchFamily="18" charset="0"/>
                            <a:ea typeface="+mn-ea"/>
                            <a:cs typeface="+mn-cs"/>
                          </a:rPr>
                          <m:t>2</m:t>
                        </m:r>
                      </m:sub>
                    </m:sSub>
                  </m:oMath>
                </a14:m>
                <a:r>
                  <a:rPr lang="en-US" sz="1200" kern="1200" dirty="0">
                    <a:solidFill>
                      <a:schemeClr val="tx1"/>
                    </a:solidFill>
                    <a:effectLst/>
                    <a:latin typeface="+mn-lt"/>
                    <a:ea typeface="+mn-ea"/>
                    <a:cs typeface="+mn-cs"/>
                  </a:rPr>
                  <a:t>. In addition, one can verify the symmetry of this data term, which,</a:t>
                </a:r>
                <a:r>
                  <a:rPr lang="en-US" sz="1200" kern="1200" baseline="0" dirty="0">
                    <a:solidFill>
                      <a:schemeClr val="tx1"/>
                    </a:solidFill>
                    <a:effectLst/>
                    <a:latin typeface="+mn-lt"/>
                    <a:ea typeface="+mn-ea"/>
                    <a:cs typeface="+mn-cs"/>
                  </a:rPr>
                  <a:t> however,</a:t>
                </a:r>
                <a:r>
                  <a:rPr lang="en-US" sz="1200" kern="1200" dirty="0">
                    <a:solidFill>
                      <a:schemeClr val="tx1"/>
                    </a:solidFill>
                    <a:effectLst/>
                    <a:latin typeface="+mn-lt"/>
                    <a:ea typeface="+mn-ea"/>
                    <a:cs typeface="+mn-cs"/>
                  </a:rPr>
                  <a:t> holds only in the continuous domain. In the discrete case, where one image is resampled and the other is not, discretization artifacts may produce a bias.</a:t>
                </a:r>
                <a:endParaRPr lang="en-US" i="0" dirty="0"/>
              </a:p>
            </p:txBody>
          </p:sp>
        </mc:Choice>
        <mc:Fallback xmlns="">
          <p:sp>
            <p:nvSpPr>
              <p:cNvPr id="3" name="Notes Placeholder 2"/>
              <p:cNvSpPr>
                <a:spLocks noGrp="1"/>
              </p:cNvSpPr>
              <p:nvPr>
                <p:ph type="body" idx="1"/>
              </p:nvPr>
            </p:nvSpPr>
            <p:spPr/>
            <p:txBody>
              <a:bodyPr>
                <a:normAutofit/>
              </a:bodyPr>
              <a:lstStyle/>
              <a:p>
                <a:pPr rtl="0"/>
                <a:r>
                  <a:rPr lang="en-US" sz="1200" kern="1200" dirty="0" smtClean="0">
                    <a:solidFill>
                      <a:schemeClr val="tx1"/>
                    </a:solidFill>
                    <a:effectLst/>
                    <a:latin typeface="+mn-lt"/>
                    <a:ea typeface="+mn-ea"/>
                    <a:cs typeface="+mn-cs"/>
                  </a:rPr>
                  <a:t>A change</a:t>
                </a:r>
                <a:r>
                  <a:rPr lang="en-US" sz="1200" kern="1200" baseline="0" dirty="0" smtClean="0">
                    <a:solidFill>
                      <a:schemeClr val="tx1"/>
                    </a:solidFill>
                    <a:effectLst/>
                    <a:latin typeface="+mn-lt"/>
                    <a:ea typeface="+mn-ea"/>
                    <a:cs typeface="+mn-cs"/>
                  </a:rPr>
                  <a:t> of variables and </a:t>
                </a:r>
                <a:r>
                  <a:rPr lang="en-US" sz="1200" kern="1200" dirty="0" smtClean="0">
                    <a:solidFill>
                      <a:schemeClr val="tx1"/>
                    </a:solidFill>
                    <a:effectLst/>
                    <a:latin typeface="+mn-lt"/>
                    <a:ea typeface="+mn-ea"/>
                    <a:cs typeface="+mn-cs"/>
                  </a:rPr>
                  <a:t>further calculation reveal that the data term</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is, remarkably, only a function of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transformation that takes</a:t>
                </a:r>
                <a:r>
                  <a:rPr lang="en-US" sz="1200" kern="1200" baseline="0" dirty="0" smtClean="0">
                    <a:solidFill>
                      <a:schemeClr val="tx1"/>
                    </a:solidFill>
                    <a:effectLst/>
                    <a:latin typeface="+mn-lt"/>
                    <a:ea typeface="+mn-ea"/>
                    <a:cs typeface="+mn-cs"/>
                  </a:rPr>
                  <a:t> one image to the other. </a:t>
                </a:r>
                <a:r>
                  <a:rPr lang="en-US" sz="1200" kern="1200" dirty="0" smtClean="0">
                    <a:solidFill>
                      <a:schemeClr val="tx1"/>
                    </a:solidFill>
                    <a:effectLst/>
                    <a:latin typeface="+mn-lt"/>
                    <a:ea typeface="+mn-ea"/>
                    <a:cs typeface="+mn-cs"/>
                  </a:rPr>
                  <a:t>So, we can minimize this data term directly with respect to </a:t>
                </a:r>
                <a:r>
                  <a:rPr lang="en-US" sz="1200" i="0" kern="1200">
                    <a:solidFill>
                      <a:schemeClr val="tx1"/>
                    </a:solidFill>
                    <a:effectLst/>
                    <a:latin typeface="Cambria Math" panose="02040503050406030204" pitchFamily="18" charset="0"/>
                    <a:ea typeface="+mn-ea"/>
                    <a:cs typeface="+mn-cs"/>
                  </a:rPr>
                  <a:t>𝑇</a:t>
                </a:r>
                <a:r>
                  <a:rPr lang="en-US" sz="1200" kern="1200" dirty="0">
                    <a:solidFill>
                      <a:schemeClr val="tx1"/>
                    </a:solidFill>
                    <a:effectLst/>
                    <a:latin typeface="+mn-lt"/>
                    <a:ea typeface="+mn-ea"/>
                    <a:cs typeface="+mn-cs"/>
                  </a:rPr>
                  <a:t>, as opposed to the previous methods that optimize their cost functions with respect to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conditioned to constraints that prevent the mid-space drift</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With this data term being </a:t>
                </a:r>
                <a:r>
                  <a:rPr lang="en-US" sz="1200" kern="1200" dirty="0">
                    <a:solidFill>
                      <a:schemeClr val="tx1"/>
                    </a:solidFill>
                    <a:effectLst/>
                    <a:latin typeface="+mn-lt"/>
                    <a:ea typeface="+mn-ea"/>
                    <a:cs typeface="+mn-cs"/>
                  </a:rPr>
                  <a:t>independent of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the mid-space disappears, </a:t>
                </a:r>
                <a:r>
                  <a:rPr lang="en-US" sz="1200" kern="1200" dirty="0" smtClean="0">
                    <a:solidFill>
                      <a:schemeClr val="tx1"/>
                    </a:solidFill>
                    <a:effectLst/>
                    <a:latin typeface="+mn-lt"/>
                    <a:ea typeface="+mn-ea"/>
                    <a:cs typeface="+mn-cs"/>
                  </a:rPr>
                  <a:t>also eliminating </a:t>
                </a:r>
                <a:r>
                  <a:rPr lang="en-US" sz="1200" kern="1200" dirty="0">
                    <a:solidFill>
                      <a:schemeClr val="tx1"/>
                    </a:solidFill>
                    <a:effectLst/>
                    <a:latin typeface="+mn-lt"/>
                    <a:ea typeface="+mn-ea"/>
                    <a:cs typeface="+mn-cs"/>
                  </a:rPr>
                  <a:t>the problem of the mid-space </a:t>
                </a:r>
                <a:r>
                  <a:rPr lang="en-US" sz="1200" kern="1200" dirty="0" smtClean="0">
                    <a:solidFill>
                      <a:schemeClr val="tx1"/>
                    </a:solidFill>
                    <a:effectLst/>
                    <a:latin typeface="+mn-lt"/>
                    <a:ea typeface="+mn-ea"/>
                    <a:cs typeface="+mn-cs"/>
                  </a:rPr>
                  <a:t>drift. </a:t>
                </a:r>
                <a:r>
                  <a:rPr lang="en-US" sz="1200" kern="1200" dirty="0">
                    <a:solidFill>
                      <a:schemeClr val="tx1"/>
                    </a:solidFill>
                    <a:effectLst/>
                    <a:latin typeface="+mn-lt"/>
                    <a:ea typeface="+mn-ea"/>
                    <a:cs typeface="+mn-cs"/>
                  </a:rPr>
                  <a:t>We </a:t>
                </a:r>
                <a:r>
                  <a:rPr lang="en-US" sz="1200" kern="1200" dirty="0" smtClean="0">
                    <a:solidFill>
                      <a:schemeClr val="tx1"/>
                    </a:solidFill>
                    <a:effectLst/>
                    <a:latin typeface="+mn-lt"/>
                    <a:ea typeface="+mn-ea"/>
                    <a:cs typeface="+mn-cs"/>
                  </a:rPr>
                  <a:t>don’t </a:t>
                </a:r>
                <a:r>
                  <a:rPr lang="en-US" sz="1200" kern="1200" dirty="0">
                    <a:solidFill>
                      <a:schemeClr val="tx1"/>
                    </a:solidFill>
                    <a:effectLst/>
                    <a:latin typeface="+mn-lt"/>
                    <a:ea typeface="+mn-ea"/>
                    <a:cs typeface="+mn-cs"/>
                  </a:rPr>
                  <a:t>need to enforce any anti-drift constraints anymore, </a:t>
                </a:r>
                <a:r>
                  <a:rPr lang="en-US" sz="1200" kern="1200" dirty="0" smtClean="0">
                    <a:solidFill>
                      <a:schemeClr val="tx1"/>
                    </a:solidFill>
                    <a:effectLst/>
                    <a:latin typeface="+mn-lt"/>
                    <a:ea typeface="+mn-ea"/>
                    <a:cs typeface="+mn-cs"/>
                  </a:rPr>
                  <a:t>and we won’t bias the </a:t>
                </a:r>
                <a:r>
                  <a:rPr lang="en-US" sz="1200" kern="1200" dirty="0">
                    <a:solidFill>
                      <a:schemeClr val="tx1"/>
                    </a:solidFill>
                    <a:effectLst/>
                    <a:latin typeface="+mn-lt"/>
                    <a:ea typeface="+mn-ea"/>
                    <a:cs typeface="+mn-cs"/>
                  </a:rPr>
                  <a:t>space of possible transformations </a:t>
                </a:r>
                <a:r>
                  <a:rPr lang="en-US" sz="1200" kern="1200" dirty="0" smtClean="0">
                    <a:solidFill>
                      <a:schemeClr val="tx1"/>
                    </a:solidFill>
                    <a:effectLst/>
                    <a:latin typeface="+mn-lt"/>
                    <a:ea typeface="+mn-ea"/>
                    <a:cs typeface="+mn-cs"/>
                  </a:rPr>
                  <a:t>by </a:t>
                </a:r>
                <a:r>
                  <a:rPr lang="en-US" sz="1200" kern="1200" dirty="0">
                    <a:solidFill>
                      <a:schemeClr val="tx1"/>
                    </a:solidFill>
                    <a:effectLst/>
                    <a:latin typeface="+mn-lt"/>
                    <a:ea typeface="+mn-ea"/>
                    <a:cs typeface="+mn-cs"/>
                  </a:rPr>
                  <a:t>the particular choice of such constraints. This is all while keeping the degrees of freedom of the optimization half of that of the unconstrained problem of solving for both </a:t>
                </a:r>
                <a:r>
                  <a:rPr lang="en-US" sz="1200" i="0" kern="1200">
                    <a:solidFill>
                      <a:schemeClr val="tx1"/>
                    </a:solidFill>
                    <a:effectLst/>
                    <a:latin typeface="Cambria Math" panose="02040503050406030204" pitchFamily="18" charset="0"/>
                    <a:ea typeface="+mn-ea"/>
                    <a:cs typeface="+mn-cs"/>
                  </a:rPr>
                  <a:t>𝑇_1</a:t>
                </a:r>
                <a:r>
                  <a:rPr lang="en-US" sz="1200" kern="1200" dirty="0">
                    <a:solidFill>
                      <a:schemeClr val="tx1"/>
                    </a:solidFill>
                    <a:effectLst/>
                    <a:latin typeface="+mn-lt"/>
                    <a:ea typeface="+mn-ea"/>
                    <a:cs typeface="+mn-cs"/>
                  </a:rPr>
                  <a:t> and </a:t>
                </a:r>
                <a:r>
                  <a:rPr lang="en-US" sz="1200" i="0" kern="1200">
                    <a:solidFill>
                      <a:schemeClr val="tx1"/>
                    </a:solidFill>
                    <a:effectLst/>
                    <a:latin typeface="Cambria Math" panose="02040503050406030204" pitchFamily="18" charset="0"/>
                    <a:ea typeface="+mn-ea"/>
                    <a:cs typeface="+mn-cs"/>
                  </a:rPr>
                  <a:t>𝑇_2</a:t>
                </a:r>
                <a:r>
                  <a:rPr lang="en-US" sz="1200" kern="1200" dirty="0">
                    <a:solidFill>
                      <a:schemeClr val="tx1"/>
                    </a:solidFill>
                    <a:effectLst/>
                    <a:latin typeface="+mn-lt"/>
                    <a:ea typeface="+mn-ea"/>
                    <a:cs typeface="+mn-cs"/>
                  </a:rPr>
                  <a:t>. In addition, </a:t>
                </a:r>
                <a:r>
                  <a:rPr lang="en-US" sz="1200" kern="1200" dirty="0" smtClean="0">
                    <a:solidFill>
                      <a:schemeClr val="tx1"/>
                    </a:solidFill>
                    <a:effectLst/>
                    <a:latin typeface="+mn-lt"/>
                    <a:ea typeface="+mn-ea"/>
                    <a:cs typeface="+mn-cs"/>
                  </a:rPr>
                  <a:t>one </a:t>
                </a:r>
                <a:r>
                  <a:rPr lang="en-US" sz="1200" kern="1200" dirty="0">
                    <a:solidFill>
                      <a:schemeClr val="tx1"/>
                    </a:solidFill>
                    <a:effectLst/>
                    <a:latin typeface="+mn-lt"/>
                    <a:ea typeface="+mn-ea"/>
                    <a:cs typeface="+mn-cs"/>
                  </a:rPr>
                  <a:t>can verify the </a:t>
                </a:r>
                <a:r>
                  <a:rPr lang="en-US" sz="1200" kern="1200" dirty="0" smtClean="0">
                    <a:solidFill>
                      <a:schemeClr val="tx1"/>
                    </a:solidFill>
                    <a:effectLst/>
                    <a:latin typeface="+mn-lt"/>
                    <a:ea typeface="+mn-ea"/>
                    <a:cs typeface="+mn-cs"/>
                  </a:rPr>
                  <a:t>symmetry </a:t>
                </a:r>
                <a:r>
                  <a:rPr lang="en-US" sz="1200" kern="1200" dirty="0">
                    <a:solidFill>
                      <a:schemeClr val="tx1"/>
                    </a:solidFill>
                    <a:effectLst/>
                    <a:latin typeface="+mn-lt"/>
                    <a:ea typeface="+mn-ea"/>
                    <a:cs typeface="+mn-cs"/>
                  </a:rPr>
                  <a:t>of </a:t>
                </a:r>
                <a:r>
                  <a:rPr lang="en-US" sz="1200" kern="1200" dirty="0" smtClean="0">
                    <a:solidFill>
                      <a:schemeClr val="tx1"/>
                    </a:solidFill>
                    <a:effectLst/>
                    <a:latin typeface="+mn-lt"/>
                    <a:ea typeface="+mn-ea"/>
                    <a:cs typeface="+mn-cs"/>
                  </a:rPr>
                  <a:t>this data </a:t>
                </a:r>
                <a:r>
                  <a:rPr lang="en-US" sz="1200" kern="1200" dirty="0" smtClean="0">
                    <a:solidFill>
                      <a:schemeClr val="tx1"/>
                    </a:solidFill>
                    <a:effectLst/>
                    <a:latin typeface="+mn-lt"/>
                    <a:ea typeface="+mn-ea"/>
                    <a:cs typeface="+mn-cs"/>
                  </a:rPr>
                  <a:t>term, which,</a:t>
                </a:r>
                <a:r>
                  <a:rPr lang="en-US" sz="1200" kern="1200" baseline="0" dirty="0" smtClean="0">
                    <a:solidFill>
                      <a:schemeClr val="tx1"/>
                    </a:solidFill>
                    <a:effectLst/>
                    <a:latin typeface="+mn-lt"/>
                    <a:ea typeface="+mn-ea"/>
                    <a:cs typeface="+mn-cs"/>
                  </a:rPr>
                  <a:t> however,</a:t>
                </a:r>
                <a:r>
                  <a:rPr lang="en-US" sz="1200" kern="1200" dirty="0" smtClean="0">
                    <a:solidFill>
                      <a:schemeClr val="tx1"/>
                    </a:solidFill>
                    <a:effectLst/>
                    <a:latin typeface="+mn-lt"/>
                    <a:ea typeface="+mn-ea"/>
                    <a:cs typeface="+mn-cs"/>
                  </a:rPr>
                  <a:t> holds </a:t>
                </a:r>
                <a:r>
                  <a:rPr lang="en-US" sz="1200" kern="1200" dirty="0">
                    <a:solidFill>
                      <a:schemeClr val="tx1"/>
                    </a:solidFill>
                    <a:effectLst/>
                    <a:latin typeface="+mn-lt"/>
                    <a:ea typeface="+mn-ea"/>
                    <a:cs typeface="+mn-cs"/>
                  </a:rPr>
                  <a:t>only in the continuous domain. In the discrete case, where one image is resampled and the other is not, discretization artifacts </a:t>
                </a:r>
                <a:r>
                  <a:rPr lang="en-US" sz="1200" kern="1200" dirty="0" smtClean="0">
                    <a:solidFill>
                      <a:schemeClr val="tx1"/>
                    </a:solidFill>
                    <a:effectLst/>
                    <a:latin typeface="+mn-lt"/>
                    <a:ea typeface="+mn-ea"/>
                    <a:cs typeface="+mn-cs"/>
                  </a:rPr>
                  <a:t>may produce </a:t>
                </a:r>
                <a:r>
                  <a:rPr lang="en-US" sz="1200" kern="1200" dirty="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bias.</a:t>
                </a:r>
                <a:endParaRPr lang="en-US" i="0" dirty="0"/>
              </a:p>
            </p:txBody>
          </p:sp>
        </mc:Fallback>
      </mc:AlternateContent>
      <p:sp>
        <p:nvSpPr>
          <p:cNvPr id="4" name="Slide Number Placeholder 3"/>
          <p:cNvSpPr>
            <a:spLocks noGrp="1"/>
          </p:cNvSpPr>
          <p:nvPr>
            <p:ph type="sldNum" sz="quarter" idx="10"/>
          </p:nvPr>
        </p:nvSpPr>
        <p:spPr/>
        <p:txBody>
          <a:bodyPr/>
          <a:lstStyle/>
          <a:p>
            <a:fld id="{69342959-B65F-4240-A4A0-D59E14EC91C6}" type="slidenum">
              <a:rPr lang="en-US" smtClean="0"/>
              <a:pPr/>
              <a:t>9</a:t>
            </a:fld>
            <a:endParaRPr lang="en-US"/>
          </a:p>
        </p:txBody>
      </p:sp>
    </p:spTree>
    <p:extLst>
      <p:ext uri="{BB962C8B-B14F-4D97-AF65-F5344CB8AC3E}">
        <p14:creationId xmlns:p14="http://schemas.microsoft.com/office/powerpoint/2010/main" val="41389493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9/26/2018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9/26/2018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9/26/2018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9/26/2018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9/26/2018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9/26/2018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8.png"/><Relationship Id="rId5" Type="http://schemas.openxmlformats.org/officeDocument/2006/relationships/image" Target="../media/image2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4.png"/><Relationship Id="rId3" Type="http://schemas.microsoft.com/office/2007/relationships/media" Target="../media/media4.mp4"/><Relationship Id="rId7" Type="http://schemas.openxmlformats.org/officeDocument/2006/relationships/image" Target="../media/image1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13.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5.tiff"/><Relationship Id="rId7"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27.tiff"/><Relationship Id="rId4" Type="http://schemas.openxmlformats.org/officeDocument/2006/relationships/image" Target="../media/image26.tif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5.mp4"/><Relationship Id="rId1" Type="http://schemas.openxmlformats.org/officeDocument/2006/relationships/video" Target="NULL" TargetMode="External"/><Relationship Id="rId5" Type="http://schemas.openxmlformats.org/officeDocument/2006/relationships/image" Target="../media/image2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0.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47.png"/><Relationship Id="rId5" Type="http://schemas.openxmlformats.org/officeDocument/2006/relationships/image" Target="../media/image32.png"/><Relationship Id="rId10" Type="http://schemas.openxmlformats.org/officeDocument/2006/relationships/image" Target="../media/image46.png"/><Relationship Id="rId4" Type="http://schemas.openxmlformats.org/officeDocument/2006/relationships/image" Target="../media/image31.png"/><Relationship Id="rId9" Type="http://schemas.openxmlformats.org/officeDocument/2006/relationships/image" Target="../media/image45.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120.png"/><Relationship Id="rId7" Type="http://schemas.openxmlformats.org/officeDocument/2006/relationships/image" Target="../media/image5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slideLayout" Target="../slideLayouts/slideLayout2.xml"/><Relationship Id="rId7" Type="http://schemas.openxmlformats.org/officeDocument/2006/relationships/image" Target="../media/image61.png"/><Relationship Id="rId12" Type="http://schemas.openxmlformats.org/officeDocument/2006/relationships/image" Target="../media/image38.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35.tiff"/><Relationship Id="rId11" Type="http://schemas.openxmlformats.org/officeDocument/2006/relationships/image" Target="../media/image65.png"/><Relationship Id="rId5" Type="http://schemas.openxmlformats.org/officeDocument/2006/relationships/image" Target="../media/image34.tiff"/><Relationship Id="rId10" Type="http://schemas.openxmlformats.org/officeDocument/2006/relationships/image" Target="../media/image64.png"/><Relationship Id="rId4" Type="http://schemas.openxmlformats.org/officeDocument/2006/relationships/notesSlide" Target="../notesSlides/notesSlide17.xml"/><Relationship Id="rId9" Type="http://schemas.openxmlformats.org/officeDocument/2006/relationships/image" Target="../media/image63.png"/></Relationships>
</file>

<file path=ppt/slides/_rels/slide1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3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4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1.tif"/><Relationship Id="rId7" Type="http://schemas.openxmlformats.org/officeDocument/2006/relationships/image" Target="../media/image820.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810.png"/><Relationship Id="rId5" Type="http://schemas.openxmlformats.org/officeDocument/2006/relationships/image" Target="../media/image800.png"/><Relationship Id="rId4" Type="http://schemas.openxmlformats.org/officeDocument/2006/relationships/image" Target="../media/image790.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10.png"/><Relationship Id="rId10"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0.png"/><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1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4702630"/>
            <a:ext cx="9144000" cy="2155370"/>
          </a:xfrm>
        </p:spPr>
        <p:txBody>
          <a:bodyPr>
            <a:normAutofit/>
          </a:bodyPr>
          <a:lstStyle/>
          <a:p>
            <a:r>
              <a:rPr lang="en-US" sz="2000" b="1" dirty="0">
                <a:solidFill>
                  <a:srgbClr val="FFFF00"/>
                </a:solidFill>
              </a:rPr>
              <a:t>Iman Aganj</a:t>
            </a:r>
            <a:endParaRPr lang="en-US" sz="4000" dirty="0">
              <a:solidFill>
                <a:schemeClr val="accent5">
                  <a:lumMod val="60000"/>
                  <a:lumOff val="40000"/>
                </a:schemeClr>
              </a:solidFill>
            </a:endParaRPr>
          </a:p>
          <a:p>
            <a:endParaRPr lang="en-US" sz="1600" dirty="0">
              <a:solidFill>
                <a:schemeClr val="accent5">
                  <a:lumMod val="60000"/>
                  <a:lumOff val="40000"/>
                </a:schemeClr>
              </a:solidFill>
            </a:endParaRPr>
          </a:p>
          <a:p>
            <a:r>
              <a:rPr lang="en-US" sz="1600" dirty="0">
                <a:solidFill>
                  <a:schemeClr val="accent5">
                    <a:lumMod val="60000"/>
                    <a:lumOff val="40000"/>
                  </a:schemeClr>
                </a:solidFill>
              </a:rPr>
              <a:t>Athinoula A. Martinos Center for Biomedical Imaging, </a:t>
            </a:r>
            <a:r>
              <a:rPr lang="en-US" sz="1600" dirty="0">
                <a:solidFill>
                  <a:schemeClr val="accent5"/>
                </a:solidFill>
              </a:rPr>
              <a:t>MGH / HMS</a:t>
            </a:r>
          </a:p>
          <a:p>
            <a:r>
              <a:rPr lang="en-US" sz="1600" dirty="0">
                <a:solidFill>
                  <a:schemeClr val="accent5">
                    <a:lumMod val="60000"/>
                    <a:lumOff val="40000"/>
                  </a:schemeClr>
                </a:solidFill>
              </a:rPr>
              <a:t>Computer Science and Artificial Intelligence Laboratory, </a:t>
            </a:r>
            <a:r>
              <a:rPr lang="en-US" sz="1600" dirty="0">
                <a:solidFill>
                  <a:schemeClr val="accent5"/>
                </a:solidFill>
              </a:rPr>
              <a:t>MIT</a:t>
            </a:r>
          </a:p>
          <a:p>
            <a:endParaRPr lang="en-US" sz="1600" u="sng" dirty="0">
              <a:solidFill>
                <a:schemeClr val="accent5">
                  <a:lumMod val="60000"/>
                  <a:lumOff val="40000"/>
                </a:schemeClr>
              </a:solidFill>
            </a:endParaRPr>
          </a:p>
          <a:p>
            <a:r>
              <a:rPr lang="en-US" sz="1400" dirty="0">
                <a:solidFill>
                  <a:srgbClr val="00B09F"/>
                </a:solidFill>
              </a:rPr>
              <a:t>October 4, 2018</a:t>
            </a:r>
          </a:p>
        </p:txBody>
      </p:sp>
      <p:sp>
        <p:nvSpPr>
          <p:cNvPr id="11" name="Title 1"/>
          <p:cNvSpPr>
            <a:spLocks noGrp="1"/>
          </p:cNvSpPr>
          <p:nvPr>
            <p:ph type="ctrTitle"/>
          </p:nvPr>
        </p:nvSpPr>
        <p:spPr>
          <a:xfrm>
            <a:off x="685800" y="1889275"/>
            <a:ext cx="7772400" cy="1470025"/>
          </a:xfrm>
        </p:spPr>
        <p:txBody>
          <a:bodyPr>
            <a:normAutofit fontScale="90000"/>
            <a:scene3d>
              <a:camera prst="orthographicFront"/>
              <a:lightRig rig="soft" dir="t">
                <a:rot lat="0" lon="0" rev="10800000"/>
              </a:lightRig>
            </a:scene3d>
            <a:sp3d>
              <a:bevelT w="27940" h="12700"/>
              <a:contourClr>
                <a:srgbClr val="DDDDDD"/>
              </a:contourClr>
            </a:sp3d>
          </a:bodyPr>
          <a:lstStyle/>
          <a:p>
            <a:r>
              <a:rPr lang="en-US" sz="4000" b="1" spc="150" dirty="0">
                <a:ln w="11430"/>
                <a:solidFill>
                  <a:srgbClr val="F8F8F8"/>
                </a:solidFill>
                <a:effectLst>
                  <a:outerShdw blurRad="25400" algn="tl" rotWithShape="0">
                    <a:srgbClr val="000000">
                      <a:alpha val="43000"/>
                    </a:srgbClr>
                  </a:outerShdw>
                </a:effectLst>
              </a:rPr>
              <a:t>Intro to</a:t>
            </a:r>
            <a:br>
              <a:rPr lang="en-US" sz="5400" b="1" spc="150" dirty="0">
                <a:ln w="11430"/>
                <a:solidFill>
                  <a:srgbClr val="F8F8F8"/>
                </a:solidFill>
                <a:effectLst>
                  <a:outerShdw blurRad="25400" algn="tl" rotWithShape="0">
                    <a:srgbClr val="000000">
                      <a:alpha val="43000"/>
                    </a:srgbClr>
                  </a:outerShdw>
                </a:effectLst>
              </a:rPr>
            </a:br>
            <a:r>
              <a:rPr lang="en-US" sz="5400" b="1" spc="150" dirty="0">
                <a:ln w="11430"/>
                <a:solidFill>
                  <a:srgbClr val="F8F8F8"/>
                </a:solidFill>
                <a:effectLst>
                  <a:outerShdw blurRad="25400" algn="tl" rotWithShape="0">
                    <a:srgbClr val="000000">
                      <a:alpha val="43000"/>
                    </a:srgbClr>
                  </a:outerShdw>
                </a:effectLst>
              </a:rPr>
              <a:t>Image Registration</a:t>
            </a:r>
          </a:p>
        </p:txBody>
      </p:sp>
      <p:grpSp>
        <p:nvGrpSpPr>
          <p:cNvPr id="4" name="Group 3">
            <a:extLst>
              <a:ext uri="{FF2B5EF4-FFF2-40B4-BE49-F238E27FC236}">
                <a16:creationId xmlns:a16="http://schemas.microsoft.com/office/drawing/2014/main" id="{C97FD430-9516-4EA2-9455-245777510DA4}"/>
              </a:ext>
            </a:extLst>
          </p:cNvPr>
          <p:cNvGrpSpPr/>
          <p:nvPr/>
        </p:nvGrpSpPr>
        <p:grpSpPr>
          <a:xfrm>
            <a:off x="2790271" y="86334"/>
            <a:ext cx="3563458" cy="1521667"/>
            <a:chOff x="1883624" y="86334"/>
            <a:chExt cx="3563458" cy="1521667"/>
          </a:xfrm>
        </p:grpSpPr>
        <p:pic>
          <p:nvPicPr>
            <p:cNvPr id="5" name="Picture 4"/>
            <p:cNvPicPr>
              <a:picLocks noChangeAspect="1"/>
            </p:cNvPicPr>
            <p:nvPr/>
          </p:nvPicPr>
          <p:blipFill>
            <a:blip r:embed="rId3"/>
            <a:stretch>
              <a:fillRect/>
            </a:stretch>
          </p:blipFill>
          <p:spPr>
            <a:xfrm>
              <a:off x="1883624" y="86334"/>
              <a:ext cx="1300336" cy="1517904"/>
            </a:xfrm>
            <a:prstGeom prst="rect">
              <a:avLst/>
            </a:prstGeom>
            <a:ln w="88900" cap="sq" cmpd="thickThin">
              <a:solidFill>
                <a:srgbClr val="000000"/>
              </a:solidFill>
              <a:prstDash val="solid"/>
              <a:miter lim="800000"/>
            </a:ln>
            <a:effectLst>
              <a:innerShdw blurRad="76200">
                <a:srgbClr val="000000"/>
              </a:innerShdw>
            </a:effectLst>
          </p:spPr>
        </p:pic>
        <p:pic>
          <p:nvPicPr>
            <p:cNvPr id="12" name="Picture 11"/>
            <p:cNvPicPr>
              <a:picLocks noChangeAspect="1"/>
            </p:cNvPicPr>
            <p:nvPr/>
          </p:nvPicPr>
          <p:blipFill>
            <a:blip r:embed="rId4"/>
            <a:stretch>
              <a:fillRect/>
            </a:stretch>
          </p:blipFill>
          <p:spPr>
            <a:xfrm>
              <a:off x="3183960" y="86334"/>
              <a:ext cx="2263122" cy="1521667"/>
            </a:xfrm>
            <a:prstGeom prst="rect">
              <a:avLst/>
            </a:prstGeom>
          </p:spPr>
        </p:pic>
      </p:grpSp>
      <p:sp>
        <p:nvSpPr>
          <p:cNvPr id="2" name="Rectangle 1">
            <a:extLst>
              <a:ext uri="{FF2B5EF4-FFF2-40B4-BE49-F238E27FC236}">
                <a16:creationId xmlns:a16="http://schemas.microsoft.com/office/drawing/2014/main" id="{A651D63D-E3FC-431C-B96C-616076D4CA98}"/>
              </a:ext>
            </a:extLst>
          </p:cNvPr>
          <p:cNvSpPr/>
          <p:nvPr/>
        </p:nvSpPr>
        <p:spPr>
          <a:xfrm>
            <a:off x="2245278" y="3701779"/>
            <a:ext cx="4653444" cy="646331"/>
          </a:xfrm>
          <a:prstGeom prst="rect">
            <a:avLst/>
          </a:prstGeom>
        </p:spPr>
        <p:txBody>
          <a:bodyPr wrap="square">
            <a:spAutoFit/>
            <a:scene3d>
              <a:camera prst="orthographicFront"/>
              <a:lightRig rig="threePt" dir="t"/>
            </a:scene3d>
            <a:sp3d extrusionH="57150">
              <a:bevelT w="38100" h="38100"/>
            </a:sp3d>
          </a:bodyPr>
          <a:lstStyle/>
          <a:p>
            <a:pPr algn="ctr"/>
            <a:r>
              <a:rPr lang="en-US" sz="3600" dirty="0">
                <a:solidFill>
                  <a:srgbClr val="00B0F0"/>
                </a:solidFill>
              </a:rPr>
              <a:t>FreeSurfer Course</a:t>
            </a:r>
            <a:endParaRPr lang="en-US" dirty="0">
              <a:solidFill>
                <a:srgbClr val="00B0F0"/>
              </a:solidFill>
            </a:endParaRPr>
          </a:p>
        </p:txBody>
      </p:sp>
    </p:spTree>
    <p:extLst>
      <p:ext uri="{BB962C8B-B14F-4D97-AF65-F5344CB8AC3E}">
        <p14:creationId xmlns:p14="http://schemas.microsoft.com/office/powerpoint/2010/main" val="24127975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 Objective Function</a:t>
            </a:r>
          </a:p>
          <a:p>
            <a:pPr lvl="0" algn="ctr">
              <a:spcBef>
                <a:spcPct val="0"/>
              </a:spcBef>
              <a:defRPr/>
            </a:pPr>
            <a:r>
              <a:rPr lang="en-US" sz="3600" b="1" spc="150" dirty="0">
                <a:ln w="11430"/>
                <a:solidFill>
                  <a:srgbClr val="66FF33"/>
                </a:solidFill>
              </a:rPr>
              <a:t>Multi-Contrast Images</a:t>
            </a:r>
          </a:p>
        </p:txBody>
      </p:sp>
      <p:sp>
        <p:nvSpPr>
          <p:cNvPr id="8" name="TextBox 7">
            <a:extLst>
              <a:ext uri="{FF2B5EF4-FFF2-40B4-BE49-F238E27FC236}">
                <a16:creationId xmlns:a16="http://schemas.microsoft.com/office/drawing/2014/main" id="{484839A4-BE6F-4829-BF71-28F111F2AEF9}"/>
              </a:ext>
            </a:extLst>
          </p:cNvPr>
          <p:cNvSpPr txBox="1"/>
          <p:nvPr/>
        </p:nvSpPr>
        <p:spPr>
          <a:xfrm>
            <a:off x="6208294" y="5864783"/>
            <a:ext cx="2935705" cy="276999"/>
          </a:xfrm>
          <a:prstGeom prst="rect">
            <a:avLst/>
          </a:prstGeom>
          <a:noFill/>
          <a:ln w="12700">
            <a:noFill/>
          </a:ln>
        </p:spPr>
        <p:txBody>
          <a:bodyPr wrap="square" lIns="0" tIns="0" rIns="0" bIns="0" rtlCol="0">
            <a:spAutoFit/>
          </a:bodyPr>
          <a:lstStyle/>
          <a:p>
            <a:pPr algn="ctr" defTabSz="346075"/>
            <a:r>
              <a:rPr lang="en-US" dirty="0">
                <a:solidFill>
                  <a:schemeClr val="bg1"/>
                </a:solidFill>
              </a:rPr>
              <a:t>Joint Histogram</a:t>
            </a:r>
          </a:p>
        </p:txBody>
      </p:sp>
      <p:sp>
        <p:nvSpPr>
          <p:cNvPr id="9" name="TextBox 8">
            <a:extLst>
              <a:ext uri="{FF2B5EF4-FFF2-40B4-BE49-F238E27FC236}">
                <a16:creationId xmlns:a16="http://schemas.microsoft.com/office/drawing/2014/main" id="{D09E181E-D2CF-4E25-BC06-9CE82BA3342C}"/>
              </a:ext>
            </a:extLst>
          </p:cNvPr>
          <p:cNvSpPr txBox="1"/>
          <p:nvPr/>
        </p:nvSpPr>
        <p:spPr>
          <a:xfrm>
            <a:off x="0" y="5864783"/>
            <a:ext cx="6208293" cy="553998"/>
          </a:xfrm>
          <a:prstGeom prst="rect">
            <a:avLst/>
          </a:prstGeom>
          <a:noFill/>
          <a:ln w="12700">
            <a:noFill/>
          </a:ln>
        </p:spPr>
        <p:txBody>
          <a:bodyPr wrap="square" lIns="0" tIns="0" rIns="0" bIns="0" rtlCol="0">
            <a:spAutoFit/>
          </a:bodyPr>
          <a:lstStyle/>
          <a:p>
            <a:pPr algn="ctr" defTabSz="346075"/>
            <a:r>
              <a:rPr lang="en-US" dirty="0">
                <a:solidFill>
                  <a:srgbClr val="00B0F0"/>
                </a:solidFill>
              </a:rPr>
              <a:t>Joint Entropy</a:t>
            </a:r>
          </a:p>
          <a:p>
            <a:pPr algn="ctr" defTabSz="346075"/>
            <a:r>
              <a:rPr lang="en-US" dirty="0">
                <a:solidFill>
                  <a:srgbClr val="00B0F0"/>
                </a:solidFill>
              </a:rPr>
              <a:t>(Mutual Information, Normalized Mutual Information, etc.)</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8F75A6-96CA-454D-A6F7-EEFDEEC580B4}"/>
                  </a:ext>
                </a:extLst>
              </p:cNvPr>
              <p:cNvSpPr txBox="1"/>
              <p:nvPr/>
            </p:nvSpPr>
            <p:spPr>
              <a:xfrm>
                <a:off x="0" y="1822240"/>
                <a:ext cx="6208293" cy="246221"/>
              </a:xfrm>
              <a:prstGeom prst="rect">
                <a:avLst/>
              </a:prstGeom>
              <a:noFill/>
            </p:spPr>
            <p:txBody>
              <a:bodyPr wrap="square" lIns="0" tIns="0" rIns="0" bIns="0" rtlCol="0">
                <a:spAutoFit/>
              </a:bodyPr>
              <a:lstStyle/>
              <a:p>
                <a:pPr algn="ctr"/>
                <a14:m>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m:t>
                    </m:r>
                  </m:oMath>
                </a14:m>
                <a:r>
                  <a:rPr lang="en-US" sz="1600" b="0" dirty="0">
                    <a:solidFill>
                      <a:schemeClr val="bg1"/>
                    </a:solidFill>
                  </a:rPr>
                  <a:t>  </a:t>
                </a:r>
                <a14:m>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a14:m>
                <a:endParaRPr lang="en-US" sz="1600" b="0" dirty="0">
                  <a:solidFill>
                    <a:schemeClr val="bg1"/>
                  </a:solidFill>
                </a:endParaRPr>
              </a:p>
            </p:txBody>
          </p:sp>
        </mc:Choice>
        <mc:Fallback xmlns="">
          <p:sp>
            <p:nvSpPr>
              <p:cNvPr id="14" name="TextBox 13">
                <a:extLst>
                  <a:ext uri="{FF2B5EF4-FFF2-40B4-BE49-F238E27FC236}">
                    <a16:creationId xmlns:a16="http://schemas.microsoft.com/office/drawing/2014/main" id="{788F75A6-96CA-454D-A6F7-EEFDEEC580B4}"/>
                  </a:ext>
                </a:extLst>
              </p:cNvPr>
              <p:cNvSpPr txBox="1">
                <a:spLocks noRot="1" noChangeAspect="1" noMove="1" noResize="1" noEditPoints="1" noAdjustHandles="1" noChangeArrowheads="1" noChangeShapeType="1" noTextEdit="1"/>
              </p:cNvSpPr>
              <p:nvPr/>
            </p:nvSpPr>
            <p:spPr>
              <a:xfrm>
                <a:off x="0" y="1822240"/>
                <a:ext cx="6208293" cy="246221"/>
              </a:xfrm>
              <a:prstGeom prst="rect">
                <a:avLst/>
              </a:prstGeom>
              <a:blipFill>
                <a:blip r:embed="rId5"/>
                <a:stretch>
                  <a:fillRect b="-15000"/>
                </a:stretch>
              </a:blipFill>
            </p:spPr>
            <p:txBody>
              <a:bodyPr/>
              <a:lstStyle/>
              <a:p>
                <a:r>
                  <a:rPr lang="en-US">
                    <a:noFill/>
                  </a:rPr>
                  <a:t> </a:t>
                </a:r>
              </a:p>
            </p:txBody>
          </p:sp>
        </mc:Fallback>
      </mc:AlternateContent>
      <p:pic>
        <p:nvPicPr>
          <p:cNvPr id="3" name="Hist_video">
            <a:hlinkClick r:id="" action="ppaction://media"/>
            <a:extLst>
              <a:ext uri="{FF2B5EF4-FFF2-40B4-BE49-F238E27FC236}">
                <a16:creationId xmlns:a16="http://schemas.microsoft.com/office/drawing/2014/main" id="{77380DFA-75D9-4F5B-B515-CA9F886405E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2122322"/>
            <a:ext cx="9144000" cy="3634740"/>
          </a:xfrm>
          <a:prstGeom prst="rect">
            <a:avLst/>
          </a:prstGeom>
        </p:spPr>
      </p:pic>
      <p:sp>
        <p:nvSpPr>
          <p:cNvPr id="15" name="Subtitle 2">
            <a:extLst>
              <a:ext uri="{FF2B5EF4-FFF2-40B4-BE49-F238E27FC236}">
                <a16:creationId xmlns:a16="http://schemas.microsoft.com/office/drawing/2014/main" id="{F27D3766-9104-438A-8BC0-30DA823EC887}"/>
              </a:ext>
            </a:extLst>
          </p:cNvPr>
          <p:cNvSpPr txBox="1">
            <a:spLocks/>
          </p:cNvSpPr>
          <p:nvPr/>
        </p:nvSpPr>
        <p:spPr>
          <a:xfrm>
            <a:off x="0" y="6359402"/>
            <a:ext cx="9144000" cy="498598"/>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(Wells </a:t>
            </a:r>
            <a:r>
              <a:rPr lang="en-US" sz="1200" i="1" dirty="0">
                <a:solidFill>
                  <a:schemeClr val="accent4"/>
                </a:solidFill>
              </a:rPr>
              <a:t>et al</a:t>
            </a:r>
            <a:r>
              <a:rPr lang="en-US" sz="1200" dirty="0">
                <a:solidFill>
                  <a:schemeClr val="accent4"/>
                </a:solidFill>
              </a:rPr>
              <a:t>, MedIA’96; </a:t>
            </a:r>
            <a:r>
              <a:rPr lang="en-US" sz="1200" dirty="0" err="1">
                <a:solidFill>
                  <a:schemeClr val="accent4"/>
                </a:solidFill>
              </a:rPr>
              <a:t>Maes</a:t>
            </a:r>
            <a:r>
              <a:rPr lang="en-US" sz="1200" dirty="0">
                <a:solidFill>
                  <a:schemeClr val="accent4"/>
                </a:solidFill>
              </a:rPr>
              <a:t> </a:t>
            </a:r>
            <a:r>
              <a:rPr lang="en-US" sz="1200" i="1" dirty="0">
                <a:solidFill>
                  <a:schemeClr val="accent4"/>
                </a:solidFill>
              </a:rPr>
              <a:t>et al</a:t>
            </a:r>
            <a:r>
              <a:rPr lang="en-US" sz="1200" dirty="0">
                <a:solidFill>
                  <a:schemeClr val="accent4"/>
                </a:solidFill>
              </a:rPr>
              <a:t>, TMI’97; </a:t>
            </a:r>
            <a:r>
              <a:rPr lang="en-US" sz="1200" dirty="0" err="1">
                <a:solidFill>
                  <a:schemeClr val="accent4"/>
                </a:solidFill>
              </a:rPr>
              <a:t>Studholme</a:t>
            </a:r>
            <a:r>
              <a:rPr lang="en-US" sz="1200" dirty="0">
                <a:solidFill>
                  <a:schemeClr val="accent4"/>
                </a:solidFill>
              </a:rPr>
              <a:t> </a:t>
            </a:r>
            <a:r>
              <a:rPr lang="en-US" sz="1200" i="1" dirty="0">
                <a:solidFill>
                  <a:schemeClr val="accent4"/>
                </a:solidFill>
              </a:rPr>
              <a:t>et al</a:t>
            </a:r>
            <a:r>
              <a:rPr lang="en-US" sz="1200" dirty="0">
                <a:solidFill>
                  <a:schemeClr val="accent4"/>
                </a:solidFill>
              </a:rPr>
              <a:t>, SPIE’98)</a:t>
            </a:r>
          </a:p>
          <a:p>
            <a:pPr marL="0" indent="0" algn="ctr">
              <a:buNone/>
            </a:pPr>
            <a:r>
              <a:rPr lang="en-US" sz="1200" dirty="0">
                <a:solidFill>
                  <a:schemeClr val="accent4"/>
                </a:solidFill>
              </a:rPr>
              <a:t>Brain images from the </a:t>
            </a:r>
            <a:r>
              <a:rPr lang="en-US" sz="1200" dirty="0" err="1">
                <a:solidFill>
                  <a:schemeClr val="accent4"/>
                </a:solidFill>
              </a:rPr>
              <a:t>BrainWeb</a:t>
            </a:r>
            <a:r>
              <a:rPr lang="en-US" sz="1200" dirty="0">
                <a:solidFill>
                  <a:schemeClr val="accent4"/>
                </a:solidFill>
              </a:rPr>
              <a:t> database (Collins </a:t>
            </a:r>
            <a:r>
              <a:rPr lang="en-US" sz="1200" i="1" dirty="0">
                <a:solidFill>
                  <a:schemeClr val="accent4"/>
                </a:solidFill>
              </a:rPr>
              <a:t>et al</a:t>
            </a:r>
            <a:r>
              <a:rPr lang="en-US" sz="1200" dirty="0">
                <a:solidFill>
                  <a:schemeClr val="accent4"/>
                </a:solidFill>
              </a:rPr>
              <a:t>, IEEE Trans Med </a:t>
            </a:r>
            <a:r>
              <a:rPr lang="en-US" sz="1200" dirty="0" err="1">
                <a:solidFill>
                  <a:schemeClr val="accent4"/>
                </a:solidFill>
              </a:rPr>
              <a:t>Imag</a:t>
            </a:r>
            <a:r>
              <a:rPr lang="en-US" sz="1200" dirty="0">
                <a:solidFill>
                  <a:schemeClr val="accent4"/>
                </a:solidFill>
              </a:rPr>
              <a:t>, 1998)</a:t>
            </a:r>
          </a:p>
        </p:txBody>
      </p:sp>
    </p:spTree>
    <p:extLst>
      <p:ext uri="{BB962C8B-B14F-4D97-AF65-F5344CB8AC3E}">
        <p14:creationId xmlns:p14="http://schemas.microsoft.com/office/powerpoint/2010/main" val="1394020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9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fade">
                                      <p:cBhvr>
                                        <p:cTn id="11"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5709853-8781-4CEE-BD64-231692E09A23}"/>
              </a:ext>
            </a:extLst>
          </p:cNvPr>
          <p:cNvGraphicFramePr>
            <a:graphicFrameLocks noGrp="1"/>
          </p:cNvGraphicFramePr>
          <p:nvPr>
            <p:extLst>
              <p:ext uri="{D42A27DB-BD31-4B8C-83A1-F6EECF244321}">
                <p14:modId xmlns:p14="http://schemas.microsoft.com/office/powerpoint/2010/main" val="2007903304"/>
              </p:ext>
            </p:extLst>
          </p:nvPr>
        </p:nvGraphicFramePr>
        <p:xfrm>
          <a:off x="197088" y="895111"/>
          <a:ext cx="4389120" cy="384048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4221029807"/>
                    </a:ext>
                  </a:extLst>
                </a:gridCol>
                <a:gridCol w="548640">
                  <a:extLst>
                    <a:ext uri="{9D8B030D-6E8A-4147-A177-3AD203B41FA5}">
                      <a16:colId xmlns:a16="http://schemas.microsoft.com/office/drawing/2014/main" val="2066076139"/>
                    </a:ext>
                  </a:extLst>
                </a:gridCol>
                <a:gridCol w="548640">
                  <a:extLst>
                    <a:ext uri="{9D8B030D-6E8A-4147-A177-3AD203B41FA5}">
                      <a16:colId xmlns:a16="http://schemas.microsoft.com/office/drawing/2014/main" val="1088685453"/>
                    </a:ext>
                  </a:extLst>
                </a:gridCol>
                <a:gridCol w="548640">
                  <a:extLst>
                    <a:ext uri="{9D8B030D-6E8A-4147-A177-3AD203B41FA5}">
                      <a16:colId xmlns:a16="http://schemas.microsoft.com/office/drawing/2014/main" val="2358922455"/>
                    </a:ext>
                  </a:extLst>
                </a:gridCol>
                <a:gridCol w="548640">
                  <a:extLst>
                    <a:ext uri="{9D8B030D-6E8A-4147-A177-3AD203B41FA5}">
                      <a16:colId xmlns:a16="http://schemas.microsoft.com/office/drawing/2014/main" val="532945203"/>
                    </a:ext>
                  </a:extLst>
                </a:gridCol>
                <a:gridCol w="548640">
                  <a:extLst>
                    <a:ext uri="{9D8B030D-6E8A-4147-A177-3AD203B41FA5}">
                      <a16:colId xmlns:a16="http://schemas.microsoft.com/office/drawing/2014/main" val="1175773814"/>
                    </a:ext>
                  </a:extLst>
                </a:gridCol>
                <a:gridCol w="548640">
                  <a:extLst>
                    <a:ext uri="{9D8B030D-6E8A-4147-A177-3AD203B41FA5}">
                      <a16:colId xmlns:a16="http://schemas.microsoft.com/office/drawing/2014/main" val="218728241"/>
                    </a:ext>
                  </a:extLst>
                </a:gridCol>
                <a:gridCol w="548640">
                  <a:extLst>
                    <a:ext uri="{9D8B030D-6E8A-4147-A177-3AD203B41FA5}">
                      <a16:colId xmlns:a16="http://schemas.microsoft.com/office/drawing/2014/main" val="2541756004"/>
                    </a:ext>
                  </a:extLst>
                </a:gridCol>
              </a:tblGrid>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843022402"/>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729653265"/>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922484580"/>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152395752"/>
                  </a:ext>
                </a:extLst>
              </a:tr>
              <a:tr h="548640">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3791617411"/>
                  </a:ext>
                </a:extLst>
              </a:tr>
              <a:tr h="548640">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rgbClr val="66FF33"/>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893888943"/>
                  </a:ext>
                </a:extLst>
              </a:tr>
              <a:tr h="548640">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tc>
                  <a:txBody>
                    <a:bodyPr/>
                    <a:lstStyle/>
                    <a:p>
                      <a:endParaRPr lang="en-US" dirty="0"/>
                    </a:p>
                  </a:txBody>
                  <a:tcPr>
                    <a:lnL w="12700" cap="flat" cmpd="sng" algn="ctr">
                      <a:solidFill>
                        <a:srgbClr val="66FF33"/>
                      </a:solidFill>
                      <a:prstDash val="solid"/>
                      <a:round/>
                      <a:headEnd type="none" w="med" len="med"/>
                      <a:tailEnd type="none" w="med" len="med"/>
                    </a:lnL>
                    <a:lnR w="12700" cap="flat" cmpd="sng" algn="ctr">
                      <a:solidFill>
                        <a:srgbClr val="66FF33"/>
                      </a:solidFill>
                      <a:prstDash val="solid"/>
                      <a:round/>
                      <a:headEnd type="none" w="med" len="med"/>
                      <a:tailEnd type="none" w="med" len="med"/>
                    </a:lnR>
                    <a:lnT w="12700" cap="flat" cmpd="sng" algn="ctr">
                      <a:solidFill>
                        <a:srgbClr val="66FF33"/>
                      </a:solidFill>
                      <a:prstDash val="solid"/>
                      <a:round/>
                      <a:headEnd type="none" w="med" len="med"/>
                      <a:tailEnd type="none" w="med" len="med"/>
                    </a:lnT>
                    <a:lnB w="12700" cap="flat" cmpd="sng" algn="ctr">
                      <a:solidFill>
                        <a:srgbClr val="66FF33"/>
                      </a:solidFill>
                      <a:prstDash val="solid"/>
                      <a:round/>
                      <a:headEnd type="none" w="med" len="med"/>
                      <a:tailEnd type="none" w="med" len="med"/>
                    </a:lnB>
                    <a:solidFill>
                      <a:schemeClr val="accent3">
                        <a:lumMod val="50000"/>
                      </a:schemeClr>
                    </a:solidFill>
                  </a:tcPr>
                </a:tc>
                <a:extLst>
                  <a:ext uri="{0D108BD9-81ED-4DB2-BD59-A6C34878D82A}">
                    <a16:rowId xmlns:a16="http://schemas.microsoft.com/office/drawing/2014/main" val="2603627166"/>
                  </a:ext>
                </a:extLst>
              </a:tr>
            </a:tbl>
          </a:graphicData>
        </a:graphic>
      </p:graphicFrame>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Interpolation &amp; Resampling</a:t>
            </a:r>
          </a:p>
          <a:p>
            <a:pPr lvl="0" algn="ctr">
              <a:spcBef>
                <a:spcPct val="0"/>
              </a:spcBef>
              <a:defRPr/>
            </a:pPr>
            <a:endParaRPr lang="en-US" sz="3600" b="1" spc="150" dirty="0">
              <a:ln w="11430"/>
              <a:solidFill>
                <a:srgbClr val="66FF33"/>
              </a:solidFill>
            </a:endParaRPr>
          </a:p>
        </p:txBody>
      </p:sp>
      <p:graphicFrame>
        <p:nvGraphicFramePr>
          <p:cNvPr id="10" name="Table 9">
            <a:extLst>
              <a:ext uri="{FF2B5EF4-FFF2-40B4-BE49-F238E27FC236}">
                <a16:creationId xmlns:a16="http://schemas.microsoft.com/office/drawing/2014/main" id="{674352F1-1C9A-4E60-B89C-B6682C91116E}"/>
              </a:ext>
            </a:extLst>
          </p:cNvPr>
          <p:cNvGraphicFramePr>
            <a:graphicFrameLocks noGrp="1"/>
          </p:cNvGraphicFramePr>
          <p:nvPr>
            <p:extLst>
              <p:ext uri="{D42A27DB-BD31-4B8C-83A1-F6EECF244321}">
                <p14:modId xmlns:p14="http://schemas.microsoft.com/office/powerpoint/2010/main" val="3996779686"/>
              </p:ext>
            </p:extLst>
          </p:nvPr>
        </p:nvGraphicFramePr>
        <p:xfrm>
          <a:off x="4670544" y="2964542"/>
          <a:ext cx="4389120" cy="3840480"/>
        </p:xfrm>
        <a:graphic>
          <a:graphicData uri="http://schemas.openxmlformats.org/drawingml/2006/table">
            <a:tbl>
              <a:tblPr firstRow="1" bandRow="1">
                <a:tableStyleId>{5940675A-B579-460E-94D1-54222C63F5DA}</a:tableStyleId>
              </a:tblPr>
              <a:tblGrid>
                <a:gridCol w="548640">
                  <a:extLst>
                    <a:ext uri="{9D8B030D-6E8A-4147-A177-3AD203B41FA5}">
                      <a16:colId xmlns:a16="http://schemas.microsoft.com/office/drawing/2014/main" val="4221029807"/>
                    </a:ext>
                  </a:extLst>
                </a:gridCol>
                <a:gridCol w="548640">
                  <a:extLst>
                    <a:ext uri="{9D8B030D-6E8A-4147-A177-3AD203B41FA5}">
                      <a16:colId xmlns:a16="http://schemas.microsoft.com/office/drawing/2014/main" val="2066076139"/>
                    </a:ext>
                  </a:extLst>
                </a:gridCol>
                <a:gridCol w="548640">
                  <a:extLst>
                    <a:ext uri="{9D8B030D-6E8A-4147-A177-3AD203B41FA5}">
                      <a16:colId xmlns:a16="http://schemas.microsoft.com/office/drawing/2014/main" val="1088685453"/>
                    </a:ext>
                  </a:extLst>
                </a:gridCol>
                <a:gridCol w="548640">
                  <a:extLst>
                    <a:ext uri="{9D8B030D-6E8A-4147-A177-3AD203B41FA5}">
                      <a16:colId xmlns:a16="http://schemas.microsoft.com/office/drawing/2014/main" val="2358922455"/>
                    </a:ext>
                  </a:extLst>
                </a:gridCol>
                <a:gridCol w="548640">
                  <a:extLst>
                    <a:ext uri="{9D8B030D-6E8A-4147-A177-3AD203B41FA5}">
                      <a16:colId xmlns:a16="http://schemas.microsoft.com/office/drawing/2014/main" val="532945203"/>
                    </a:ext>
                  </a:extLst>
                </a:gridCol>
                <a:gridCol w="548640">
                  <a:extLst>
                    <a:ext uri="{9D8B030D-6E8A-4147-A177-3AD203B41FA5}">
                      <a16:colId xmlns:a16="http://schemas.microsoft.com/office/drawing/2014/main" val="1175773814"/>
                    </a:ext>
                  </a:extLst>
                </a:gridCol>
                <a:gridCol w="548640">
                  <a:extLst>
                    <a:ext uri="{9D8B030D-6E8A-4147-A177-3AD203B41FA5}">
                      <a16:colId xmlns:a16="http://schemas.microsoft.com/office/drawing/2014/main" val="218728241"/>
                    </a:ext>
                  </a:extLst>
                </a:gridCol>
                <a:gridCol w="548640">
                  <a:extLst>
                    <a:ext uri="{9D8B030D-6E8A-4147-A177-3AD203B41FA5}">
                      <a16:colId xmlns:a16="http://schemas.microsoft.com/office/drawing/2014/main" val="2541756004"/>
                    </a:ext>
                  </a:extLst>
                </a:gridCol>
              </a:tblGrid>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3843022402"/>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729653265"/>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3922484580"/>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152395752"/>
                  </a:ext>
                </a:extLst>
              </a:tr>
              <a:tr h="548640">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3791617411"/>
                  </a:ext>
                </a:extLst>
              </a:tr>
              <a:tr h="548640">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FF0000">
                        <a:alpha val="50000"/>
                      </a:srgb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2893888943"/>
                  </a:ext>
                </a:extLst>
              </a:tr>
              <a:tr h="548640">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tc>
                  <a:txBody>
                    <a:bodyPr/>
                    <a:lstStyle/>
                    <a:p>
                      <a:endParaRPr lang="en-US" dirty="0"/>
                    </a:p>
                  </a:txBody>
                  <a:tcPr>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chemeClr val="accent6">
                        <a:lumMod val="50000"/>
                        <a:alpha val="50000"/>
                      </a:schemeClr>
                    </a:solidFill>
                  </a:tcPr>
                </a:tc>
                <a:extLst>
                  <a:ext uri="{0D108BD9-81ED-4DB2-BD59-A6C34878D82A}">
                    <a16:rowId xmlns:a16="http://schemas.microsoft.com/office/drawing/2014/main" val="2603627166"/>
                  </a:ext>
                </a:extLst>
              </a:tr>
            </a:tbl>
          </a:graphicData>
        </a:graphic>
      </p:graphicFrame>
    </p:spTree>
    <p:extLst>
      <p:ext uri="{BB962C8B-B14F-4D97-AF65-F5344CB8AC3E}">
        <p14:creationId xmlns:p14="http://schemas.microsoft.com/office/powerpoint/2010/main" val="3924872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44444E-6 1.48148E-6 L -0.44687 -0.24815 " pathEditMode="relative" rAng="0" ptsTypes="AA">
                                      <p:cBhvr>
                                        <p:cTn id="6" dur="2000" fill="hold"/>
                                        <p:tgtEl>
                                          <p:spTgt spid="10"/>
                                        </p:tgtEl>
                                        <p:attrNameLst>
                                          <p:attrName>ppt_x</p:attrName>
                                          <p:attrName>ppt_y</p:attrName>
                                        </p:attrNameLst>
                                      </p:cBhvr>
                                      <p:rCtr x="-22344" y="-1240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Asymmetry due to Resampling</a:t>
            </a:r>
          </a:p>
          <a:p>
            <a:pPr lvl="0" algn="ctr">
              <a:spcBef>
                <a:spcPct val="0"/>
              </a:spcBef>
              <a:defRPr/>
            </a:pPr>
            <a:endParaRPr lang="en-US" sz="3600" b="1" spc="150" dirty="0">
              <a:ln w="11430"/>
              <a:solidFill>
                <a:srgbClr val="66FF33"/>
              </a:solidFill>
            </a:endParaRPr>
          </a:p>
        </p:txBody>
      </p:sp>
      <p:sp>
        <p:nvSpPr>
          <p:cNvPr id="6" name="Subtitle 2">
            <a:extLst>
              <a:ext uri="{FF2B5EF4-FFF2-40B4-BE49-F238E27FC236}">
                <a16:creationId xmlns:a16="http://schemas.microsoft.com/office/drawing/2014/main" id="{736EC69E-FA4C-4022-92D5-B3FD83298A8C}"/>
              </a:ext>
            </a:extLst>
          </p:cNvPr>
          <p:cNvSpPr txBox="1">
            <a:spLocks/>
          </p:cNvSpPr>
          <p:nvPr/>
        </p:nvSpPr>
        <p:spPr>
          <a:xfrm>
            <a:off x="0" y="6306862"/>
            <a:ext cx="4572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Interpolation Artifacts</a:t>
            </a:r>
          </a:p>
        </p:txBody>
      </p:sp>
      <p:sp>
        <p:nvSpPr>
          <p:cNvPr id="8" name="Subtitle 2">
            <a:extLst>
              <a:ext uri="{FF2B5EF4-FFF2-40B4-BE49-F238E27FC236}">
                <a16:creationId xmlns:a16="http://schemas.microsoft.com/office/drawing/2014/main" id="{451268CC-E2DA-479A-862C-E3C5FACEEEBE}"/>
              </a:ext>
            </a:extLst>
          </p:cNvPr>
          <p:cNvSpPr txBox="1">
            <a:spLocks/>
          </p:cNvSpPr>
          <p:nvPr/>
        </p:nvSpPr>
        <p:spPr>
          <a:xfrm>
            <a:off x="4572000" y="6306862"/>
            <a:ext cx="4572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Resampling Artifacts</a:t>
            </a:r>
          </a:p>
        </p:txBody>
      </p:sp>
      <p:pic>
        <p:nvPicPr>
          <p:cNvPr id="11" name="Artifact_interpolation_video">
            <a:hlinkClick r:id="" action="ppaction://media"/>
            <a:extLst>
              <a:ext uri="{FF2B5EF4-FFF2-40B4-BE49-F238E27FC236}">
                <a16:creationId xmlns:a16="http://schemas.microsoft.com/office/drawing/2014/main" id="{9B08028F-D76C-43BC-921D-82BFC118775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907738"/>
            <a:ext cx="4572000" cy="5143500"/>
          </a:xfrm>
          <a:prstGeom prst="rect">
            <a:avLst/>
          </a:prstGeom>
        </p:spPr>
      </p:pic>
      <p:pic>
        <p:nvPicPr>
          <p:cNvPr id="13" name="Artifact_resampling_video">
            <a:hlinkClick r:id="" action="ppaction://media"/>
            <a:extLst>
              <a:ext uri="{FF2B5EF4-FFF2-40B4-BE49-F238E27FC236}">
                <a16:creationId xmlns:a16="http://schemas.microsoft.com/office/drawing/2014/main" id="{349784A5-EDD9-4F54-BAF0-8EECA7324B35}"/>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4572000" y="907738"/>
            <a:ext cx="4572000" cy="5143500"/>
          </a:xfrm>
          <a:prstGeom prst="rect">
            <a:avLst/>
          </a:prstGeom>
        </p:spPr>
      </p:pic>
    </p:spTree>
    <p:extLst>
      <p:ext uri="{BB962C8B-B14F-4D97-AF65-F5344CB8AC3E}">
        <p14:creationId xmlns:p14="http://schemas.microsoft.com/office/powerpoint/2010/main" val="376374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33"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video>
              <p:cMediaNode vol="80000">
                <p:cTn id="12" fill="hold" display="0">
                  <p:stCondLst>
                    <p:cond delay="indefinite"/>
                  </p:stCondLst>
                </p:cTn>
                <p:tgtEl>
                  <p:spTgt spid="13"/>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1831" y="1219200"/>
            <a:ext cx="4592169" cy="4592169"/>
          </a:xfrm>
          <a:prstGeom prst="roundRect">
            <a:avLst>
              <a:gd name="adj" fmla="val 8594"/>
            </a:avLst>
          </a:prstGeom>
          <a:solidFill>
            <a:srgbClr val="FFFFFF">
              <a:shade val="85000"/>
            </a:srgbClr>
          </a:solidFill>
          <a:ln>
            <a:noFill/>
          </a:ln>
          <a:effectLst>
            <a:reflection blurRad="12700" stA="38000" endPos="0" dist="5000" dir="5400000" sy="-100000" algn="bl" rotWithShape="0"/>
            <a:softEdge rad="88900"/>
          </a:effectLst>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3712" y="1219200"/>
            <a:ext cx="4590288" cy="4590288"/>
          </a:xfrm>
          <a:prstGeom prst="roundRect">
            <a:avLst>
              <a:gd name="adj" fmla="val 8594"/>
            </a:avLst>
          </a:prstGeom>
          <a:solidFill>
            <a:srgbClr val="FFFFFF">
              <a:shade val="85000"/>
            </a:srgbClr>
          </a:solidFill>
          <a:ln>
            <a:noFill/>
          </a:ln>
          <a:effectLst>
            <a:reflection blurRad="12700" stA="38000" endPos="0" dist="5000" dir="5400000" sy="-100000" algn="bl" rotWithShape="0"/>
            <a:softEdge rad="8890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219200"/>
            <a:ext cx="4592169" cy="4592169"/>
          </a:xfrm>
          <a:prstGeom prst="roundRect">
            <a:avLst>
              <a:gd name="adj" fmla="val 8594"/>
            </a:avLst>
          </a:prstGeom>
          <a:solidFill>
            <a:srgbClr val="FFFFFF">
              <a:shade val="85000"/>
            </a:srgbClr>
          </a:solidFill>
          <a:ln>
            <a:noFill/>
          </a:ln>
          <a:effectLst>
            <a:reflection blurRad="12700" stA="38000" endPos="0" dist="5000" dir="5400000" sy="-100000" algn="bl" rotWithShape="0"/>
            <a:softEdge rad="88900"/>
          </a:effectLst>
        </p:spPr>
      </p:pic>
      <p:sp>
        <p:nvSpPr>
          <p:cNvPr id="6" name="Title 1">
            <a:extLst>
              <a:ext uri="{FF2B5EF4-FFF2-40B4-BE49-F238E27FC236}">
                <a16:creationId xmlns:a16="http://schemas.microsoft.com/office/drawing/2014/main" id="{D6549105-8D53-4A17-A6F8-20FE95413D27}"/>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Asymmetry in Non-Rigid Registration</a:t>
            </a:r>
          </a:p>
          <a:p>
            <a:pPr lvl="0" algn="ctr">
              <a:spcBef>
                <a:spcPct val="0"/>
              </a:spcBef>
              <a:defRPr/>
            </a:pPr>
            <a:endParaRPr lang="en-US" sz="3600" b="1" spc="150" dirty="0">
              <a:ln w="11430"/>
              <a:solidFill>
                <a:srgbClr val="66FF3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B756C8-6B6E-4EC0-8FE1-EB0AD669E818}"/>
                  </a:ext>
                </a:extLst>
              </p:cNvPr>
              <p:cNvSpPr txBox="1"/>
              <p:nvPr/>
            </p:nvSpPr>
            <p:spPr>
              <a:xfrm>
                <a:off x="-1" y="5809488"/>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7" name="TextBox 6">
                <a:extLst>
                  <a:ext uri="{FF2B5EF4-FFF2-40B4-BE49-F238E27FC236}">
                    <a16:creationId xmlns:a16="http://schemas.microsoft.com/office/drawing/2014/main" id="{06B756C8-6B6E-4EC0-8FE1-EB0AD669E818}"/>
                  </a:ext>
                </a:extLst>
              </p:cNvPr>
              <p:cNvSpPr txBox="1">
                <a:spLocks noRot="1" noChangeAspect="1" noMove="1" noResize="1" noEditPoints="1" noAdjustHandles="1" noChangeArrowheads="1" noChangeShapeType="1" noTextEdit="1"/>
              </p:cNvSpPr>
              <p:nvPr/>
            </p:nvSpPr>
            <p:spPr>
              <a:xfrm>
                <a:off x="-1" y="5809488"/>
                <a:ext cx="4572000" cy="246221"/>
              </a:xfrm>
              <a:prstGeom prst="rect">
                <a:avLst/>
              </a:prstGeom>
              <a:blipFill>
                <a:blip r:embed="rId6"/>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3E8D2663-5FEF-4577-8230-45B6DE7B882E}"/>
                  </a:ext>
                </a:extLst>
              </p:cNvPr>
              <p:cNvSpPr txBox="1"/>
              <p:nvPr/>
            </p:nvSpPr>
            <p:spPr>
              <a:xfrm>
                <a:off x="4572000" y="5809488"/>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8" name="TextBox 7">
                <a:extLst>
                  <a:ext uri="{FF2B5EF4-FFF2-40B4-BE49-F238E27FC236}">
                    <a16:creationId xmlns:a16="http://schemas.microsoft.com/office/drawing/2014/main" id="{3E8D2663-5FEF-4577-8230-45B6DE7B882E}"/>
                  </a:ext>
                </a:extLst>
              </p:cNvPr>
              <p:cNvSpPr txBox="1">
                <a:spLocks noRot="1" noChangeAspect="1" noMove="1" noResize="1" noEditPoints="1" noAdjustHandles="1" noChangeArrowheads="1" noChangeShapeType="1" noTextEdit="1"/>
              </p:cNvSpPr>
              <p:nvPr/>
            </p:nvSpPr>
            <p:spPr>
              <a:xfrm>
                <a:off x="4572000" y="5809488"/>
                <a:ext cx="4572000" cy="246221"/>
              </a:xfrm>
              <a:prstGeom prst="rect">
                <a:avLst/>
              </a:prstGeom>
              <a:blipFill>
                <a:blip r:embed="rId7"/>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7E76E6F2-3473-4C6C-929E-44EBC91A3A1E}"/>
                  </a:ext>
                </a:extLst>
              </p:cNvPr>
              <p:cNvSpPr txBox="1"/>
              <p:nvPr/>
            </p:nvSpPr>
            <p:spPr>
              <a:xfrm>
                <a:off x="4572000" y="5809488"/>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11" name="TextBox 10">
                <a:extLst>
                  <a:ext uri="{FF2B5EF4-FFF2-40B4-BE49-F238E27FC236}">
                    <a16:creationId xmlns:a16="http://schemas.microsoft.com/office/drawing/2014/main" id="{7E76E6F2-3473-4C6C-929E-44EBC91A3A1E}"/>
                  </a:ext>
                </a:extLst>
              </p:cNvPr>
              <p:cNvSpPr txBox="1">
                <a:spLocks noRot="1" noChangeAspect="1" noMove="1" noResize="1" noEditPoints="1" noAdjustHandles="1" noChangeArrowheads="1" noChangeShapeType="1" noTextEdit="1"/>
              </p:cNvSpPr>
              <p:nvPr/>
            </p:nvSpPr>
            <p:spPr>
              <a:xfrm>
                <a:off x="4572000" y="5809488"/>
                <a:ext cx="4572000" cy="246221"/>
              </a:xfrm>
              <a:prstGeom prst="rect">
                <a:avLst/>
              </a:prstGeom>
              <a:blipFill>
                <a:blip r:embed="rId8"/>
                <a:stretch>
                  <a:fillRect b="-15000"/>
                </a:stretch>
              </a:blipFill>
            </p:spPr>
            <p:txBody>
              <a:bodyPr/>
              <a:lstStyle/>
              <a:p>
                <a:r>
                  <a:rPr lang="en-US">
                    <a:noFill/>
                  </a:rPr>
                  <a:t> </a:t>
                </a:r>
              </a:p>
            </p:txBody>
          </p:sp>
        </mc:Fallback>
      </mc:AlternateContent>
    </p:spTree>
    <p:extLst>
      <p:ext uri="{BB962C8B-B14F-4D97-AF65-F5344CB8AC3E}">
        <p14:creationId xmlns:p14="http://schemas.microsoft.com/office/powerpoint/2010/main" val="848676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xit" presetSubtype="0" fill="hold" nodeType="withEffect">
                                  <p:stCondLst>
                                    <p:cond delay="0"/>
                                  </p:stCondLst>
                                  <p:childTnLst>
                                    <p:animEffect transition="out" filter="fade">
                                      <p:cBhvr>
                                        <p:cTn id="9" dur="2000"/>
                                        <p:tgtEl>
                                          <p:spTgt spid="10"/>
                                        </p:tgtEl>
                                      </p:cBhvr>
                                    </p:animEffect>
                                    <p:set>
                                      <p:cBhvr>
                                        <p:cTn id="10" dur="1" fill="hold">
                                          <p:stCondLst>
                                            <p:cond delay="19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8"/>
                                        </p:tgtEl>
                                      </p:cBhvr>
                                    </p:animEffect>
                                    <p:set>
                                      <p:cBhvr>
                                        <p:cTn id="13" dur="1" fill="hold">
                                          <p:stCondLst>
                                            <p:cond delay="1999"/>
                                          </p:stCondLst>
                                        </p:cTn>
                                        <p:tgtEl>
                                          <p:spTgt spid="8"/>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rotherBear">
            <a:hlinkClick r:id="" action="ppaction://media"/>
            <a:extLst>
              <a:ext uri="{FF2B5EF4-FFF2-40B4-BE49-F238E27FC236}">
                <a16:creationId xmlns:a16="http://schemas.microsoft.com/office/drawing/2014/main" id="{FB30EEAB-6B3C-4CBA-9C0E-788F2F248D72}"/>
              </a:ext>
            </a:extLst>
          </p:cNvPr>
          <p:cNvPicPr>
            <a:picLocks noChangeAspect="1"/>
          </p:cNvPicPr>
          <p:nvPr>
            <a:videoFile r:link="rId1"/>
            <p:extLst>
              <p:ext uri="{DAA4B4D4-6D71-4841-9C94-3DE7FCFB9230}">
                <p14:media xmlns:p14="http://schemas.microsoft.com/office/powerpoint/2010/main" r:embed="rId2">
                  <p14:trim end="3993"/>
                </p14:media>
              </p:ext>
            </p:extLst>
          </p:nvPr>
        </p:nvPicPr>
        <p:blipFill>
          <a:blip r:embed="rId5"/>
          <a:stretch>
            <a:fillRect/>
          </a:stretch>
        </p:blipFill>
        <p:spPr>
          <a:xfrm>
            <a:off x="0" y="0"/>
            <a:ext cx="9144000" cy="6858001"/>
          </a:xfrm>
          <a:prstGeom prst="rect">
            <a:avLst/>
          </a:prstGeom>
        </p:spPr>
      </p:pic>
    </p:spTree>
    <p:extLst>
      <p:ext uri="{BB962C8B-B14F-4D97-AF65-F5344CB8AC3E}">
        <p14:creationId xmlns:p14="http://schemas.microsoft.com/office/powerpoint/2010/main" val="146455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59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D6549105-8D53-4A17-A6F8-20FE95413D27}"/>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algn="ctr">
              <a:spcBef>
                <a:spcPct val="0"/>
              </a:spcBef>
              <a:defRPr/>
            </a:pPr>
            <a:r>
              <a:rPr lang="en-US" sz="3600" b="1" spc="150" dirty="0">
                <a:ln w="11430"/>
                <a:solidFill>
                  <a:srgbClr val="F8F8F8"/>
                </a:solidFill>
              </a:rPr>
              <a:t>Asymmetry in Deformable Registration</a:t>
            </a:r>
          </a:p>
          <a:p>
            <a:pPr lvl="0" algn="ctr">
              <a:spcBef>
                <a:spcPct val="0"/>
              </a:spcBef>
              <a:defRPr/>
            </a:pPr>
            <a:endParaRPr lang="en-US" sz="3600" b="1" spc="150" dirty="0">
              <a:ln w="11430"/>
              <a:solidFill>
                <a:srgbClr val="66FF33"/>
              </a:solidFill>
            </a:endParaRPr>
          </a:p>
        </p:txBody>
      </p:sp>
      <p:sp>
        <p:nvSpPr>
          <p:cNvPr id="8" name="Subtitle 2">
            <a:extLst>
              <a:ext uri="{FF2B5EF4-FFF2-40B4-BE49-F238E27FC236}">
                <a16:creationId xmlns:a16="http://schemas.microsoft.com/office/drawing/2014/main" id="{6EF83709-BBC1-4F42-AA67-B0FBDEB849B0}"/>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Brother Bear, © Disney</a:t>
            </a:r>
          </a:p>
        </p:txBody>
      </p:sp>
      <p:pic>
        <p:nvPicPr>
          <p:cNvPr id="5" name="Picture 4">
            <a:extLst>
              <a:ext uri="{FF2B5EF4-FFF2-40B4-BE49-F238E27FC236}">
                <a16:creationId xmlns:a16="http://schemas.microsoft.com/office/drawing/2014/main" id="{0D8804E8-9024-4E75-9107-AD1B88FE4B15}"/>
              </a:ext>
            </a:extLst>
          </p:cNvPr>
          <p:cNvPicPr>
            <a:picLocks noChangeAspect="1"/>
          </p:cNvPicPr>
          <p:nvPr/>
        </p:nvPicPr>
        <p:blipFill>
          <a:blip r:embed="rId3"/>
          <a:stretch>
            <a:fillRect/>
          </a:stretch>
        </p:blipFill>
        <p:spPr>
          <a:xfrm flipH="1">
            <a:off x="6261816" y="977959"/>
            <a:ext cx="1192366" cy="2286000"/>
          </a:xfrm>
          <a:prstGeom prst="rect">
            <a:avLst/>
          </a:prstGeom>
        </p:spPr>
      </p:pic>
      <p:pic>
        <p:nvPicPr>
          <p:cNvPr id="7" name="Picture 6">
            <a:extLst>
              <a:ext uri="{FF2B5EF4-FFF2-40B4-BE49-F238E27FC236}">
                <a16:creationId xmlns:a16="http://schemas.microsoft.com/office/drawing/2014/main" id="{A5F18A67-68AF-4426-87FC-D4C15415B966}"/>
              </a:ext>
            </a:extLst>
          </p:cNvPr>
          <p:cNvPicPr>
            <a:picLocks noChangeAspect="1"/>
          </p:cNvPicPr>
          <p:nvPr/>
        </p:nvPicPr>
        <p:blipFill>
          <a:blip r:embed="rId4"/>
          <a:stretch>
            <a:fillRect/>
          </a:stretch>
        </p:blipFill>
        <p:spPr>
          <a:xfrm>
            <a:off x="1424002" y="977959"/>
            <a:ext cx="1723993" cy="2286000"/>
          </a:xfrm>
          <a:prstGeom prst="rect">
            <a:avLst/>
          </a:prstGeom>
        </p:spPr>
      </p:pic>
      <p:pic>
        <p:nvPicPr>
          <p:cNvPr id="15" name="Picture 14">
            <a:extLst>
              <a:ext uri="{FF2B5EF4-FFF2-40B4-BE49-F238E27FC236}">
                <a16:creationId xmlns:a16="http://schemas.microsoft.com/office/drawing/2014/main" id="{9086A9AB-666A-4A6F-A4BD-32DF65383FAF}"/>
              </a:ext>
            </a:extLst>
          </p:cNvPr>
          <p:cNvPicPr>
            <a:picLocks noChangeAspect="1"/>
          </p:cNvPicPr>
          <p:nvPr/>
        </p:nvPicPr>
        <p:blipFill>
          <a:blip r:embed="rId5"/>
          <a:stretch>
            <a:fillRect/>
          </a:stretch>
        </p:blipFill>
        <p:spPr>
          <a:xfrm flipH="1">
            <a:off x="4940341" y="3653651"/>
            <a:ext cx="3835316" cy="2286000"/>
          </a:xfrm>
          <a:prstGeom prst="rect">
            <a:avLst/>
          </a:prstGeom>
        </p:spPr>
      </p:pic>
      <p:pic>
        <p:nvPicPr>
          <p:cNvPr id="16" name="Picture 15">
            <a:extLst>
              <a:ext uri="{FF2B5EF4-FFF2-40B4-BE49-F238E27FC236}">
                <a16:creationId xmlns:a16="http://schemas.microsoft.com/office/drawing/2014/main" id="{11B41933-6F94-4621-98C0-2A8C1D181B0A}"/>
              </a:ext>
            </a:extLst>
          </p:cNvPr>
          <p:cNvPicPr>
            <a:picLocks noChangeAspect="1"/>
          </p:cNvPicPr>
          <p:nvPr/>
        </p:nvPicPr>
        <p:blipFill>
          <a:blip r:embed="rId6"/>
          <a:stretch>
            <a:fillRect/>
          </a:stretch>
        </p:blipFill>
        <p:spPr>
          <a:xfrm>
            <a:off x="694913" y="3653651"/>
            <a:ext cx="3182173" cy="2286000"/>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23D3F562-4E4D-4C7E-8B7E-FCBA0ABC05D4}"/>
                  </a:ext>
                </a:extLst>
              </p:cNvPr>
              <p:cNvSpPr txBox="1"/>
              <p:nvPr/>
            </p:nvSpPr>
            <p:spPr>
              <a:xfrm>
                <a:off x="-2" y="3263959"/>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17" name="TextBox 16">
                <a:extLst>
                  <a:ext uri="{FF2B5EF4-FFF2-40B4-BE49-F238E27FC236}">
                    <a16:creationId xmlns:a16="http://schemas.microsoft.com/office/drawing/2014/main" id="{23D3F562-4E4D-4C7E-8B7E-FCBA0ABC05D4}"/>
                  </a:ext>
                </a:extLst>
              </p:cNvPr>
              <p:cNvSpPr txBox="1">
                <a:spLocks noRot="1" noChangeAspect="1" noMove="1" noResize="1" noEditPoints="1" noAdjustHandles="1" noChangeArrowheads="1" noChangeShapeType="1" noTextEdit="1"/>
              </p:cNvSpPr>
              <p:nvPr/>
            </p:nvSpPr>
            <p:spPr>
              <a:xfrm>
                <a:off x="-2" y="3263959"/>
                <a:ext cx="4572000" cy="246221"/>
              </a:xfrm>
              <a:prstGeom prst="rect">
                <a:avLst/>
              </a:prstGeom>
              <a:blipFill>
                <a:blip r:embed="rId7"/>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8DF1DF3F-C302-4EE1-ACE2-9847F1FFC1E9}"/>
                  </a:ext>
                </a:extLst>
              </p:cNvPr>
              <p:cNvSpPr txBox="1"/>
              <p:nvPr/>
            </p:nvSpPr>
            <p:spPr>
              <a:xfrm>
                <a:off x="4572000" y="3263959"/>
                <a:ext cx="4572000"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18" name="TextBox 17">
                <a:extLst>
                  <a:ext uri="{FF2B5EF4-FFF2-40B4-BE49-F238E27FC236}">
                    <a16:creationId xmlns:a16="http://schemas.microsoft.com/office/drawing/2014/main" id="{8DF1DF3F-C302-4EE1-ACE2-9847F1FFC1E9}"/>
                  </a:ext>
                </a:extLst>
              </p:cNvPr>
              <p:cNvSpPr txBox="1">
                <a:spLocks noRot="1" noChangeAspect="1" noMove="1" noResize="1" noEditPoints="1" noAdjustHandles="1" noChangeArrowheads="1" noChangeShapeType="1" noTextEdit="1"/>
              </p:cNvSpPr>
              <p:nvPr/>
            </p:nvSpPr>
            <p:spPr>
              <a:xfrm>
                <a:off x="4572000" y="3263959"/>
                <a:ext cx="4572000" cy="246221"/>
              </a:xfrm>
              <a:prstGeom prst="rect">
                <a:avLst/>
              </a:prstGeom>
              <a:blipFill>
                <a:blip r:embed="rId8"/>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4BAAFA5-4FC4-493D-8EB5-F81FA77625FA}"/>
                  </a:ext>
                </a:extLst>
              </p:cNvPr>
              <p:cNvSpPr txBox="1"/>
              <p:nvPr/>
            </p:nvSpPr>
            <p:spPr>
              <a:xfrm>
                <a:off x="694912" y="5939651"/>
                <a:ext cx="1683903"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19" name="TextBox 18">
                <a:extLst>
                  <a:ext uri="{FF2B5EF4-FFF2-40B4-BE49-F238E27FC236}">
                    <a16:creationId xmlns:a16="http://schemas.microsoft.com/office/drawing/2014/main" id="{24BAAFA5-4FC4-493D-8EB5-F81FA77625FA}"/>
                  </a:ext>
                </a:extLst>
              </p:cNvPr>
              <p:cNvSpPr txBox="1">
                <a:spLocks noRot="1" noChangeAspect="1" noMove="1" noResize="1" noEditPoints="1" noAdjustHandles="1" noChangeArrowheads="1" noChangeShapeType="1" noTextEdit="1"/>
              </p:cNvSpPr>
              <p:nvPr/>
            </p:nvSpPr>
            <p:spPr>
              <a:xfrm>
                <a:off x="694912" y="5939651"/>
                <a:ext cx="1683903" cy="246221"/>
              </a:xfrm>
              <a:prstGeom prst="rect">
                <a:avLst/>
              </a:prstGeom>
              <a:blipFill>
                <a:blip r:embed="rId9"/>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B2EA2EA-99D2-47B7-8E46-CC336A8EC72B}"/>
                  </a:ext>
                </a:extLst>
              </p:cNvPr>
              <p:cNvSpPr txBox="1"/>
              <p:nvPr/>
            </p:nvSpPr>
            <p:spPr>
              <a:xfrm>
                <a:off x="4940340" y="5939651"/>
                <a:ext cx="251384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b="0" i="1" smtClean="0">
                              <a:solidFill>
                                <a:srgbClr val="00B0F0"/>
                              </a:solidFill>
                              <a:latin typeface="Cambria Math" panose="02040503050406030204" pitchFamily="18" charset="0"/>
                            </a:rPr>
                          </m:ctrlPr>
                        </m:sSupPr>
                        <m:e>
                          <m:r>
                            <a:rPr lang="en-US" sz="1600" i="1">
                              <a:solidFill>
                                <a:srgbClr val="00B0F0"/>
                              </a:solidFill>
                              <a:latin typeface="Cambria Math" panose="02040503050406030204" pitchFamily="18" charset="0"/>
                            </a:rPr>
                            <m:t>𝑇</m:t>
                          </m:r>
                        </m:e>
                        <m:sup>
                          <m:r>
                            <a:rPr lang="en-US" sz="1600" b="0" i="1" smtClean="0">
                              <a:solidFill>
                                <a:srgbClr val="00B0F0"/>
                              </a:solidFill>
                              <a:latin typeface="Cambria Math" panose="02040503050406030204" pitchFamily="18" charset="0"/>
                            </a:rPr>
                            <m:t>−1</m:t>
                          </m:r>
                        </m:sup>
                      </m:sSup>
                    </m:oMath>
                  </m:oMathPara>
                </a14:m>
                <a:endParaRPr lang="en-US" sz="1600" b="0" dirty="0">
                  <a:solidFill>
                    <a:schemeClr val="bg1"/>
                  </a:solidFill>
                </a:endParaRPr>
              </a:p>
            </p:txBody>
          </p:sp>
        </mc:Choice>
        <mc:Fallback xmlns="">
          <p:sp>
            <p:nvSpPr>
              <p:cNvPr id="20" name="TextBox 19">
                <a:extLst>
                  <a:ext uri="{FF2B5EF4-FFF2-40B4-BE49-F238E27FC236}">
                    <a16:creationId xmlns:a16="http://schemas.microsoft.com/office/drawing/2014/main" id="{4B2EA2EA-99D2-47B7-8E46-CC336A8EC72B}"/>
                  </a:ext>
                </a:extLst>
              </p:cNvPr>
              <p:cNvSpPr txBox="1">
                <a:spLocks noRot="1" noChangeAspect="1" noMove="1" noResize="1" noEditPoints="1" noAdjustHandles="1" noChangeArrowheads="1" noChangeShapeType="1" noTextEdit="1"/>
              </p:cNvSpPr>
              <p:nvPr/>
            </p:nvSpPr>
            <p:spPr>
              <a:xfrm>
                <a:off x="4940340" y="5939651"/>
                <a:ext cx="2513842" cy="246221"/>
              </a:xfrm>
              <a:prstGeom prst="rect">
                <a:avLst/>
              </a:prstGeom>
              <a:blipFill>
                <a:blip r:embed="rId10"/>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D8EA670-7B54-4ABB-89F5-1AC020654C7B}"/>
                  </a:ext>
                </a:extLst>
              </p:cNvPr>
              <p:cNvSpPr txBox="1"/>
              <p:nvPr/>
            </p:nvSpPr>
            <p:spPr>
              <a:xfrm>
                <a:off x="2378814" y="5939651"/>
                <a:ext cx="1498271"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21" name="TextBox 20">
                <a:extLst>
                  <a:ext uri="{FF2B5EF4-FFF2-40B4-BE49-F238E27FC236}">
                    <a16:creationId xmlns:a16="http://schemas.microsoft.com/office/drawing/2014/main" id="{AD8EA670-7B54-4ABB-89F5-1AC020654C7B}"/>
                  </a:ext>
                </a:extLst>
              </p:cNvPr>
              <p:cNvSpPr txBox="1">
                <a:spLocks noRot="1" noChangeAspect="1" noMove="1" noResize="1" noEditPoints="1" noAdjustHandles="1" noChangeArrowheads="1" noChangeShapeType="1" noTextEdit="1"/>
              </p:cNvSpPr>
              <p:nvPr/>
            </p:nvSpPr>
            <p:spPr>
              <a:xfrm>
                <a:off x="2378814" y="5939651"/>
                <a:ext cx="1498271" cy="246221"/>
              </a:xfrm>
              <a:prstGeom prst="rect">
                <a:avLst/>
              </a:prstGeom>
              <a:blipFill>
                <a:blip r:embed="rId11"/>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810E9539-2AB1-487F-B05A-C6D431D2C2B7}"/>
                  </a:ext>
                </a:extLst>
              </p:cNvPr>
              <p:cNvSpPr txBox="1"/>
              <p:nvPr/>
            </p:nvSpPr>
            <p:spPr>
              <a:xfrm>
                <a:off x="7454182" y="5939650"/>
                <a:ext cx="1321474"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22" name="TextBox 21">
                <a:extLst>
                  <a:ext uri="{FF2B5EF4-FFF2-40B4-BE49-F238E27FC236}">
                    <a16:creationId xmlns:a16="http://schemas.microsoft.com/office/drawing/2014/main" id="{810E9539-2AB1-487F-B05A-C6D431D2C2B7}"/>
                  </a:ext>
                </a:extLst>
              </p:cNvPr>
              <p:cNvSpPr txBox="1">
                <a:spLocks noRot="1" noChangeAspect="1" noMove="1" noResize="1" noEditPoints="1" noAdjustHandles="1" noChangeArrowheads="1" noChangeShapeType="1" noTextEdit="1"/>
              </p:cNvSpPr>
              <p:nvPr/>
            </p:nvSpPr>
            <p:spPr>
              <a:xfrm>
                <a:off x="7454182" y="5939650"/>
                <a:ext cx="1321474" cy="246221"/>
              </a:xfrm>
              <a:prstGeom prst="rect">
                <a:avLst/>
              </a:prstGeom>
              <a:blipFill>
                <a:blip r:embed="rId12"/>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EFC0EF0D-CD48-4D38-93F5-744E59A026D0}"/>
                  </a:ext>
                </a:extLst>
              </p:cNvPr>
              <p:cNvSpPr txBox="1"/>
              <p:nvPr/>
            </p:nvSpPr>
            <p:spPr>
              <a:xfrm>
                <a:off x="0" y="6083122"/>
                <a:ext cx="9144000" cy="645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1600" i="1" smtClean="0">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d>
                                    <m:dPr>
                                      <m:ctrlPr>
                                        <a:rPr lang="en-US" sz="1600" i="1">
                                          <a:solidFill>
                                            <a:schemeClr val="bg1"/>
                                          </a:solidFill>
                                          <a:latin typeface="Cambria Math" panose="02040503050406030204" pitchFamily="18" charset="0"/>
                                        </a:rPr>
                                      </m:ctrlPr>
                                    </m:dPr>
                                    <m:e>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r>
                        <a:rPr lang="en-US" sz="1600" b="0" i="1" smtClean="0">
                          <a:solidFill>
                            <a:schemeClr val="bg1"/>
                          </a:solidFill>
                          <a:latin typeface="Cambria Math" panose="02040503050406030204" pitchFamily="18" charset="0"/>
                        </a:rPr>
                        <m:t>   ≠   </m:t>
                      </m:r>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d>
                                    <m:dPr>
                                      <m:ctrlPr>
                                        <a:rPr lang="en-US" sz="1600" b="0" i="1" smtClean="0">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b="0" i="1" smtClean="0">
                                              <a:solidFill>
                                                <a:srgbClr val="00B0F0"/>
                                              </a:solidFill>
                                              <a:latin typeface="Cambria Math" panose="02040503050406030204" pitchFamily="18" charset="0"/>
                                            </a:rPr>
                                          </m:ctrlPr>
                                        </m:sSupPr>
                                        <m:e>
                                          <m:r>
                                            <a:rPr lang="en-US" sz="1600" i="1">
                                              <a:solidFill>
                                                <a:srgbClr val="00B0F0"/>
                                              </a:solidFill>
                                              <a:latin typeface="Cambria Math" panose="02040503050406030204" pitchFamily="18" charset="0"/>
                                            </a:rPr>
                                            <m:t>𝑇</m:t>
                                          </m:r>
                                        </m:e>
                                        <m:sup>
                                          <m:r>
                                            <a:rPr lang="en-US" sz="1600" b="0" i="1" smtClean="0">
                                              <a:solidFill>
                                                <a:srgbClr val="00B0F0"/>
                                              </a:solidFill>
                                              <a:latin typeface="Cambria Math" panose="02040503050406030204" pitchFamily="18" charset="0"/>
                                            </a:rPr>
                                            <m:t>−1</m:t>
                                          </m:r>
                                        </m:sup>
                                      </m:sSup>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oMath>
                  </m:oMathPara>
                </a14:m>
                <a:endParaRPr lang="en-US" sz="1600" b="0" dirty="0">
                  <a:solidFill>
                    <a:schemeClr val="bg1"/>
                  </a:solidFill>
                </a:endParaRPr>
              </a:p>
            </p:txBody>
          </p:sp>
        </mc:Choice>
        <mc:Fallback xmlns="">
          <p:sp>
            <p:nvSpPr>
              <p:cNvPr id="23" name="TextBox 22">
                <a:extLst>
                  <a:ext uri="{FF2B5EF4-FFF2-40B4-BE49-F238E27FC236}">
                    <a16:creationId xmlns:a16="http://schemas.microsoft.com/office/drawing/2014/main" id="{EFC0EF0D-CD48-4D38-93F5-744E59A026D0}"/>
                  </a:ext>
                </a:extLst>
              </p:cNvPr>
              <p:cNvSpPr txBox="1">
                <a:spLocks noRot="1" noChangeAspect="1" noMove="1" noResize="1" noEditPoints="1" noAdjustHandles="1" noChangeArrowheads="1" noChangeShapeType="1" noTextEdit="1"/>
              </p:cNvSpPr>
              <p:nvPr/>
            </p:nvSpPr>
            <p:spPr>
              <a:xfrm>
                <a:off x="0" y="6083122"/>
                <a:ext cx="9144000" cy="645882"/>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408CB45F-E082-40B1-A336-5861653F98F7}"/>
                  </a:ext>
                </a:extLst>
              </p:cNvPr>
              <p:cNvSpPr txBox="1"/>
              <p:nvPr/>
            </p:nvSpPr>
            <p:spPr>
              <a:xfrm>
                <a:off x="0" y="6083122"/>
                <a:ext cx="9144000" cy="645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1600" i="1" smtClean="0">
                              <a:solidFill>
                                <a:schemeClr val="bg1"/>
                              </a:solidFill>
                              <a:latin typeface="Cambria Math" panose="02040503050406030204" pitchFamily="18" charset="0"/>
                            </a:rPr>
                          </m:ctrlPr>
                        </m:funcPr>
                        <m:fName>
                          <m:limLow>
                            <m:limLowPr>
                              <m:ctrlPr>
                                <a:rPr lang="en-US" sz="1600" i="1">
                                  <a:solidFill>
                                    <a:schemeClr val="bg1"/>
                                  </a:solidFill>
                                  <a:latin typeface="Cambria Math" panose="02040503050406030204" pitchFamily="18" charset="0"/>
                                </a:rPr>
                              </m:ctrlPr>
                            </m:limLowPr>
                            <m:e>
                              <m:r>
                                <m:rPr>
                                  <m:sty m:val="p"/>
                                </m:rPr>
                                <a:rPr lang="en-US" sz="1600">
                                  <a:solidFill>
                                    <a:schemeClr val="bg1"/>
                                  </a:solidFill>
                                  <a:latin typeface="Cambria Math" panose="02040503050406030204" pitchFamily="18" charset="0"/>
                                </a:rPr>
                                <m:t>argmin</m:t>
                              </m:r>
                            </m:e>
                            <m:lim>
                              <m:r>
                                <a:rPr lang="en-US" sz="1600" i="1">
                                  <a:solidFill>
                                    <a:srgbClr val="00B0F0"/>
                                  </a:solidFill>
                                  <a:latin typeface="Cambria Math" panose="02040503050406030204" pitchFamily="18" charset="0"/>
                                </a:rPr>
                                <m:t>𝑇</m:t>
                              </m:r>
                            </m:lim>
                          </m:limLow>
                        </m:fName>
                        <m:e>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d>
                                        <m:dPr>
                                          <m:ctrlPr>
                                            <a:rPr lang="en-US" sz="1600" i="1">
                                              <a:solidFill>
                                                <a:schemeClr val="bg1"/>
                                              </a:solidFill>
                                              <a:latin typeface="Cambria Math" panose="02040503050406030204" pitchFamily="18" charset="0"/>
                                            </a:rPr>
                                          </m:ctrlPr>
                                        </m:dPr>
                                        <m:e>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e>
                      </m:func>
                      <m:r>
                        <a:rPr lang="en-US" sz="1600" b="0" i="1" smtClean="0">
                          <a:solidFill>
                            <a:schemeClr val="bg1"/>
                          </a:solidFill>
                          <a:latin typeface="Cambria Math" panose="02040503050406030204" pitchFamily="18" charset="0"/>
                        </a:rPr>
                        <m:t>   ≠   </m:t>
                      </m:r>
                      <m:func>
                        <m:funcPr>
                          <m:ctrlPr>
                            <a:rPr lang="en-US" sz="1600" i="1">
                              <a:solidFill>
                                <a:schemeClr val="bg1"/>
                              </a:solidFill>
                              <a:latin typeface="Cambria Math" panose="02040503050406030204" pitchFamily="18" charset="0"/>
                            </a:rPr>
                          </m:ctrlPr>
                        </m:funcPr>
                        <m:fName>
                          <m:limLow>
                            <m:limLowPr>
                              <m:ctrlPr>
                                <a:rPr lang="en-US" sz="1600" i="1">
                                  <a:solidFill>
                                    <a:schemeClr val="bg1"/>
                                  </a:solidFill>
                                  <a:latin typeface="Cambria Math" panose="02040503050406030204" pitchFamily="18" charset="0"/>
                                </a:rPr>
                              </m:ctrlPr>
                            </m:limLowPr>
                            <m:e>
                              <m:r>
                                <m:rPr>
                                  <m:sty m:val="p"/>
                                </m:rPr>
                                <a:rPr lang="en-US" sz="1600">
                                  <a:solidFill>
                                    <a:schemeClr val="bg1"/>
                                  </a:solidFill>
                                  <a:latin typeface="Cambria Math" panose="02040503050406030204" pitchFamily="18" charset="0"/>
                                </a:rPr>
                                <m:t>argmin</m:t>
                              </m:r>
                            </m:e>
                            <m:lim>
                              <m:r>
                                <a:rPr lang="en-US" sz="1600" i="1">
                                  <a:solidFill>
                                    <a:srgbClr val="00B0F0"/>
                                  </a:solidFill>
                                  <a:latin typeface="Cambria Math" panose="02040503050406030204" pitchFamily="18" charset="0"/>
                                </a:rPr>
                                <m:t>𝑇</m:t>
                              </m:r>
                            </m:lim>
                          </m:limLow>
                        </m:fName>
                        <m:e>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p>
                                            <m:sSupPr>
                                              <m:ctrlPr>
                                                <a:rPr lang="en-US" sz="1600" i="1">
                                                  <a:solidFill>
                                                    <a:srgbClr val="00B0F0"/>
                                                  </a:solidFill>
                                                  <a:latin typeface="Cambria Math" panose="02040503050406030204" pitchFamily="18" charset="0"/>
                                                </a:rPr>
                                              </m:ctrlPr>
                                            </m:sSupPr>
                                            <m:e>
                                              <m:r>
                                                <a:rPr lang="en-US" sz="1600" i="1">
                                                  <a:solidFill>
                                                    <a:srgbClr val="00B0F0"/>
                                                  </a:solidFill>
                                                  <a:latin typeface="Cambria Math" panose="02040503050406030204" pitchFamily="18" charset="0"/>
                                                </a:rPr>
                                                <m:t>𝑇</m:t>
                                              </m:r>
                                            </m:e>
                                            <m:sup>
                                              <m:r>
                                                <a:rPr lang="en-US" sz="1600" i="1">
                                                  <a:solidFill>
                                                    <a:srgbClr val="00B0F0"/>
                                                  </a:solidFill>
                                                  <a:latin typeface="Cambria Math" panose="02040503050406030204" pitchFamily="18" charset="0"/>
                                                </a:rPr>
                                                <m:t>−1</m:t>
                                              </m:r>
                                            </m:sup>
                                          </m:sSup>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r>
                            <m:rPr>
                              <m:nor/>
                            </m:rPr>
                            <a:rPr lang="en-US" sz="1600" dirty="0">
                              <a:solidFill>
                                <a:schemeClr val="bg1"/>
                              </a:solidFill>
                            </a:rPr>
                            <m:t> </m:t>
                          </m:r>
                        </m:e>
                      </m:func>
                    </m:oMath>
                  </m:oMathPara>
                </a14:m>
                <a:endParaRPr lang="en-US" sz="1600" dirty="0">
                  <a:solidFill>
                    <a:schemeClr val="bg1"/>
                  </a:solidFill>
                </a:endParaRPr>
              </a:p>
            </p:txBody>
          </p:sp>
        </mc:Choice>
        <mc:Fallback xmlns="">
          <p:sp>
            <p:nvSpPr>
              <p:cNvPr id="25" name="TextBox 24">
                <a:extLst>
                  <a:ext uri="{FF2B5EF4-FFF2-40B4-BE49-F238E27FC236}">
                    <a16:creationId xmlns:a16="http://schemas.microsoft.com/office/drawing/2014/main" id="{408CB45F-E082-40B1-A336-5861653F98F7}"/>
                  </a:ext>
                </a:extLst>
              </p:cNvPr>
              <p:cNvSpPr txBox="1">
                <a:spLocks noRot="1" noChangeAspect="1" noMove="1" noResize="1" noEditPoints="1" noAdjustHandles="1" noChangeArrowheads="1" noChangeShapeType="1" noTextEdit="1"/>
              </p:cNvSpPr>
              <p:nvPr/>
            </p:nvSpPr>
            <p:spPr>
              <a:xfrm>
                <a:off x="0" y="6083122"/>
                <a:ext cx="9144000" cy="645882"/>
              </a:xfrm>
              <a:prstGeom prst="rect">
                <a:avLst/>
              </a:prstGeom>
              <a:blipFill>
                <a:blip r:embed="rId1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033460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xit" presetSubtype="0" fill="hold" grpId="1" nodeType="withEffect">
                                  <p:stCondLst>
                                    <p:cond delay="0"/>
                                  </p:stCondLst>
                                  <p:childTnLst>
                                    <p:animEffect transition="out" filter="fade">
                                      <p:cBhvr>
                                        <p:cTn id="43" dur="500"/>
                                        <p:tgtEl>
                                          <p:spTgt spid="23"/>
                                        </p:tgtEl>
                                      </p:cBhvr>
                                    </p:animEffect>
                                    <p:set>
                                      <p:cBhvr>
                                        <p:cTn id="44"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3" grpId="1"/>
      <p:bldP spid="2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p:cNvSpPr/>
              <p:nvPr/>
            </p:nvSpPr>
            <p:spPr>
              <a:xfrm>
                <a:off x="1828800" y="329130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66FF33"/>
                              </a:solidFill>
                              <a:latin typeface="Cambria Math" panose="02040503050406030204" pitchFamily="18" charset="0"/>
                            </a:rPr>
                          </m:ctrlPr>
                        </m:sSubPr>
                        <m:e>
                          <m:r>
                            <a:rPr lang="en-US" sz="2800" b="0" i="1" smtClean="0">
                              <a:solidFill>
                                <a:srgbClr val="66FF33"/>
                              </a:solidFill>
                              <a:latin typeface="Cambria Math" panose="02040503050406030204" pitchFamily="18" charset="0"/>
                            </a:rPr>
                            <m:t>𝐼</m:t>
                          </m:r>
                        </m:e>
                        <m:sub>
                          <m:r>
                            <a:rPr lang="en-US" sz="2800" b="0" i="1" smtClean="0">
                              <a:solidFill>
                                <a:srgbClr val="66FF33"/>
                              </a:solidFill>
                              <a:latin typeface="Cambria Math" panose="02040503050406030204" pitchFamily="18" charset="0"/>
                            </a:rPr>
                            <m:t>1</m:t>
                          </m:r>
                        </m:sub>
                      </m:sSub>
                    </m:oMath>
                  </m:oMathPara>
                </a14:m>
                <a:endParaRPr lang="en-US" sz="2800" dirty="0">
                  <a:solidFill>
                    <a:srgbClr val="00B050"/>
                  </a:solidFill>
                </a:endParaRPr>
              </a:p>
            </p:txBody>
          </p:sp>
        </mc:Choice>
        <mc:Fallback xmlns="">
          <p:sp>
            <p:nvSpPr>
              <p:cNvPr id="2" name="Oval 1"/>
              <p:cNvSpPr>
                <a:spLocks noRot="1" noChangeAspect="1" noMove="1" noResize="1" noEditPoints="1" noAdjustHandles="1" noChangeArrowheads="1" noChangeShapeType="1" noTextEdit="1"/>
              </p:cNvSpPr>
              <p:nvPr/>
            </p:nvSpPr>
            <p:spPr>
              <a:xfrm>
                <a:off x="1828800" y="3291302"/>
                <a:ext cx="914400" cy="914400"/>
              </a:xfrm>
              <a:prstGeom prst="ellipse">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6400800" y="329130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𝐼</m:t>
                          </m:r>
                        </m:e>
                        <m:sub>
                          <m:r>
                            <a:rPr lang="en-US" sz="2800" b="0" i="1" smtClean="0">
                              <a:solidFill>
                                <a:srgbClr val="FF0000"/>
                              </a:solidFill>
                              <a:latin typeface="Cambria Math" panose="02040503050406030204" pitchFamily="18" charset="0"/>
                            </a:rPr>
                            <m:t>2</m:t>
                          </m:r>
                        </m:sub>
                      </m:sSub>
                    </m:oMath>
                  </m:oMathPara>
                </a14:m>
                <a:endParaRPr lang="en-US" sz="2800" dirty="0">
                  <a:solidFill>
                    <a:srgbClr val="00B050"/>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6400800" y="3291302"/>
                <a:ext cx="914400" cy="914400"/>
              </a:xfrm>
              <a:prstGeom prst="ellipse">
                <a:avLst/>
              </a:prstGeom>
              <a:blipFill>
                <a:blip r:embed="rId4"/>
                <a:stretch>
                  <a:fillRect/>
                </a:stretch>
              </a:blipFill>
            </p:spPr>
            <p:txBody>
              <a:bodyPr/>
              <a:lstStyle/>
              <a:p>
                <a:r>
                  <a:rPr lang="en-US">
                    <a:noFill/>
                  </a:rPr>
                  <a:t> </a:t>
                </a:r>
              </a:p>
            </p:txBody>
          </p:sp>
        </mc:Fallback>
      </mc:AlternateContent>
      <p:sp>
        <p:nvSpPr>
          <p:cNvPr id="8" name="Oval 7"/>
          <p:cNvSpPr/>
          <p:nvPr/>
        </p:nvSpPr>
        <p:spPr>
          <a:xfrm>
            <a:off x="4114800" y="1828657"/>
            <a:ext cx="914400" cy="914400"/>
          </a:xfrm>
          <a:prstGeom prst="ellipse">
            <a:avLst/>
          </a:prstGeom>
          <a:noFill/>
          <a:ln>
            <a:prstDash val="sysDash"/>
          </a:ln>
        </p:spPr>
        <p:style>
          <a:lnRef idx="2">
            <a:schemeClr val="accent4"/>
          </a:lnRef>
          <a:fillRef idx="1">
            <a:schemeClr val="lt1"/>
          </a:fillRef>
          <a:effectRef idx="0">
            <a:schemeClr val="accent4"/>
          </a:effectRef>
          <a:fontRef idx="minor">
            <a:schemeClr val="dk1"/>
          </a:fontRef>
        </p:style>
        <p:txBody>
          <a:bodyPr rtlCol="0" anchor="ctr"/>
          <a:lstStyle/>
          <a:p>
            <a:endParaRPr lang="en-US" sz="2800" dirty="0">
              <a:solidFill>
                <a:srgbClr val="00B050"/>
              </a:solidFill>
            </a:endParaRPr>
          </a:p>
        </p:txBody>
      </p:sp>
      <p:cxnSp>
        <p:nvCxnSpPr>
          <p:cNvPr id="5" name="Straight Arrow Connector 4"/>
          <p:cNvCxnSpPr/>
          <p:nvPr/>
        </p:nvCxnSpPr>
        <p:spPr>
          <a:xfrm flipV="1">
            <a:off x="2781691" y="2578388"/>
            <a:ext cx="1333109" cy="852958"/>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cxnSp>
        <p:nvCxnSpPr>
          <p:cNvPr id="23" name="Straight Arrow Connector 22"/>
          <p:cNvCxnSpPr/>
          <p:nvPr/>
        </p:nvCxnSpPr>
        <p:spPr>
          <a:xfrm rot="10800000">
            <a:off x="5029200" y="2578388"/>
            <a:ext cx="1335024" cy="850392"/>
          </a:xfrm>
          <a:prstGeom prst="straightConnector1">
            <a:avLst/>
          </a:prstGeom>
          <a:ln>
            <a:headEnd type="none" w="med" len="med"/>
            <a:tailEnd type="arrow" w="med" len="med"/>
          </a:ln>
        </p:spPr>
        <p:style>
          <a:lnRef idx="3">
            <a:schemeClr val="accent5"/>
          </a:lnRef>
          <a:fillRef idx="0">
            <a:schemeClr val="accent5"/>
          </a:fillRef>
          <a:effectRef idx="2">
            <a:schemeClr val="accent5"/>
          </a:effectRef>
          <a:fontRef idx="minor">
            <a:schemeClr val="tx1"/>
          </a:fontRef>
        </p:style>
      </p:cxnSp>
      <p:sp>
        <p:nvSpPr>
          <p:cNvPr id="26" name="Subtitle 2"/>
          <p:cNvSpPr txBox="1">
            <a:spLocks/>
          </p:cNvSpPr>
          <p:nvPr/>
        </p:nvSpPr>
        <p:spPr>
          <a:xfrm>
            <a:off x="3054526" y="1470025"/>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Mid-Space</a:t>
            </a:r>
          </a:p>
        </p:txBody>
      </p:sp>
      <mc:AlternateContent xmlns:mc="http://schemas.openxmlformats.org/markup-compatibility/2006" xmlns:a14="http://schemas.microsoft.com/office/drawing/2010/main">
        <mc:Choice Requires="a14">
          <p:sp>
            <p:nvSpPr>
              <p:cNvPr id="27" name="TextBox 26"/>
              <p:cNvSpPr txBox="1"/>
              <p:nvPr/>
            </p:nvSpPr>
            <p:spPr>
              <a:xfrm>
                <a:off x="3054526" y="2506133"/>
                <a:ext cx="415242" cy="430887"/>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1</m:t>
                          </m:r>
                        </m:sub>
                      </m:sSub>
                    </m:oMath>
                  </m:oMathPara>
                </a14:m>
                <a:endParaRPr lang="en-US" sz="2800" b="0" i="1" dirty="0">
                  <a:solidFill>
                    <a:schemeClr val="bg1"/>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3054526" y="2506133"/>
                <a:ext cx="415242"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5669639" y="2506078"/>
                <a:ext cx="423513" cy="430887"/>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2</m:t>
                          </m:r>
                        </m:sub>
                      </m:sSub>
                    </m:oMath>
                  </m:oMathPara>
                </a14:m>
                <a:endParaRPr lang="en-US" sz="2800" b="0" i="1" dirty="0">
                  <a:solidFill>
                    <a:schemeClr val="bg1"/>
                  </a:solidFill>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669639" y="2506078"/>
                <a:ext cx="423513" cy="430887"/>
              </a:xfrm>
              <a:prstGeom prst="rect">
                <a:avLst/>
              </a:prstGeom>
              <a:blipFill>
                <a:blip r:embed="rId6"/>
                <a:stretch>
                  <a:fillRect/>
                </a:stretch>
              </a:blipFill>
            </p:spPr>
            <p:txBody>
              <a:bodyPr/>
              <a:lstStyle/>
              <a:p>
                <a:r>
                  <a:rPr lang="en-US">
                    <a:noFill/>
                  </a:rPr>
                  <a:t> </a:t>
                </a:r>
              </a:p>
            </p:txBody>
          </p:sp>
        </mc:Fallback>
      </mc:AlternateContent>
      <p:cxnSp>
        <p:nvCxnSpPr>
          <p:cNvPr id="29" name="Straight Arrow Connector 28"/>
          <p:cNvCxnSpPr/>
          <p:nvPr/>
        </p:nvCxnSpPr>
        <p:spPr>
          <a:xfrm flipH="1">
            <a:off x="2834640" y="3748502"/>
            <a:ext cx="3474720" cy="0"/>
          </a:xfrm>
          <a:prstGeom prst="straightConnector1">
            <a:avLst/>
          </a:prstGeom>
          <a:ln>
            <a:prstDash val="sysDash"/>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3561756" y="3990258"/>
                <a:ext cx="2020489" cy="434991"/>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𝑇</m:t>
                      </m:r>
                      <m:r>
                        <a:rPr lang="en-US" sz="2800" b="0" i="1" smtClean="0">
                          <a:solidFill>
                            <a:schemeClr val="bg1"/>
                          </a:solidFill>
                          <a:latin typeface="Cambria Math" panose="02040503050406030204" pitchFamily="18" charset="0"/>
                        </a:rPr>
                        <m:t>=</m:t>
                      </m:r>
                      <m:sSub>
                        <m:sSubPr>
                          <m:ctrlPr>
                            <a:rPr lang="en-US" sz="2800" b="0" i="1" smtClean="0">
                              <a:solidFill>
                                <a:srgbClr val="00B0F0"/>
                              </a:solidFill>
                              <a:latin typeface="Cambria Math" panose="02040503050406030204" pitchFamily="18" charset="0"/>
                            </a:rPr>
                          </m:ctrlPr>
                        </m:sSub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2</m:t>
                          </m:r>
                        </m:sub>
                      </m:sSub>
                      <m:r>
                        <a:rPr lang="en-US" sz="2800" b="0" i="1" smtClean="0">
                          <a:solidFill>
                            <a:schemeClr val="bg1"/>
                          </a:solidFill>
                          <a:latin typeface="Cambria Math" panose="02040503050406030204" pitchFamily="18" charset="0"/>
                        </a:rPr>
                        <m:t>∘</m:t>
                      </m:r>
                      <m:sSubSup>
                        <m:sSubSupPr>
                          <m:ctrlPr>
                            <a:rPr lang="en-US" sz="2800" b="0" i="1" smtClean="0">
                              <a:solidFill>
                                <a:srgbClr val="00B0F0"/>
                              </a:solidFill>
                              <a:latin typeface="Cambria Math" panose="02040503050406030204" pitchFamily="18" charset="0"/>
                            </a:rPr>
                          </m:ctrlPr>
                        </m:sSubSupPr>
                        <m:e>
                          <m:r>
                            <a:rPr lang="en-US" sz="2800" b="0" i="1" smtClean="0">
                              <a:solidFill>
                                <a:srgbClr val="00B0F0"/>
                              </a:solidFill>
                              <a:latin typeface="Cambria Math" panose="02040503050406030204" pitchFamily="18" charset="0"/>
                            </a:rPr>
                            <m:t>𝑇</m:t>
                          </m:r>
                        </m:e>
                        <m:sub>
                          <m:r>
                            <a:rPr lang="en-US" sz="2800" b="0" i="1" smtClean="0">
                              <a:solidFill>
                                <a:srgbClr val="00B0F0"/>
                              </a:solidFill>
                              <a:latin typeface="Cambria Math" panose="02040503050406030204" pitchFamily="18" charset="0"/>
                            </a:rPr>
                            <m:t>1</m:t>
                          </m:r>
                        </m:sub>
                        <m:sup>
                          <m:r>
                            <a:rPr lang="en-US" sz="2800" b="0" i="1" smtClean="0">
                              <a:solidFill>
                                <a:srgbClr val="00B0F0"/>
                              </a:solidFill>
                              <a:latin typeface="Cambria Math" panose="02040503050406030204" pitchFamily="18" charset="0"/>
                            </a:rPr>
                            <m:t>−1</m:t>
                          </m:r>
                        </m:sup>
                      </m:sSubSup>
                    </m:oMath>
                  </m:oMathPara>
                </a14:m>
                <a:endParaRPr lang="en-US" sz="2800" b="0" i="1" dirty="0">
                  <a:solidFill>
                    <a:schemeClr val="bg1"/>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3561756" y="3990258"/>
                <a:ext cx="2020489" cy="43499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0" y="5226126"/>
                <a:ext cx="9144000" cy="553998"/>
              </a:xfrm>
              <a:prstGeom prst="rect">
                <a:avLst/>
              </a:prstGeom>
              <a:noFill/>
              <a:ln w="12700">
                <a:noFill/>
              </a:ln>
            </p:spPr>
            <p:txBody>
              <a:bodyPr wrap="square" lIns="0" tIns="0" rIns="0" bIns="0" rtlCol="0">
                <a:spAutoFit/>
              </a:bodyPr>
              <a:lstStyle/>
              <a:p>
                <a:pPr algn="ctr" defTabSz="346075"/>
                <a14:m>
                  <m:oMath xmlns:m="http://schemas.openxmlformats.org/officeDocument/2006/math">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2</m:t>
                        </m:r>
                      </m:sub>
                    </m:sSub>
                  </m:oMath>
                </a14:m>
                <a:r>
                  <a:rPr lang="en-US" dirty="0">
                    <a:solidFill>
                      <a:schemeClr val="bg1"/>
                    </a:solidFill>
                  </a:rPr>
                  <a:t>: </a:t>
                </a:r>
                <a:r>
                  <a:rPr lang="en-US" dirty="0">
                    <a:solidFill>
                      <a:srgbClr val="FFFF00"/>
                    </a:solidFill>
                  </a:rPr>
                  <a:t>Images</a:t>
                </a:r>
                <a:endParaRPr lang="en-US" dirty="0">
                  <a:solidFill>
                    <a:schemeClr val="bg1"/>
                  </a:solidFill>
                </a:endParaRPr>
              </a:p>
              <a:p>
                <a:pPr algn="ctr" defTabSz="346075"/>
                <a14:m>
                  <m:oMath xmlns:m="http://schemas.openxmlformats.org/officeDocument/2006/math">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𝑇</m:t>
                        </m:r>
                      </m:e>
                      <m:sub>
                        <m:r>
                          <a:rPr lang="en-US" b="0" i="1" smtClean="0">
                            <a:solidFill>
                              <a:srgbClr val="00B0F0"/>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00B0F0"/>
                            </a:solidFill>
                            <a:latin typeface="Cambria Math" panose="02040503050406030204" pitchFamily="18" charset="0"/>
                          </a:rPr>
                        </m:ctrlPr>
                      </m:sSubPr>
                      <m:e>
                        <m:r>
                          <a:rPr lang="en-US" b="0" i="1" smtClean="0">
                            <a:solidFill>
                              <a:srgbClr val="00B0F0"/>
                            </a:solidFill>
                            <a:latin typeface="Cambria Math" panose="02040503050406030204" pitchFamily="18" charset="0"/>
                          </a:rPr>
                          <m:t>𝑇</m:t>
                        </m:r>
                      </m:e>
                      <m:sub>
                        <m:r>
                          <a:rPr lang="en-US" b="0" i="1" smtClean="0">
                            <a:solidFill>
                              <a:srgbClr val="00B0F0"/>
                            </a:solidFill>
                            <a:latin typeface="Cambria Math" panose="02040503050406030204" pitchFamily="18" charset="0"/>
                          </a:rPr>
                          <m:t>2</m:t>
                        </m:r>
                      </m:sub>
                    </m:sSub>
                  </m:oMath>
                </a14:m>
                <a:r>
                  <a:rPr lang="en-US" dirty="0">
                    <a:solidFill>
                      <a:schemeClr val="bg1"/>
                    </a:solidFill>
                  </a:rPr>
                  <a:t>: </a:t>
                </a:r>
                <a:r>
                  <a:rPr lang="en-US" dirty="0">
                    <a:solidFill>
                      <a:srgbClr val="FFFF00"/>
                    </a:solidFill>
                  </a:rPr>
                  <a:t>Transformations</a:t>
                </a:r>
              </a:p>
            </p:txBody>
          </p:sp>
        </mc:Choice>
        <mc:Fallback xmlns="">
          <p:sp>
            <p:nvSpPr>
              <p:cNvPr id="33" name="TextBox 32"/>
              <p:cNvSpPr txBox="1">
                <a:spLocks noRot="1" noChangeAspect="1" noMove="1" noResize="1" noEditPoints="1" noAdjustHandles="1" noChangeArrowheads="1" noChangeShapeType="1" noTextEdit="1"/>
              </p:cNvSpPr>
              <p:nvPr/>
            </p:nvSpPr>
            <p:spPr>
              <a:xfrm>
                <a:off x="0" y="5226126"/>
                <a:ext cx="9144000" cy="553998"/>
              </a:xfrm>
              <a:prstGeom prst="rect">
                <a:avLst/>
              </a:prstGeom>
              <a:blipFill>
                <a:blip r:embed="rId8"/>
                <a:stretch>
                  <a:fillRect t="-14286" b="-25275"/>
                </a:stretch>
              </a:blipFill>
              <a:ln w="12700">
                <a:noFill/>
              </a:ln>
            </p:spPr>
            <p:txBody>
              <a:bodyPr/>
              <a:lstStyle/>
              <a:p>
                <a:r>
                  <a:rPr lang="en-US">
                    <a:noFill/>
                  </a:rPr>
                  <a:t> </a:t>
                </a:r>
              </a:p>
            </p:txBody>
          </p:sp>
        </mc:Fallback>
      </mc:AlternateContent>
      <p:sp>
        <p:nvSpPr>
          <p:cNvPr id="17" name="Subtitle 2">
            <a:extLst>
              <a:ext uri="{FF2B5EF4-FFF2-40B4-BE49-F238E27FC236}">
                <a16:creationId xmlns:a16="http://schemas.microsoft.com/office/drawing/2014/main" id="{5324D918-AE67-4669-BAF9-724558910428}"/>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(Lorenzen </a:t>
            </a:r>
            <a:r>
              <a:rPr lang="da-DK" sz="1200" i="1" dirty="0">
                <a:solidFill>
                  <a:schemeClr val="accent4"/>
                </a:solidFill>
              </a:rPr>
              <a:t>et al</a:t>
            </a:r>
            <a:r>
              <a:rPr lang="da-DK" sz="1200" dirty="0">
                <a:solidFill>
                  <a:schemeClr val="accent4"/>
                </a:solidFill>
              </a:rPr>
              <a:t>, MedIA’06;  Avants </a:t>
            </a:r>
            <a:r>
              <a:rPr lang="da-DK" sz="1200" i="1" dirty="0">
                <a:solidFill>
                  <a:schemeClr val="accent4"/>
                </a:solidFill>
              </a:rPr>
              <a:t>et al</a:t>
            </a:r>
            <a:r>
              <a:rPr lang="da-DK" sz="1200" dirty="0">
                <a:solidFill>
                  <a:schemeClr val="accent4"/>
                </a:solidFill>
              </a:rPr>
              <a:t>, NI’04;  Yang </a:t>
            </a:r>
            <a:r>
              <a:rPr lang="da-DK" sz="1200" i="1" dirty="0">
                <a:solidFill>
                  <a:schemeClr val="accent4"/>
                </a:solidFill>
              </a:rPr>
              <a:t>et al</a:t>
            </a:r>
            <a:r>
              <a:rPr lang="da-DK" sz="1200" dirty="0">
                <a:solidFill>
                  <a:schemeClr val="accent4"/>
                </a:solidFill>
              </a:rPr>
              <a:t>, PMB’08)</a:t>
            </a:r>
            <a:endParaRPr lang="en-US" sz="1200" dirty="0">
              <a:solidFill>
                <a:schemeClr val="accent4"/>
              </a:solidFill>
            </a:endParaRPr>
          </a:p>
        </p:txBody>
      </p:sp>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Mid-Space Approach to Symmetry</a:t>
            </a:r>
          </a:p>
          <a:p>
            <a:pPr lvl="0" algn="ctr">
              <a:spcBef>
                <a:spcPct val="0"/>
              </a:spcBef>
              <a:defRPr/>
            </a:pPr>
            <a:endParaRPr lang="en-US" sz="3600" b="1" spc="150" dirty="0">
              <a:ln w="11430"/>
              <a:solidFill>
                <a:srgbClr val="66FF33"/>
              </a:solidFill>
            </a:endParaRPr>
          </a:p>
        </p:txBody>
      </p:sp>
    </p:spTree>
    <p:extLst>
      <p:ext uri="{BB962C8B-B14F-4D97-AF65-F5344CB8AC3E}">
        <p14:creationId xmlns:p14="http://schemas.microsoft.com/office/powerpoint/2010/main" val="3677202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Effect transition="in" filter="fade">
                                      <p:cBhvr>
                                        <p:cTn id="1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2D08D6-5408-4EB6-9DEB-C80E3EEFAA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103260"/>
            <a:ext cx="6089904" cy="3044952"/>
          </a:xfrm>
          <a:prstGeom prst="rect">
            <a:avLst/>
          </a:prstGeom>
        </p:spPr>
      </p:pic>
      <p:pic>
        <p:nvPicPr>
          <p:cNvPr id="5" name="Picture 4">
            <a:extLst>
              <a:ext uri="{FF2B5EF4-FFF2-40B4-BE49-F238E27FC236}">
                <a16:creationId xmlns:a16="http://schemas.microsoft.com/office/drawing/2014/main" id="{2E68D062-1825-4124-B90B-038553A039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99048" y="1103260"/>
            <a:ext cx="3044952" cy="3044952"/>
          </a:xfrm>
          <a:prstGeom prst="rect">
            <a:avLst/>
          </a:prstGeom>
        </p:spPr>
      </p:pic>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Regularization</a:t>
            </a:r>
          </a:p>
          <a:p>
            <a:pPr lvl="0" algn="ctr">
              <a:spcBef>
                <a:spcPct val="0"/>
              </a:spcBef>
              <a:defRPr/>
            </a:pPr>
            <a:endParaRPr lang="en-US" sz="3600" b="1" spc="150" dirty="0">
              <a:ln w="11430"/>
              <a:solidFill>
                <a:srgbClr val="66FF33"/>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A6CA13BC-D631-4EBA-B628-70052E8FB770}"/>
                  </a:ext>
                </a:extLst>
              </p:cNvPr>
              <p:cNvSpPr txBox="1"/>
              <p:nvPr/>
            </p:nvSpPr>
            <p:spPr>
              <a:xfrm>
                <a:off x="0" y="4148212"/>
                <a:ext cx="304495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7" name="TextBox 6">
                <a:extLst>
                  <a:ext uri="{FF2B5EF4-FFF2-40B4-BE49-F238E27FC236}">
                    <a16:creationId xmlns:a16="http://schemas.microsoft.com/office/drawing/2014/main" id="{A6CA13BC-D631-4EBA-B628-70052E8FB770}"/>
                  </a:ext>
                </a:extLst>
              </p:cNvPr>
              <p:cNvSpPr txBox="1">
                <a:spLocks noRot="1" noChangeAspect="1" noMove="1" noResize="1" noEditPoints="1" noAdjustHandles="1" noChangeArrowheads="1" noChangeShapeType="1" noTextEdit="1"/>
              </p:cNvSpPr>
              <p:nvPr/>
            </p:nvSpPr>
            <p:spPr>
              <a:xfrm>
                <a:off x="0" y="4148212"/>
                <a:ext cx="3044952" cy="246221"/>
              </a:xfrm>
              <a:prstGeom prst="rect">
                <a:avLst/>
              </a:prstGeom>
              <a:blipFill>
                <a:blip r:embed="rId7"/>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E4FEDD2-20BD-45C0-A569-BA0849A3F98D}"/>
                  </a:ext>
                </a:extLst>
              </p:cNvPr>
              <p:cNvSpPr txBox="1"/>
              <p:nvPr/>
            </p:nvSpPr>
            <p:spPr>
              <a:xfrm>
                <a:off x="3049524" y="4148212"/>
                <a:ext cx="304495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oMath>
                  </m:oMathPara>
                </a14:m>
                <a:endParaRPr lang="en-US" sz="1600" b="0" dirty="0">
                  <a:solidFill>
                    <a:schemeClr val="bg1"/>
                  </a:solidFill>
                </a:endParaRPr>
              </a:p>
            </p:txBody>
          </p:sp>
        </mc:Choice>
        <mc:Fallback xmlns="">
          <p:sp>
            <p:nvSpPr>
              <p:cNvPr id="8" name="TextBox 7">
                <a:extLst>
                  <a:ext uri="{FF2B5EF4-FFF2-40B4-BE49-F238E27FC236}">
                    <a16:creationId xmlns:a16="http://schemas.microsoft.com/office/drawing/2014/main" id="{1E4FEDD2-20BD-45C0-A569-BA0849A3F98D}"/>
                  </a:ext>
                </a:extLst>
              </p:cNvPr>
              <p:cNvSpPr txBox="1">
                <a:spLocks noRot="1" noChangeAspect="1" noMove="1" noResize="1" noEditPoints="1" noAdjustHandles="1" noChangeArrowheads="1" noChangeShapeType="1" noTextEdit="1"/>
              </p:cNvSpPr>
              <p:nvPr/>
            </p:nvSpPr>
            <p:spPr>
              <a:xfrm>
                <a:off x="3049524" y="4148212"/>
                <a:ext cx="3044952" cy="246221"/>
              </a:xfrm>
              <a:prstGeom prst="rect">
                <a:avLst/>
              </a:prstGeom>
              <a:blipFill>
                <a:blip r:embed="rId8"/>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66AED790-F591-4C06-AD89-110FE77F069C}"/>
                  </a:ext>
                </a:extLst>
              </p:cNvPr>
              <p:cNvSpPr txBox="1"/>
              <p:nvPr/>
            </p:nvSpPr>
            <p:spPr>
              <a:xfrm>
                <a:off x="6099048" y="4148212"/>
                <a:ext cx="3044952"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9" name="TextBox 8">
                <a:extLst>
                  <a:ext uri="{FF2B5EF4-FFF2-40B4-BE49-F238E27FC236}">
                    <a16:creationId xmlns:a16="http://schemas.microsoft.com/office/drawing/2014/main" id="{66AED790-F591-4C06-AD89-110FE77F069C}"/>
                  </a:ext>
                </a:extLst>
              </p:cNvPr>
              <p:cNvSpPr txBox="1">
                <a:spLocks noRot="1" noChangeAspect="1" noMove="1" noResize="1" noEditPoints="1" noAdjustHandles="1" noChangeArrowheads="1" noChangeShapeType="1" noTextEdit="1"/>
              </p:cNvSpPr>
              <p:nvPr/>
            </p:nvSpPr>
            <p:spPr>
              <a:xfrm>
                <a:off x="6099048" y="4148212"/>
                <a:ext cx="3044952" cy="246221"/>
              </a:xfrm>
              <a:prstGeom prst="rect">
                <a:avLst/>
              </a:prstGeom>
              <a:blipFill>
                <a:blip r:embed="rId9"/>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4FE4473F-3FA7-4495-A546-F3F7E9416B36}"/>
                  </a:ext>
                </a:extLst>
              </p:cNvPr>
              <p:cNvSpPr txBox="1"/>
              <p:nvPr/>
            </p:nvSpPr>
            <p:spPr>
              <a:xfrm>
                <a:off x="0" y="5692195"/>
                <a:ext cx="9144000" cy="276999"/>
              </a:xfrm>
              <a:prstGeom prst="rect">
                <a:avLst/>
              </a:prstGeom>
              <a:noFill/>
              <a:ln w="12700">
                <a:noFill/>
              </a:ln>
            </p:spPr>
            <p:txBody>
              <a:bodyPr wrap="square" lIns="0" tIns="0" rIns="0" bIns="0" rtlCol="0">
                <a:spAutoFit/>
              </a:bodyPr>
              <a:lstStyle/>
              <a:p>
                <a:pPr algn="ctr" defTabSz="346075"/>
                <a14:m>
                  <m:oMath xmlns:m="http://schemas.openxmlformats.org/officeDocument/2006/math">
                    <m:r>
                      <a:rPr lang="en-US" b="0" i="1" smtClean="0">
                        <a:solidFill>
                          <a:srgbClr val="00B0F0"/>
                        </a:solidFill>
                        <a:latin typeface="Cambria Math" panose="02040503050406030204" pitchFamily="18" charset="0"/>
                      </a:rPr>
                      <m:t>𝑇</m:t>
                    </m:r>
                  </m:oMath>
                </a14:m>
                <a:r>
                  <a:rPr lang="en-US" dirty="0">
                    <a:solidFill>
                      <a:schemeClr val="bg1"/>
                    </a:solidFill>
                  </a:rPr>
                  <a:t>: </a:t>
                </a:r>
                <a:r>
                  <a:rPr lang="en-US" dirty="0">
                    <a:solidFill>
                      <a:srgbClr val="FFFF00"/>
                    </a:solidFill>
                  </a:rPr>
                  <a:t>Transformation by sorting and matching pixel intensities</a:t>
                </a:r>
              </a:p>
            </p:txBody>
          </p:sp>
        </mc:Choice>
        <mc:Fallback xmlns="">
          <p:sp>
            <p:nvSpPr>
              <p:cNvPr id="10" name="TextBox 9">
                <a:extLst>
                  <a:ext uri="{FF2B5EF4-FFF2-40B4-BE49-F238E27FC236}">
                    <a16:creationId xmlns:a16="http://schemas.microsoft.com/office/drawing/2014/main" id="{4FE4473F-3FA7-4495-A546-F3F7E9416B36}"/>
                  </a:ext>
                </a:extLst>
              </p:cNvPr>
              <p:cNvSpPr txBox="1">
                <a:spLocks noRot="1" noChangeAspect="1" noMove="1" noResize="1" noEditPoints="1" noAdjustHandles="1" noChangeArrowheads="1" noChangeShapeType="1" noTextEdit="1"/>
              </p:cNvSpPr>
              <p:nvPr/>
            </p:nvSpPr>
            <p:spPr>
              <a:xfrm>
                <a:off x="0" y="5692195"/>
                <a:ext cx="9144000" cy="276999"/>
              </a:xfrm>
              <a:prstGeom prst="rect">
                <a:avLst/>
              </a:prstGeom>
              <a:blipFill>
                <a:blip r:embed="rId10"/>
                <a:stretch>
                  <a:fillRect t="-28889" b="-51111"/>
                </a:stretch>
              </a:blipFill>
              <a:ln w="1270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F22EC7C4-36CF-41FA-B1F8-0237668A9656}"/>
                  </a:ext>
                </a:extLst>
              </p:cNvPr>
              <p:cNvSpPr txBox="1"/>
              <p:nvPr/>
            </p:nvSpPr>
            <p:spPr>
              <a:xfrm>
                <a:off x="2699148" y="4752781"/>
                <a:ext cx="3745705"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limLow>
                            <m:limLowPr>
                              <m:ctrlPr>
                                <a:rPr lang="en-US" sz="2000" b="0" i="1" smtClean="0">
                                  <a:solidFill>
                                    <a:schemeClr val="bg1"/>
                                  </a:solidFill>
                                  <a:latin typeface="Cambria Math" panose="02040503050406030204" pitchFamily="18" charset="0"/>
                                </a:rPr>
                              </m:ctrlPr>
                            </m:limLowPr>
                            <m:e>
                              <m:r>
                                <m:rPr>
                                  <m:sty m:val="p"/>
                                </m:rPr>
                                <a:rPr lang="en-US" sz="2000" b="0" i="0" smtClean="0">
                                  <a:solidFill>
                                    <a:schemeClr val="bg1"/>
                                  </a:solidFill>
                                  <a:latin typeface="Cambria Math" panose="02040503050406030204" pitchFamily="18" charset="0"/>
                                </a:rPr>
                                <m:t>argmin</m:t>
                              </m:r>
                            </m:e>
                            <m:lim>
                              <m:r>
                                <a:rPr lang="en-US" sz="2000" b="0" i="1" smtClean="0">
                                  <a:solidFill>
                                    <a:srgbClr val="00B0F0"/>
                                  </a:solidFill>
                                  <a:latin typeface="Cambria Math" panose="02040503050406030204" pitchFamily="18" charset="0"/>
                                </a:rPr>
                                <m:t>𝑇</m:t>
                              </m:r>
                            </m:lim>
                          </m:limLow>
                        </m:fName>
                        <m:e>
                          <m:nary>
                            <m:naryPr>
                              <m:limLoc m:val="undOvr"/>
                              <m:subHide m:val="on"/>
                              <m:supHide m:val="on"/>
                              <m:ctrlPr>
                                <a:rPr lang="en-US" sz="2000" b="0" i="1" smtClean="0">
                                  <a:solidFill>
                                    <a:schemeClr val="bg1"/>
                                  </a:solidFill>
                                  <a:latin typeface="Cambria Math" panose="02040503050406030204" pitchFamily="18" charset="0"/>
                                </a:rPr>
                              </m:ctrlPr>
                            </m:naryPr>
                            <m:sub/>
                            <m:sup/>
                            <m:e>
                              <m:sSup>
                                <m:sSupPr>
                                  <m:ctrlPr>
                                    <a:rPr lang="en-US" sz="2000" i="1">
                                      <a:solidFill>
                                        <a:schemeClr val="bg1"/>
                                      </a:solidFill>
                                      <a:latin typeface="Cambria Math" panose="02040503050406030204" pitchFamily="18" charset="0"/>
                                    </a:rPr>
                                  </m:ctrlPr>
                                </m:sSupPr>
                                <m:e>
                                  <m:d>
                                    <m:dPr>
                                      <m:ctrlPr>
                                        <a:rPr lang="en-US" sz="2000" i="1">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𝐼</m:t>
                                          </m:r>
                                        </m:e>
                                        <m:sub>
                                          <m:r>
                                            <a:rPr lang="en-US" sz="2000" i="1">
                                              <a:solidFill>
                                                <a:srgbClr val="66FF33"/>
                                              </a:solidFill>
                                              <a:latin typeface="Cambria Math" panose="02040503050406030204" pitchFamily="18" charset="0"/>
                                            </a:rPr>
                                            <m:t>1</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𝐼</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smtClean="0">
                                              <a:solidFill>
                                                <a:srgbClr val="00B0F0"/>
                                              </a:solidFill>
                                              <a:latin typeface="Cambria Math" panose="02040503050406030204" pitchFamily="18" charset="0"/>
                                            </a:rPr>
                                            <m:t>𝑇</m:t>
                                          </m:r>
                                        </m:e>
                                      </m:d>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e>
                                  </m:d>
                                </m:e>
                                <m:sup>
                                  <m:r>
                                    <a:rPr lang="en-US" sz="2000">
                                      <a:solidFill>
                                        <a:schemeClr val="bg1"/>
                                      </a:solidFill>
                                      <a:latin typeface="Cambria Math" panose="02040503050406030204" pitchFamily="18" charset="0"/>
                                    </a:rPr>
                                    <m:t>2</m:t>
                                  </m:r>
                                </m:sup>
                              </m:sSup>
                              <m:r>
                                <m:rPr>
                                  <m:sty m:val="p"/>
                                </m:rPr>
                                <a:rPr lang="en-US" sz="2000" b="0" i="0" smtClean="0">
                                  <a:solidFill>
                                    <a:schemeClr val="bg1"/>
                                  </a:solidFill>
                                  <a:latin typeface="Cambria Math" panose="02040503050406030204" pitchFamily="18" charset="0"/>
                                </a:rPr>
                                <m:t>d</m:t>
                              </m:r>
                              <m:r>
                                <a:rPr lang="en-US" sz="2000" b="0" i="1" smtClean="0">
                                  <a:solidFill>
                                    <a:schemeClr val="bg1"/>
                                  </a:solidFill>
                                  <a:latin typeface="Cambria Math" panose="02040503050406030204" pitchFamily="18" charset="0"/>
                                </a:rPr>
                                <m:t>𝑥</m:t>
                              </m:r>
                            </m:e>
                          </m:nary>
                        </m:e>
                      </m:func>
                    </m:oMath>
                  </m:oMathPara>
                </a14:m>
                <a:endParaRPr lang="en-US" sz="2000" b="0" dirty="0">
                  <a:solidFill>
                    <a:schemeClr val="bg1"/>
                  </a:solidFill>
                </a:endParaRPr>
              </a:p>
            </p:txBody>
          </p:sp>
        </mc:Choice>
        <mc:Fallback xmlns="">
          <p:sp>
            <p:nvSpPr>
              <p:cNvPr id="12" name="TextBox 11">
                <a:extLst>
                  <a:ext uri="{FF2B5EF4-FFF2-40B4-BE49-F238E27FC236}">
                    <a16:creationId xmlns:a16="http://schemas.microsoft.com/office/drawing/2014/main" id="{F22EC7C4-36CF-41FA-B1F8-0237668A9656}"/>
                  </a:ext>
                </a:extLst>
              </p:cNvPr>
              <p:cNvSpPr txBox="1">
                <a:spLocks noRot="1" noChangeAspect="1" noMove="1" noResize="1" noEditPoints="1" noAdjustHandles="1" noChangeArrowheads="1" noChangeShapeType="1" noTextEdit="1"/>
              </p:cNvSpPr>
              <p:nvPr/>
            </p:nvSpPr>
            <p:spPr>
              <a:xfrm>
                <a:off x="2699148" y="4752781"/>
                <a:ext cx="3745705" cy="807337"/>
              </a:xfrm>
              <a:prstGeom prst="rect">
                <a:avLst/>
              </a:prstGeom>
              <a:blipFill>
                <a:blip r:embed="rId11"/>
                <a:stretch>
                  <a:fillRect/>
                </a:stretch>
              </a:blipFill>
            </p:spPr>
            <p:txBody>
              <a:bodyPr/>
              <a:lstStyle/>
              <a:p>
                <a:r>
                  <a:rPr lang="en-US">
                    <a:noFill/>
                  </a:rPr>
                  <a:t> </a:t>
                </a:r>
              </a:p>
            </p:txBody>
          </p:sp>
        </mc:Fallback>
      </mc:AlternateContent>
      <p:sp>
        <p:nvSpPr>
          <p:cNvPr id="13" name="Subtitle 2">
            <a:extLst>
              <a:ext uri="{FF2B5EF4-FFF2-40B4-BE49-F238E27FC236}">
                <a16:creationId xmlns:a16="http://schemas.microsoft.com/office/drawing/2014/main" id="{45D083AB-2410-4EC1-BE68-2A7C749059A8}"/>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da-DK" sz="1200" dirty="0">
                <a:solidFill>
                  <a:schemeClr val="accent4"/>
                </a:solidFill>
              </a:rPr>
              <a:t>Example proposed by Rohlﬁng </a:t>
            </a:r>
            <a:r>
              <a:rPr lang="da-DK" sz="1200" i="1" dirty="0">
                <a:solidFill>
                  <a:schemeClr val="accent4"/>
                </a:solidFill>
              </a:rPr>
              <a:t>et al</a:t>
            </a:r>
            <a:r>
              <a:rPr lang="da-DK" sz="1200" dirty="0">
                <a:solidFill>
                  <a:schemeClr val="accent4"/>
                </a:solidFill>
              </a:rPr>
              <a:t> (</a:t>
            </a:r>
            <a:r>
              <a:rPr lang="en-US" sz="1200" dirty="0">
                <a:solidFill>
                  <a:schemeClr val="accent4"/>
                </a:solidFill>
              </a:rPr>
              <a:t>IEEE Trans Med </a:t>
            </a:r>
            <a:r>
              <a:rPr lang="en-US" sz="1200" dirty="0" err="1">
                <a:solidFill>
                  <a:schemeClr val="accent4"/>
                </a:solidFill>
              </a:rPr>
              <a:t>Imag</a:t>
            </a:r>
            <a:r>
              <a:rPr lang="en-US" sz="1200" dirty="0">
                <a:solidFill>
                  <a:schemeClr val="accent4"/>
                </a:solidFill>
              </a:rPr>
              <a:t>, 2012)</a:t>
            </a:r>
          </a:p>
        </p:txBody>
      </p:sp>
      <p:pic>
        <p:nvPicPr>
          <p:cNvPr id="11" name="NoReg_video">
            <a:hlinkClick r:id="" action="ppaction://media"/>
            <a:extLst>
              <a:ext uri="{FF2B5EF4-FFF2-40B4-BE49-F238E27FC236}">
                <a16:creationId xmlns:a16="http://schemas.microsoft.com/office/drawing/2014/main" id="{F083AAF0-FB53-46F5-B032-009662345ABB}"/>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640394" y="994787"/>
            <a:ext cx="5863213" cy="5863213"/>
          </a:xfrm>
          <a:prstGeom prst="rect">
            <a:avLst/>
          </a:prstGeom>
        </p:spPr>
      </p:pic>
    </p:spTree>
    <p:extLst>
      <p:ext uri="{BB962C8B-B14F-4D97-AF65-F5344CB8AC3E}">
        <p14:creationId xmlns:p14="http://schemas.microsoft.com/office/powerpoint/2010/main" val="333178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par>
                          <p:cTn id="21" fill="hold">
                            <p:stCondLst>
                              <p:cond delay="500"/>
                            </p:stCondLst>
                            <p:childTnLst>
                              <p:par>
                                <p:cTn id="22" presetID="1" presetClass="mediacall" presetSubtype="0" fill="hold" nodeType="afterEffect">
                                  <p:stCondLst>
                                    <p:cond delay="0"/>
                                  </p:stCondLst>
                                  <p:childTnLst>
                                    <p:cmd type="call" cmd="playFrom(0.0)">
                                      <p:cBhvr>
                                        <p:cTn id="23" dur="4999"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11"/>
                </p:tgtEl>
              </p:cMediaNode>
            </p:video>
          </p:childTnLst>
        </p:cTn>
      </p:par>
    </p:tnLst>
    <p:bldLst>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5598C8A-E5F4-4AA7-8873-5ED84E490E7D}"/>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Regularization</a:t>
            </a:r>
          </a:p>
          <a:p>
            <a:pPr lvl="0" algn="ctr">
              <a:spcBef>
                <a:spcPct val="0"/>
              </a:spcBef>
              <a:defRPr/>
            </a:pPr>
            <a:endParaRPr lang="en-US" sz="3600" b="1" spc="150" dirty="0">
              <a:ln w="11430"/>
              <a:solidFill>
                <a:srgbClr val="66FF33"/>
              </a:solidFill>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D1B71775-D451-41E0-9AF9-78759E5A00B3}"/>
                  </a:ext>
                </a:extLst>
              </p:cNvPr>
              <p:cNvSpPr txBox="1"/>
              <p:nvPr/>
            </p:nvSpPr>
            <p:spPr>
              <a:xfrm>
                <a:off x="2029381" y="1924170"/>
                <a:ext cx="5085238"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limLow>
                            <m:limLowPr>
                              <m:ctrlPr>
                                <a:rPr lang="en-US" sz="2000" b="0" i="1" smtClean="0">
                                  <a:solidFill>
                                    <a:schemeClr val="bg1"/>
                                  </a:solidFill>
                                  <a:latin typeface="Cambria Math" panose="02040503050406030204" pitchFamily="18" charset="0"/>
                                </a:rPr>
                              </m:ctrlPr>
                            </m:limLowPr>
                            <m:e>
                              <m:r>
                                <m:rPr>
                                  <m:sty m:val="p"/>
                                </m:rPr>
                                <a:rPr lang="en-US" sz="2000" b="0" i="0" smtClean="0">
                                  <a:solidFill>
                                    <a:schemeClr val="bg1"/>
                                  </a:solidFill>
                                  <a:latin typeface="Cambria Math" panose="02040503050406030204" pitchFamily="18" charset="0"/>
                                </a:rPr>
                                <m:t>argmin</m:t>
                              </m:r>
                            </m:e>
                            <m:lim>
                              <m:r>
                                <a:rPr lang="en-US" sz="2000" b="0" i="1" smtClean="0">
                                  <a:solidFill>
                                    <a:srgbClr val="00B0F0"/>
                                  </a:solidFill>
                                  <a:latin typeface="Cambria Math" panose="02040503050406030204" pitchFamily="18" charset="0"/>
                                </a:rPr>
                                <m:t>𝑇</m:t>
                              </m:r>
                            </m:lim>
                          </m:limLow>
                        </m:fName>
                        <m:e>
                          <m:nary>
                            <m:naryPr>
                              <m:limLoc m:val="undOvr"/>
                              <m:subHide m:val="on"/>
                              <m:supHide m:val="on"/>
                              <m:ctrlPr>
                                <a:rPr lang="en-US" sz="2000" b="0" i="1" smtClean="0">
                                  <a:solidFill>
                                    <a:schemeClr val="bg1"/>
                                  </a:solidFill>
                                  <a:latin typeface="Cambria Math" panose="02040503050406030204" pitchFamily="18" charset="0"/>
                                </a:rPr>
                              </m:ctrlPr>
                            </m:naryPr>
                            <m:sub/>
                            <m:sup/>
                            <m:e>
                              <m:sSup>
                                <m:sSupPr>
                                  <m:ctrlPr>
                                    <a:rPr lang="en-US" sz="2000" i="1">
                                      <a:solidFill>
                                        <a:schemeClr val="bg1"/>
                                      </a:solidFill>
                                      <a:latin typeface="Cambria Math" panose="02040503050406030204" pitchFamily="18" charset="0"/>
                                    </a:rPr>
                                  </m:ctrlPr>
                                </m:sSupPr>
                                <m:e>
                                  <m:d>
                                    <m:dPr>
                                      <m:ctrlPr>
                                        <a:rPr lang="en-US" sz="2000" i="1">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𝐼</m:t>
                                          </m:r>
                                        </m:e>
                                        <m:sub>
                                          <m:r>
                                            <a:rPr lang="en-US" sz="2000" i="1">
                                              <a:solidFill>
                                                <a:srgbClr val="66FF33"/>
                                              </a:solidFill>
                                              <a:latin typeface="Cambria Math" panose="02040503050406030204" pitchFamily="18" charset="0"/>
                                            </a:rPr>
                                            <m:t>1</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𝐼</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smtClean="0">
                                              <a:solidFill>
                                                <a:srgbClr val="00B0F0"/>
                                              </a:solidFill>
                                              <a:latin typeface="Cambria Math" panose="02040503050406030204" pitchFamily="18" charset="0"/>
                                            </a:rPr>
                                            <m:t>𝑇</m:t>
                                          </m:r>
                                        </m:e>
                                      </m:d>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e>
                                  </m:d>
                                </m:e>
                                <m:sup>
                                  <m:r>
                                    <a:rPr lang="en-US" sz="2000">
                                      <a:solidFill>
                                        <a:schemeClr val="bg1"/>
                                      </a:solidFill>
                                      <a:latin typeface="Cambria Math" panose="02040503050406030204" pitchFamily="18" charset="0"/>
                                    </a:rPr>
                                    <m:t>2</m:t>
                                  </m:r>
                                </m:sup>
                              </m:sSup>
                              <m:r>
                                <m:rPr>
                                  <m:sty m:val="p"/>
                                </m:rPr>
                                <a:rPr lang="en-US" sz="2000" b="0" i="0" smtClean="0">
                                  <a:solidFill>
                                    <a:schemeClr val="bg1"/>
                                  </a:solidFill>
                                  <a:latin typeface="Cambria Math" panose="02040503050406030204" pitchFamily="18" charset="0"/>
                                </a:rPr>
                                <m:t>d</m:t>
                              </m:r>
                              <m:r>
                                <a:rPr lang="en-US" sz="2000" b="0" i="1" smtClean="0">
                                  <a:solidFill>
                                    <a:schemeClr val="bg1"/>
                                  </a:solidFill>
                                  <a:latin typeface="Cambria Math" panose="02040503050406030204" pitchFamily="18" charset="0"/>
                                </a:rPr>
                                <m:t>𝑥</m:t>
                              </m:r>
                            </m:e>
                          </m:nary>
                          <m:r>
                            <a:rPr lang="en-US" sz="2000" b="0" i="1" smtClean="0">
                              <a:solidFill>
                                <a:schemeClr val="bg1"/>
                              </a:solidFill>
                              <a:latin typeface="Cambria Math" panose="02040503050406030204" pitchFamily="18" charset="0"/>
                            </a:rPr>
                            <m:t>+</m:t>
                          </m:r>
                          <m:r>
                            <a:rPr lang="en-US" sz="2000" b="0" i="1" smtClean="0">
                              <a:solidFill>
                                <a:srgbClr val="FFC000"/>
                              </a:solidFill>
                              <a:latin typeface="Cambria Math" panose="02040503050406030204" pitchFamily="18" charset="0"/>
                            </a:rPr>
                            <m:t>𝜆</m:t>
                          </m:r>
                          <m:r>
                            <m:rPr>
                              <m:sty m:val="p"/>
                            </m:rPr>
                            <a:rPr lang="en-US" sz="2000" b="0" i="0" smtClean="0">
                              <a:solidFill>
                                <a:schemeClr val="bg1"/>
                              </a:solidFill>
                              <a:latin typeface="Cambria Math" panose="02040503050406030204" pitchFamily="18" charset="0"/>
                            </a:rPr>
                            <m:t>Reg</m:t>
                          </m:r>
                          <m:d>
                            <m:dPr>
                              <m:ctrlPr>
                                <a:rPr lang="en-US" sz="2000" b="0" i="1" smtClean="0">
                                  <a:solidFill>
                                    <a:schemeClr val="bg1"/>
                                  </a:solidFill>
                                  <a:latin typeface="Cambria Math" panose="02040503050406030204" pitchFamily="18" charset="0"/>
                                </a:rPr>
                              </m:ctrlPr>
                            </m:dPr>
                            <m:e>
                              <m:r>
                                <a:rPr lang="en-US" sz="2000" i="1">
                                  <a:solidFill>
                                    <a:srgbClr val="00B0F0"/>
                                  </a:solidFill>
                                  <a:latin typeface="Cambria Math" panose="02040503050406030204" pitchFamily="18" charset="0"/>
                                </a:rPr>
                                <m:t>𝑇</m:t>
                              </m:r>
                            </m:e>
                          </m:d>
                        </m:e>
                      </m:func>
                    </m:oMath>
                  </m:oMathPara>
                </a14:m>
                <a:endParaRPr lang="en-US" sz="2000" b="0" dirty="0">
                  <a:solidFill>
                    <a:schemeClr val="bg1"/>
                  </a:solidFill>
                </a:endParaRPr>
              </a:p>
            </p:txBody>
          </p:sp>
        </mc:Choice>
        <mc:Fallback xmlns="">
          <p:sp>
            <p:nvSpPr>
              <p:cNvPr id="6" name="TextBox 5">
                <a:extLst>
                  <a:ext uri="{FF2B5EF4-FFF2-40B4-BE49-F238E27FC236}">
                    <a16:creationId xmlns:a16="http://schemas.microsoft.com/office/drawing/2014/main" id="{D1B71775-D451-41E0-9AF9-78759E5A00B3}"/>
                  </a:ext>
                </a:extLst>
              </p:cNvPr>
              <p:cNvSpPr txBox="1">
                <a:spLocks noRot="1" noChangeAspect="1" noMove="1" noResize="1" noEditPoints="1" noAdjustHandles="1" noChangeArrowheads="1" noChangeShapeType="1" noTextEdit="1"/>
              </p:cNvSpPr>
              <p:nvPr/>
            </p:nvSpPr>
            <p:spPr>
              <a:xfrm>
                <a:off x="2029381" y="1924170"/>
                <a:ext cx="5085238" cy="807337"/>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0757F5-6533-4F77-8C52-CD74DE08172B}"/>
                  </a:ext>
                </a:extLst>
              </p:cNvPr>
              <p:cNvSpPr txBox="1"/>
              <p:nvPr/>
            </p:nvSpPr>
            <p:spPr>
              <a:xfrm>
                <a:off x="3146449" y="3350465"/>
                <a:ext cx="2851102"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sz="2000" smtClean="0">
                          <a:solidFill>
                            <a:schemeClr val="bg1"/>
                          </a:solidFill>
                          <a:latin typeface="Cambria Math" panose="02040503050406030204" pitchFamily="18" charset="0"/>
                        </a:rPr>
                        <m:t>Reg</m:t>
                      </m:r>
                      <m:d>
                        <m:dPr>
                          <m:ctrlPr>
                            <a:rPr lang="en-US" sz="2000" i="1">
                              <a:solidFill>
                                <a:schemeClr val="bg1"/>
                              </a:solidFill>
                              <a:latin typeface="Cambria Math" panose="02040503050406030204" pitchFamily="18" charset="0"/>
                            </a:rPr>
                          </m:ctrlPr>
                        </m:dPr>
                        <m:e>
                          <m:r>
                            <a:rPr lang="en-US" sz="2000" i="1">
                              <a:solidFill>
                                <a:srgbClr val="00B0F0"/>
                              </a:solidFill>
                              <a:latin typeface="Cambria Math" panose="02040503050406030204" pitchFamily="18" charset="0"/>
                            </a:rPr>
                            <m:t>𝑇</m:t>
                          </m:r>
                        </m:e>
                      </m:d>
                      <m:r>
                        <a:rPr lang="en-US" sz="2000" b="0" i="1" smtClean="0">
                          <a:solidFill>
                            <a:schemeClr val="bg1"/>
                          </a:solidFill>
                          <a:latin typeface="Cambria Math" panose="02040503050406030204" pitchFamily="18" charset="0"/>
                        </a:rPr>
                        <m:t>≔</m:t>
                      </m:r>
                      <m:nary>
                        <m:naryPr>
                          <m:limLoc m:val="undOvr"/>
                          <m:subHide m:val="on"/>
                          <m:supHide m:val="on"/>
                          <m:ctrlPr>
                            <a:rPr lang="en-US" sz="2000" i="1">
                              <a:solidFill>
                                <a:schemeClr val="bg1"/>
                              </a:solidFill>
                              <a:latin typeface="Cambria Math" panose="02040503050406030204" pitchFamily="18" charset="0"/>
                            </a:rPr>
                          </m:ctrlPr>
                        </m:naryPr>
                        <m:sub/>
                        <m:sup/>
                        <m:e>
                          <m:sSubSup>
                            <m:sSubSupPr>
                              <m:ctrlPr>
                                <a:rPr lang="en-US" sz="2000" i="1">
                                  <a:solidFill>
                                    <a:schemeClr val="bg1"/>
                                  </a:solidFill>
                                  <a:latin typeface="Cambria Math" panose="02040503050406030204" pitchFamily="18" charset="0"/>
                                </a:rPr>
                              </m:ctrlPr>
                            </m:sSubSupPr>
                            <m:e>
                              <m:d>
                                <m:dPr>
                                  <m:begChr m:val="‖"/>
                                  <m:endChr m:val="‖"/>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r>
                                    <a:rPr lang="en-US" sz="2000" i="1">
                                      <a:solidFill>
                                        <a:schemeClr val="bg1"/>
                                      </a:solidFill>
                                      <a:latin typeface="Cambria Math" panose="02040503050406030204" pitchFamily="18" charset="0"/>
                                      <a:ea typeface="Cambria Math" panose="02040503050406030204" pitchFamily="18" charset="0"/>
                                    </a:rPr>
                                    <m:t>−</m:t>
                                  </m:r>
                                  <m:r>
                                    <a:rPr lang="en-US" sz="2000" i="1">
                                      <a:solidFill>
                                        <a:schemeClr val="bg1"/>
                                      </a:solidFill>
                                      <a:latin typeface="Cambria Math" panose="02040503050406030204" pitchFamily="18" charset="0"/>
                                      <a:ea typeface="Cambria Math" panose="02040503050406030204" pitchFamily="18" charset="0"/>
                                    </a:rPr>
                                    <m:t>𝕀</m:t>
                                  </m:r>
                                </m:e>
                              </m:d>
                            </m:e>
                            <m:sub>
                              <m:r>
                                <a:rPr lang="en-US" sz="2000" i="1">
                                  <a:solidFill>
                                    <a:schemeClr val="bg1"/>
                                  </a:solidFill>
                                  <a:latin typeface="Cambria Math" panose="02040503050406030204" pitchFamily="18" charset="0"/>
                                </a:rPr>
                                <m:t>𝐹</m:t>
                              </m:r>
                            </m:sub>
                            <m:sup>
                              <m:r>
                                <a:rPr lang="en-US" sz="2000" i="1">
                                  <a:solidFill>
                                    <a:schemeClr val="bg1"/>
                                  </a:solidFill>
                                  <a:latin typeface="Cambria Math" panose="02040503050406030204" pitchFamily="18" charset="0"/>
                                </a:rPr>
                                <m:t>2</m:t>
                              </m:r>
                            </m:sup>
                          </m:sSubSup>
                          <m:r>
                            <m:rPr>
                              <m:sty m:val="p"/>
                            </m:rPr>
                            <a:rPr lang="en-US" sz="2000">
                              <a:solidFill>
                                <a:schemeClr val="bg1"/>
                              </a:solidFill>
                              <a:latin typeface="Cambria Math" panose="02040503050406030204" pitchFamily="18" charset="0"/>
                            </a:rPr>
                            <m:t>d</m:t>
                          </m:r>
                          <m:r>
                            <a:rPr lang="en-US" sz="2000" i="1">
                              <a:solidFill>
                                <a:schemeClr val="bg1"/>
                              </a:solidFill>
                              <a:latin typeface="Cambria Math" panose="02040503050406030204" pitchFamily="18" charset="0"/>
                            </a:rPr>
                            <m:t>𝑥</m:t>
                          </m:r>
                        </m:e>
                      </m:nary>
                    </m:oMath>
                  </m:oMathPara>
                </a14:m>
                <a:endParaRPr lang="en-US" sz="2000" b="0" dirty="0">
                  <a:solidFill>
                    <a:schemeClr val="bg1"/>
                  </a:solidFill>
                </a:endParaRPr>
              </a:p>
            </p:txBody>
          </p:sp>
        </mc:Choice>
        <mc:Fallback xmlns="">
          <p:sp>
            <p:nvSpPr>
              <p:cNvPr id="7" name="TextBox 6">
                <a:extLst>
                  <a:ext uri="{FF2B5EF4-FFF2-40B4-BE49-F238E27FC236}">
                    <a16:creationId xmlns:a16="http://schemas.microsoft.com/office/drawing/2014/main" id="{4C0757F5-6533-4F77-8C52-CD74DE08172B}"/>
                  </a:ext>
                </a:extLst>
              </p:cNvPr>
              <p:cNvSpPr txBox="1">
                <a:spLocks noRot="1" noChangeAspect="1" noMove="1" noResize="1" noEditPoints="1" noAdjustHandles="1" noChangeArrowheads="1" noChangeShapeType="1" noTextEdit="1"/>
              </p:cNvSpPr>
              <p:nvPr/>
            </p:nvSpPr>
            <p:spPr>
              <a:xfrm>
                <a:off x="3146449" y="3350465"/>
                <a:ext cx="2851102" cy="807337"/>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6238716-184F-4BEB-A6FC-F2F2D8409EA6}"/>
                  </a:ext>
                </a:extLst>
              </p:cNvPr>
              <p:cNvSpPr txBox="1"/>
              <p:nvPr/>
            </p:nvSpPr>
            <p:spPr>
              <a:xfrm>
                <a:off x="3955581" y="4776760"/>
                <a:ext cx="123283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r>
                            <m:rPr>
                              <m:sty m:val="p"/>
                            </m:rPr>
                            <a:rPr lang="en-US" sz="2000" b="0" i="0" smtClean="0">
                              <a:solidFill>
                                <a:schemeClr val="bg1"/>
                              </a:solidFill>
                              <a:latin typeface="Cambria Math" panose="02040503050406030204" pitchFamily="18" charset="0"/>
                            </a:rPr>
                            <m:t>det</m:t>
                          </m:r>
                        </m:fName>
                        <m:e>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e>
                      </m:func>
                      <m:r>
                        <a:rPr lang="en-US" sz="2000" b="0" i="1" smtClean="0">
                          <a:solidFill>
                            <a:schemeClr val="bg1"/>
                          </a:solidFill>
                          <a:latin typeface="Cambria Math" panose="02040503050406030204" pitchFamily="18" charset="0"/>
                        </a:rPr>
                        <m:t>&gt;0</m:t>
                      </m:r>
                    </m:oMath>
                  </m:oMathPara>
                </a14:m>
                <a:endParaRPr lang="en-US" sz="2000" b="0" dirty="0">
                  <a:solidFill>
                    <a:schemeClr val="bg1"/>
                  </a:solidFill>
                </a:endParaRPr>
              </a:p>
            </p:txBody>
          </p:sp>
        </mc:Choice>
        <mc:Fallback xmlns="">
          <p:sp>
            <p:nvSpPr>
              <p:cNvPr id="8" name="TextBox 7">
                <a:extLst>
                  <a:ext uri="{FF2B5EF4-FFF2-40B4-BE49-F238E27FC236}">
                    <a16:creationId xmlns:a16="http://schemas.microsoft.com/office/drawing/2014/main" id="{E6238716-184F-4BEB-A6FC-F2F2D8409EA6}"/>
                  </a:ext>
                </a:extLst>
              </p:cNvPr>
              <p:cNvSpPr txBox="1">
                <a:spLocks noRot="1" noChangeAspect="1" noMove="1" noResize="1" noEditPoints="1" noAdjustHandles="1" noChangeArrowheads="1" noChangeShapeType="1" noTextEdit="1"/>
              </p:cNvSpPr>
              <p:nvPr/>
            </p:nvSpPr>
            <p:spPr>
              <a:xfrm>
                <a:off x="3955581" y="4776760"/>
                <a:ext cx="1232838" cy="307777"/>
              </a:xfrm>
              <a:prstGeom prst="rect">
                <a:avLst/>
              </a:prstGeom>
              <a:blipFill>
                <a:blip r:embed="rId5"/>
                <a:stretch>
                  <a:fillRect l="-4455" r="-3960" b="-8000"/>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6AA8C037-6DEB-4A89-A260-FDE84E56955E}"/>
              </a:ext>
            </a:extLst>
          </p:cNvPr>
          <p:cNvSpPr txBox="1"/>
          <p:nvPr/>
        </p:nvSpPr>
        <p:spPr>
          <a:xfrm>
            <a:off x="0" y="5226126"/>
            <a:ext cx="9144000" cy="553998"/>
          </a:xfrm>
          <a:prstGeom prst="rect">
            <a:avLst/>
          </a:prstGeom>
          <a:noFill/>
          <a:ln w="12700">
            <a:noFill/>
          </a:ln>
        </p:spPr>
        <p:txBody>
          <a:bodyPr wrap="square" lIns="0" tIns="0" rIns="0" bIns="0" rtlCol="0">
            <a:spAutoFit/>
          </a:bodyPr>
          <a:lstStyle/>
          <a:p>
            <a:pPr algn="ctr" defTabSz="346075"/>
            <a:r>
              <a:rPr lang="en-US" dirty="0">
                <a:solidFill>
                  <a:srgbClr val="FFFF00"/>
                </a:solidFill>
              </a:rPr>
              <a:t>(Diffeomorphism)</a:t>
            </a:r>
          </a:p>
          <a:p>
            <a:pPr algn="ctr" defTabSz="346075"/>
            <a:r>
              <a:rPr lang="en-US" dirty="0">
                <a:solidFill>
                  <a:schemeClr val="accent4"/>
                </a:solidFill>
              </a:rPr>
              <a:t>(Vercauteren </a:t>
            </a:r>
            <a:r>
              <a:rPr lang="en-US" i="1" dirty="0">
                <a:solidFill>
                  <a:schemeClr val="accent4"/>
                </a:solidFill>
              </a:rPr>
              <a:t>et al</a:t>
            </a:r>
            <a:r>
              <a:rPr lang="en-US" dirty="0">
                <a:solidFill>
                  <a:schemeClr val="accent4"/>
                </a:solidFill>
              </a:rPr>
              <a:t>, NeuroImage, 2009)</a:t>
            </a:r>
            <a:endParaRPr lang="en-US" dirty="0">
              <a:solidFill>
                <a:srgbClr val="FFFF00"/>
              </a:solidFill>
            </a:endParaRPr>
          </a:p>
        </p:txBody>
      </p:sp>
    </p:spTree>
    <p:extLst>
      <p:ext uri="{BB962C8B-B14F-4D97-AF65-F5344CB8AC3E}">
        <p14:creationId xmlns:p14="http://schemas.microsoft.com/office/powerpoint/2010/main" val="3539265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g_Video">
            <a:hlinkClick r:id="" action="ppaction://media"/>
            <a:extLst>
              <a:ext uri="{FF2B5EF4-FFF2-40B4-BE49-F238E27FC236}">
                <a16:creationId xmlns:a16="http://schemas.microsoft.com/office/drawing/2014/main" id="{4FA0E36F-A497-4785-9370-67EA7B189E9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641348" y="996696"/>
            <a:ext cx="5861304" cy="5861304"/>
          </a:xfrm>
          <a:prstGeom prst="rect">
            <a:avLst/>
          </a:prstGeom>
        </p:spPr>
      </p:pic>
      <p:sp>
        <p:nvSpPr>
          <p:cNvPr id="4" name="Title 1">
            <a:extLst>
              <a:ext uri="{FF2B5EF4-FFF2-40B4-BE49-F238E27FC236}">
                <a16:creationId xmlns:a16="http://schemas.microsoft.com/office/drawing/2014/main" id="{F5598C8A-E5F4-4AA7-8873-5ED84E490E7D}"/>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Regularization</a:t>
            </a:r>
          </a:p>
          <a:p>
            <a:pPr lvl="0" algn="ctr">
              <a:spcBef>
                <a:spcPct val="0"/>
              </a:spcBef>
              <a:defRPr/>
            </a:pPr>
            <a:endParaRPr lang="en-US" sz="3600" b="1" spc="150" dirty="0">
              <a:ln w="11430"/>
              <a:solidFill>
                <a:srgbClr val="66FF33"/>
              </a:solidFill>
            </a:endParaRPr>
          </a:p>
        </p:txBody>
      </p:sp>
    </p:spTree>
    <p:extLst>
      <p:ext uri="{BB962C8B-B14F-4D97-AF65-F5344CB8AC3E}">
        <p14:creationId xmlns:p14="http://schemas.microsoft.com/office/powerpoint/2010/main" val="3198240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a:t>
            </a:r>
          </a:p>
          <a:p>
            <a:pPr lvl="0" algn="ctr">
              <a:spcBef>
                <a:spcPct val="0"/>
              </a:spcBef>
              <a:defRPr/>
            </a:pPr>
            <a:r>
              <a:rPr lang="en-US" sz="3600" b="1" spc="150" dirty="0">
                <a:ln w="11430"/>
                <a:solidFill>
                  <a:srgbClr val="66FF33"/>
                </a:solidFill>
              </a:rPr>
              <a:t>Spatial Correspondence</a:t>
            </a:r>
          </a:p>
        </p:txBody>
      </p:sp>
      <p:pic>
        <p:nvPicPr>
          <p:cNvPr id="3" name="Picture 2">
            <a:extLst>
              <a:ext uri="{FF2B5EF4-FFF2-40B4-BE49-F238E27FC236}">
                <a16:creationId xmlns:a16="http://schemas.microsoft.com/office/drawing/2014/main" id="{BDF419D5-0958-4A64-87E0-379311222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2089210"/>
            <a:ext cx="4114800" cy="2571750"/>
          </a:xfrm>
          <a:prstGeom prst="rect">
            <a:avLst/>
          </a:prstGeom>
        </p:spPr>
      </p:pic>
      <p:pic>
        <p:nvPicPr>
          <p:cNvPr id="8" name="Picture 7">
            <a:extLst>
              <a:ext uri="{FF2B5EF4-FFF2-40B4-BE49-F238E27FC236}">
                <a16:creationId xmlns:a16="http://schemas.microsoft.com/office/drawing/2014/main" id="{24360B25-0C4B-4BA3-A0DC-98B7CF66F7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0600" y="1896329"/>
            <a:ext cx="4114800" cy="2957513"/>
          </a:xfrm>
          <a:prstGeom prst="rect">
            <a:avLst/>
          </a:prstGeom>
        </p:spPr>
      </p:pic>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359402"/>
            <a:ext cx="9144000" cy="498598"/>
          </a:xfrm>
          <a:prstGeom prst="rect">
            <a:avLst/>
          </a:prstGeom>
        </p:spPr>
        <p:txBody>
          <a:bodyPr vert="horz" lIns="91440" tIns="45720" rIns="91440" bIns="45720" numCol="2"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Photo by:</a:t>
            </a:r>
          </a:p>
          <a:p>
            <a:pPr marL="0" indent="0" algn="ctr">
              <a:buNone/>
            </a:pPr>
            <a:r>
              <a:rPr lang="en-US" sz="1200" dirty="0">
                <a:solidFill>
                  <a:schemeClr val="accent4"/>
                </a:solidFill>
              </a:rPr>
              <a:t>Manu H., pentaxforums.com</a:t>
            </a:r>
          </a:p>
          <a:p>
            <a:pPr marL="0" indent="0" algn="ctr">
              <a:buNone/>
            </a:pPr>
            <a:r>
              <a:rPr lang="en-US" sz="1200" dirty="0">
                <a:solidFill>
                  <a:schemeClr val="accent4"/>
                </a:solidFill>
              </a:rPr>
              <a:t>Photo by:</a:t>
            </a:r>
          </a:p>
          <a:p>
            <a:pPr marL="0" indent="0" algn="ctr">
              <a:buNone/>
            </a:pPr>
            <a:r>
              <a:rPr lang="en-US" sz="1200" dirty="0">
                <a:solidFill>
                  <a:schemeClr val="accent4"/>
                </a:solidFill>
              </a:rPr>
              <a:t>David L. Ryan, Boston Globe</a:t>
            </a:r>
          </a:p>
        </p:txBody>
      </p:sp>
      <p:sp>
        <p:nvSpPr>
          <p:cNvPr id="11" name="Star: 5 Points 10">
            <a:extLst>
              <a:ext uri="{FF2B5EF4-FFF2-40B4-BE49-F238E27FC236}">
                <a16:creationId xmlns:a16="http://schemas.microsoft.com/office/drawing/2014/main" id="{49AF1D52-55AE-41D4-8308-AAD216AB872E}"/>
              </a:ext>
            </a:extLst>
          </p:cNvPr>
          <p:cNvSpPr/>
          <p:nvPr/>
        </p:nvSpPr>
        <p:spPr>
          <a:xfrm>
            <a:off x="2664153" y="3149417"/>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tar: 5 Points 12">
            <a:extLst>
              <a:ext uri="{FF2B5EF4-FFF2-40B4-BE49-F238E27FC236}">
                <a16:creationId xmlns:a16="http://schemas.microsoft.com/office/drawing/2014/main" id="{CAC5F363-BFDC-4685-9F83-E0BD235709D1}"/>
              </a:ext>
            </a:extLst>
          </p:cNvPr>
          <p:cNvSpPr/>
          <p:nvPr/>
        </p:nvSpPr>
        <p:spPr>
          <a:xfrm>
            <a:off x="2137954" y="2326535"/>
            <a:ext cx="91440" cy="9144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r: 5 Points 13">
            <a:extLst>
              <a:ext uri="{FF2B5EF4-FFF2-40B4-BE49-F238E27FC236}">
                <a16:creationId xmlns:a16="http://schemas.microsoft.com/office/drawing/2014/main" id="{D8083E0A-4ED7-4550-A7B8-3D2E6FFC05B4}"/>
              </a:ext>
            </a:extLst>
          </p:cNvPr>
          <p:cNvSpPr/>
          <p:nvPr/>
        </p:nvSpPr>
        <p:spPr>
          <a:xfrm>
            <a:off x="1830840" y="220741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tar: 5 Points 14">
            <a:extLst>
              <a:ext uri="{FF2B5EF4-FFF2-40B4-BE49-F238E27FC236}">
                <a16:creationId xmlns:a16="http://schemas.microsoft.com/office/drawing/2014/main" id="{110209F4-3F4A-4C51-AE30-FD2DBD322ACA}"/>
              </a:ext>
            </a:extLst>
          </p:cNvPr>
          <p:cNvSpPr/>
          <p:nvPr/>
        </p:nvSpPr>
        <p:spPr>
          <a:xfrm>
            <a:off x="6592320" y="191934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tar: 5 Points 15">
            <a:extLst>
              <a:ext uri="{FF2B5EF4-FFF2-40B4-BE49-F238E27FC236}">
                <a16:creationId xmlns:a16="http://schemas.microsoft.com/office/drawing/2014/main" id="{B17434B9-3FCE-4184-92C4-210343DE4B9D}"/>
              </a:ext>
            </a:extLst>
          </p:cNvPr>
          <p:cNvSpPr/>
          <p:nvPr/>
        </p:nvSpPr>
        <p:spPr>
          <a:xfrm>
            <a:off x="6853238" y="2020306"/>
            <a:ext cx="91440" cy="91440"/>
          </a:xfrm>
          <a:prstGeom prst="star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tar: 5 Points 16">
            <a:extLst>
              <a:ext uri="{FF2B5EF4-FFF2-40B4-BE49-F238E27FC236}">
                <a16:creationId xmlns:a16="http://schemas.microsoft.com/office/drawing/2014/main" id="{D47E10E6-B431-46A1-8460-988EAA3B144C}"/>
              </a:ext>
            </a:extLst>
          </p:cNvPr>
          <p:cNvSpPr/>
          <p:nvPr/>
        </p:nvSpPr>
        <p:spPr>
          <a:xfrm>
            <a:off x="6978084" y="2867079"/>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Star: 5 Points 18">
            <a:extLst>
              <a:ext uri="{FF2B5EF4-FFF2-40B4-BE49-F238E27FC236}">
                <a16:creationId xmlns:a16="http://schemas.microsoft.com/office/drawing/2014/main" id="{2A2BF612-21DA-4D27-8F79-CABA0C72244D}"/>
              </a:ext>
            </a:extLst>
          </p:cNvPr>
          <p:cNvSpPr/>
          <p:nvPr/>
        </p:nvSpPr>
        <p:spPr>
          <a:xfrm>
            <a:off x="6140902" y="2719381"/>
            <a:ext cx="91440" cy="9144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tar: 5 Points 19">
            <a:extLst>
              <a:ext uri="{FF2B5EF4-FFF2-40B4-BE49-F238E27FC236}">
                <a16:creationId xmlns:a16="http://schemas.microsoft.com/office/drawing/2014/main" id="{BB752F33-BC93-4912-A0E1-FE94C0EF64F7}"/>
              </a:ext>
            </a:extLst>
          </p:cNvPr>
          <p:cNvSpPr/>
          <p:nvPr/>
        </p:nvSpPr>
        <p:spPr>
          <a:xfrm>
            <a:off x="1480796" y="2927484"/>
            <a:ext cx="91440" cy="9144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970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500"/>
                                        <p:tgtEl>
                                          <p:spTgt spid="19"/>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16" grpId="0" animBg="1"/>
      <p:bldP spid="17" grpId="0" animBg="1"/>
      <p:bldP spid="19" grpId="0" animBg="1"/>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Validation of Registration</a:t>
            </a:r>
          </a:p>
          <a:p>
            <a:pPr lvl="0" algn="ctr">
              <a:spcBef>
                <a:spcPct val="0"/>
              </a:spcBef>
              <a:defRPr/>
            </a:pPr>
            <a:r>
              <a:rPr lang="en-US" sz="3600" b="1" spc="150" dirty="0">
                <a:ln w="11430"/>
                <a:solidFill>
                  <a:srgbClr val="66FF33"/>
                </a:solidFill>
              </a:rPr>
              <a:t>Manual Landmarks</a:t>
            </a:r>
          </a:p>
        </p:txBody>
      </p:sp>
      <p:pic>
        <p:nvPicPr>
          <p:cNvPr id="3" name="Breathe_video">
            <a:hlinkClick r:id="" action="ppaction://media"/>
            <a:extLst>
              <a:ext uri="{FF2B5EF4-FFF2-40B4-BE49-F238E27FC236}">
                <a16:creationId xmlns:a16="http://schemas.microsoft.com/office/drawing/2014/main" id="{C3B23B88-F180-4B0B-8F53-898C321ED61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8341" y="1470025"/>
            <a:ext cx="5947318" cy="5110976"/>
          </a:xfrm>
          <a:prstGeom prst="rect">
            <a:avLst/>
          </a:prstGeom>
        </p:spPr>
      </p:pic>
      <p:sp>
        <p:nvSpPr>
          <p:cNvPr id="4" name="Subtitle 2">
            <a:extLst>
              <a:ext uri="{FF2B5EF4-FFF2-40B4-BE49-F238E27FC236}">
                <a16:creationId xmlns:a16="http://schemas.microsoft.com/office/drawing/2014/main" id="{BE38802D-7300-4353-B6EB-DAA1AD3CF14B}"/>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CT images from DIR-LAB (Castillo </a:t>
            </a:r>
            <a:r>
              <a:rPr lang="en-US" sz="1200" i="1" dirty="0">
                <a:solidFill>
                  <a:schemeClr val="accent4"/>
                </a:solidFill>
              </a:rPr>
              <a:t>et al</a:t>
            </a:r>
            <a:r>
              <a:rPr lang="en-US" sz="1200" dirty="0">
                <a:solidFill>
                  <a:schemeClr val="accent4"/>
                </a:solidFill>
              </a:rPr>
              <a:t>, Phys Med </a:t>
            </a:r>
            <a:r>
              <a:rPr lang="en-US" sz="1200" dirty="0" err="1">
                <a:solidFill>
                  <a:schemeClr val="accent4"/>
                </a:solidFill>
              </a:rPr>
              <a:t>Biol</a:t>
            </a:r>
            <a:r>
              <a:rPr lang="en-US" sz="1200" dirty="0">
                <a:solidFill>
                  <a:schemeClr val="accent4"/>
                </a:solidFill>
              </a:rPr>
              <a:t>, 2009)</a:t>
            </a:r>
          </a:p>
        </p:txBody>
      </p:sp>
    </p:spTree>
    <p:extLst>
      <p:ext uri="{BB962C8B-B14F-4D97-AF65-F5344CB8AC3E}">
        <p14:creationId xmlns:p14="http://schemas.microsoft.com/office/powerpoint/2010/main" val="15928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A4B88EFF-28FB-4FEC-84ED-D5A78F3DC91B}"/>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Validation of Registration</a:t>
            </a:r>
          </a:p>
          <a:p>
            <a:pPr lvl="0" algn="ctr">
              <a:spcBef>
                <a:spcPct val="0"/>
              </a:spcBef>
              <a:defRPr/>
            </a:pPr>
            <a:r>
              <a:rPr lang="en-US" sz="3600" b="1" spc="150" dirty="0">
                <a:ln w="11430"/>
                <a:solidFill>
                  <a:srgbClr val="66FF33"/>
                </a:solidFill>
              </a:rPr>
              <a:t>Manual Labels</a:t>
            </a:r>
          </a:p>
        </p:txBody>
      </p:sp>
      <p:sp>
        <p:nvSpPr>
          <p:cNvPr id="4" name="Subtitle 2">
            <a:extLst>
              <a:ext uri="{FF2B5EF4-FFF2-40B4-BE49-F238E27FC236}">
                <a16:creationId xmlns:a16="http://schemas.microsoft.com/office/drawing/2014/main" id="{BE38802D-7300-4353-B6EB-DAA1AD3CF14B}"/>
              </a:ext>
            </a:extLst>
          </p:cNvPr>
          <p:cNvSpPr txBox="1">
            <a:spLocks/>
          </p:cNvSpPr>
          <p:nvPr/>
        </p:nvSpPr>
        <p:spPr>
          <a:xfrm>
            <a:off x="0" y="6581001"/>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Label images of the “Buckner 40” dataset (Fischl </a:t>
            </a:r>
            <a:r>
              <a:rPr lang="en-US" sz="1200" i="1" dirty="0">
                <a:solidFill>
                  <a:schemeClr val="accent4"/>
                </a:solidFill>
              </a:rPr>
              <a:t>et al</a:t>
            </a:r>
            <a:r>
              <a:rPr lang="en-US" sz="1200" dirty="0">
                <a:solidFill>
                  <a:schemeClr val="accent4"/>
                </a:solidFill>
              </a:rPr>
              <a:t>, Neuron, 2002)</a:t>
            </a:r>
          </a:p>
        </p:txBody>
      </p:sp>
      <p:pic>
        <p:nvPicPr>
          <p:cNvPr id="5" name="Picture 4">
            <a:extLst>
              <a:ext uri="{FF2B5EF4-FFF2-40B4-BE49-F238E27FC236}">
                <a16:creationId xmlns:a16="http://schemas.microsoft.com/office/drawing/2014/main" id="{6465E96B-56CF-4E53-85C4-A27C70440C1E}"/>
              </a:ext>
            </a:extLst>
          </p:cNvPr>
          <p:cNvPicPr preferRelativeResize="0">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0" y="1470025"/>
            <a:ext cx="9144000" cy="2170253"/>
          </a:xfrm>
          <a:prstGeom prst="rect">
            <a:avLst/>
          </a:prstGeom>
          <a:ln>
            <a:noFill/>
          </a:ln>
          <a:extLst>
            <a:ext uri="{53640926-AAD7-44D8-BBD7-CCE9431645EC}">
              <a14:shadowObscured xmlns:a14="http://schemas.microsoft.com/office/drawing/2010/main"/>
            </a:ext>
          </a:extLst>
        </p:spPr>
      </p:pic>
      <p:sp>
        <p:nvSpPr>
          <p:cNvPr id="2" name="Oval 1">
            <a:extLst>
              <a:ext uri="{FF2B5EF4-FFF2-40B4-BE49-F238E27FC236}">
                <a16:creationId xmlns:a16="http://schemas.microsoft.com/office/drawing/2014/main" id="{627C5617-BA70-499C-AD21-2B1EC00D4A3A}"/>
              </a:ext>
            </a:extLst>
          </p:cNvPr>
          <p:cNvSpPr/>
          <p:nvPr/>
        </p:nvSpPr>
        <p:spPr>
          <a:xfrm rot="3428262">
            <a:off x="1657978" y="4386105"/>
            <a:ext cx="1356527" cy="939521"/>
          </a:xfrm>
          <a:prstGeom prst="ellipse">
            <a:avLst/>
          </a:prstGeom>
          <a:solidFill>
            <a:schemeClr val="accent3">
              <a:alpha val="7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0915C7F-3285-4ED9-AFEA-98BB612B1984}"/>
              </a:ext>
            </a:extLst>
          </p:cNvPr>
          <p:cNvSpPr/>
          <p:nvPr/>
        </p:nvSpPr>
        <p:spPr>
          <a:xfrm rot="4853133">
            <a:off x="1924448" y="4386104"/>
            <a:ext cx="1356527" cy="939521"/>
          </a:xfrm>
          <a:prstGeom prst="ellipse">
            <a:avLst/>
          </a:prstGeom>
          <a:solidFill>
            <a:schemeClr val="accent2">
              <a:alpha val="70000"/>
            </a:schemeClr>
          </a:solidFill>
          <a:ln>
            <a:solidFill>
              <a:schemeClr val="accent2">
                <a:shade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268BD00-042A-4A8B-A57F-CC3A60E99A11}"/>
                  </a:ext>
                </a:extLst>
              </p:cNvPr>
              <p:cNvSpPr txBox="1"/>
              <p:nvPr/>
            </p:nvSpPr>
            <p:spPr>
              <a:xfrm>
                <a:off x="808897" y="4751591"/>
                <a:ext cx="1683903"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b="0" i="1" smtClean="0">
                              <a:solidFill>
                                <a:srgbClr val="66FF33"/>
                              </a:solidFill>
                              <a:latin typeface="Cambria Math" panose="02040503050406030204" pitchFamily="18" charset="0"/>
                            </a:rPr>
                            <m:t>𝐿</m:t>
                          </m:r>
                        </m:e>
                        <m:sub>
                          <m:r>
                            <a:rPr lang="en-US" sz="1600" i="1">
                              <a:solidFill>
                                <a:srgbClr val="66FF33"/>
                              </a:solidFill>
                              <a:latin typeface="Cambria Math" panose="02040503050406030204" pitchFamily="18" charset="0"/>
                            </a:rPr>
                            <m:t>1</m:t>
                          </m:r>
                        </m:sub>
                      </m:sSub>
                    </m:oMath>
                  </m:oMathPara>
                </a14:m>
                <a:endParaRPr lang="en-US" sz="1600" b="0" dirty="0">
                  <a:solidFill>
                    <a:schemeClr val="bg1"/>
                  </a:solidFill>
                </a:endParaRPr>
              </a:p>
            </p:txBody>
          </p:sp>
        </mc:Choice>
        <mc:Fallback xmlns="">
          <p:sp>
            <p:nvSpPr>
              <p:cNvPr id="8" name="TextBox 7">
                <a:extLst>
                  <a:ext uri="{FF2B5EF4-FFF2-40B4-BE49-F238E27FC236}">
                    <a16:creationId xmlns:a16="http://schemas.microsoft.com/office/drawing/2014/main" id="{2268BD00-042A-4A8B-A57F-CC3A60E99A11}"/>
                  </a:ext>
                </a:extLst>
              </p:cNvPr>
              <p:cNvSpPr txBox="1">
                <a:spLocks noRot="1" noChangeAspect="1" noMove="1" noResize="1" noEditPoints="1" noAdjustHandles="1" noChangeArrowheads="1" noChangeShapeType="1" noTextEdit="1"/>
              </p:cNvSpPr>
              <p:nvPr/>
            </p:nvSpPr>
            <p:spPr>
              <a:xfrm>
                <a:off x="808897" y="4751591"/>
                <a:ext cx="1683903" cy="246221"/>
              </a:xfrm>
              <a:prstGeom prst="rect">
                <a:avLst/>
              </a:prstGeom>
              <a:blipFill>
                <a:blip r:embed="rId4"/>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7F23923-93E5-4226-98E1-32C51F3923CB}"/>
                  </a:ext>
                </a:extLst>
              </p:cNvPr>
              <p:cNvSpPr txBox="1"/>
              <p:nvPr/>
            </p:nvSpPr>
            <p:spPr>
              <a:xfrm>
                <a:off x="2721714" y="4751591"/>
                <a:ext cx="1498271" cy="246221"/>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b="0" i="1" smtClean="0">
                              <a:solidFill>
                                <a:srgbClr val="FF0000"/>
                              </a:solidFill>
                              <a:latin typeface="Cambria Math" panose="02040503050406030204" pitchFamily="18" charset="0"/>
                            </a:rPr>
                            <m:t>𝐿</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m:oMathPara>
                </a14:m>
                <a:endParaRPr lang="en-US" sz="1600" b="0" dirty="0">
                  <a:solidFill>
                    <a:schemeClr val="bg1"/>
                  </a:solidFill>
                </a:endParaRPr>
              </a:p>
            </p:txBody>
          </p:sp>
        </mc:Choice>
        <mc:Fallback xmlns="">
          <p:sp>
            <p:nvSpPr>
              <p:cNvPr id="9" name="TextBox 8">
                <a:extLst>
                  <a:ext uri="{FF2B5EF4-FFF2-40B4-BE49-F238E27FC236}">
                    <a16:creationId xmlns:a16="http://schemas.microsoft.com/office/drawing/2014/main" id="{87F23923-93E5-4226-98E1-32C51F3923CB}"/>
                  </a:ext>
                </a:extLst>
              </p:cNvPr>
              <p:cNvSpPr txBox="1">
                <a:spLocks noRot="1" noChangeAspect="1" noMove="1" noResize="1" noEditPoints="1" noAdjustHandles="1" noChangeArrowheads="1" noChangeShapeType="1" noTextEdit="1"/>
              </p:cNvSpPr>
              <p:nvPr/>
            </p:nvSpPr>
            <p:spPr>
              <a:xfrm>
                <a:off x="2721714" y="4751591"/>
                <a:ext cx="1498271" cy="246221"/>
              </a:xfrm>
              <a:prstGeom prst="rect">
                <a:avLst/>
              </a:prstGeom>
              <a:blipFill>
                <a:blip r:embed="rId5"/>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79FCB7D3-D0C2-4CCC-A3FF-7D93FE8EE629}"/>
                  </a:ext>
                </a:extLst>
              </p:cNvPr>
              <p:cNvSpPr txBox="1"/>
              <p:nvPr/>
            </p:nvSpPr>
            <p:spPr>
              <a:xfrm>
                <a:off x="5636704" y="4552016"/>
                <a:ext cx="2556277" cy="6453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m:rPr>
                              <m:sty m:val="p"/>
                            </m:rPr>
                            <a:rPr lang="en-US" sz="2000" b="0" i="0" smtClean="0">
                              <a:solidFill>
                                <a:schemeClr val="bg1"/>
                              </a:solidFill>
                              <a:latin typeface="Cambria Math" panose="02040503050406030204" pitchFamily="18" charset="0"/>
                            </a:rPr>
                            <m:t>Dice</m:t>
                          </m:r>
                        </m:e>
                        <m:sub>
                          <m:r>
                            <a:rPr lang="en-US" sz="2000" b="0" i="0" smtClean="0">
                              <a:solidFill>
                                <a:srgbClr val="66FF33"/>
                              </a:solidFill>
                              <a:latin typeface="Cambria Math" panose="02040503050406030204" pitchFamily="18" charset="0"/>
                            </a:rPr>
                            <m:t>1</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2</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e>
                          </m:d>
                        </m:num>
                        <m:den>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e>
                          </m:d>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a:solidFill>
                                    <a:srgbClr val="00B0F0"/>
                                  </a:solidFill>
                                  <a:latin typeface="Cambria Math" panose="02040503050406030204" pitchFamily="18" charset="0"/>
                                </a:rPr>
                                <m:t>𝑇</m:t>
                              </m:r>
                            </m:e>
                          </m:d>
                        </m:den>
                      </m:f>
                    </m:oMath>
                  </m:oMathPara>
                </a14:m>
                <a:endParaRPr lang="en-US" sz="2000" b="0" dirty="0">
                  <a:solidFill>
                    <a:schemeClr val="bg1"/>
                  </a:solidFill>
                </a:endParaRPr>
              </a:p>
            </p:txBody>
          </p:sp>
        </mc:Choice>
        <mc:Fallback xmlns="">
          <p:sp>
            <p:nvSpPr>
              <p:cNvPr id="10" name="TextBox 9">
                <a:extLst>
                  <a:ext uri="{FF2B5EF4-FFF2-40B4-BE49-F238E27FC236}">
                    <a16:creationId xmlns:a16="http://schemas.microsoft.com/office/drawing/2014/main" id="{79FCB7D3-D0C2-4CCC-A3FF-7D93FE8EE629}"/>
                  </a:ext>
                </a:extLst>
              </p:cNvPr>
              <p:cNvSpPr txBox="1">
                <a:spLocks noRot="1" noChangeAspect="1" noMove="1" noResize="1" noEditPoints="1" noAdjustHandles="1" noChangeArrowheads="1" noChangeShapeType="1" noTextEdit="1"/>
              </p:cNvSpPr>
              <p:nvPr/>
            </p:nvSpPr>
            <p:spPr>
              <a:xfrm>
                <a:off x="5636704" y="4552016"/>
                <a:ext cx="2556277" cy="64536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7523955-5337-47C8-AB04-003A43CBA46A}"/>
                  </a:ext>
                </a:extLst>
              </p:cNvPr>
              <p:cNvSpPr txBox="1"/>
              <p:nvPr/>
            </p:nvSpPr>
            <p:spPr>
              <a:xfrm>
                <a:off x="5506076" y="5322511"/>
                <a:ext cx="2826287" cy="6855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b="0" i="1" smtClean="0">
                              <a:solidFill>
                                <a:schemeClr val="bg1"/>
                              </a:solidFill>
                              <a:latin typeface="Cambria Math" panose="02040503050406030204" pitchFamily="18" charset="0"/>
                            </a:rPr>
                          </m:ctrlPr>
                        </m:sSubPr>
                        <m:e>
                          <m:r>
                            <m:rPr>
                              <m:sty m:val="p"/>
                            </m:rPr>
                            <a:rPr lang="en-US" sz="2000" b="0" i="0" smtClean="0">
                              <a:solidFill>
                                <a:schemeClr val="bg1"/>
                              </a:solidFill>
                              <a:latin typeface="Cambria Math" panose="02040503050406030204" pitchFamily="18" charset="0"/>
                            </a:rPr>
                            <m:t>Dice</m:t>
                          </m:r>
                        </m:e>
                        <m:sub>
                          <m:r>
                            <a:rPr lang="en-US" sz="2000" b="0" i="0" smtClean="0">
                              <a:solidFill>
                                <a:srgbClr val="FF0000"/>
                              </a:solidFill>
                              <a:latin typeface="Cambria Math" panose="02040503050406030204" pitchFamily="18" charset="0"/>
                            </a:rPr>
                            <m:t>2</m:t>
                          </m:r>
                        </m:sub>
                      </m:sSub>
                      <m:r>
                        <a:rPr lang="en-US" sz="2000" b="0" i="1" smtClean="0">
                          <a:solidFill>
                            <a:schemeClr val="bg1"/>
                          </a:solidFill>
                          <a:latin typeface="Cambria Math" panose="02040503050406030204" pitchFamily="18" charset="0"/>
                        </a:rPr>
                        <m:t>≔</m:t>
                      </m:r>
                      <m:f>
                        <m:fPr>
                          <m:ctrlPr>
                            <a:rPr lang="en-US" sz="2000" b="0" i="1" smtClean="0">
                              <a:solidFill>
                                <a:schemeClr val="bg1"/>
                              </a:solidFill>
                              <a:latin typeface="Cambria Math" panose="02040503050406030204" pitchFamily="18" charset="0"/>
                            </a:rPr>
                          </m:ctrlPr>
                        </m:fPr>
                        <m:num>
                          <m:r>
                            <a:rPr lang="en-US" sz="2000" b="0" i="1" smtClean="0">
                              <a:solidFill>
                                <a:schemeClr val="bg1"/>
                              </a:solidFill>
                              <a:latin typeface="Cambria Math" panose="02040503050406030204" pitchFamily="18" charset="0"/>
                            </a:rPr>
                            <m:t>2</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r>
                                <a:rPr lang="en-US" sz="2000" i="1">
                                  <a:solidFill>
                                    <a:schemeClr val="bg1"/>
                                  </a:solidFill>
                                  <a:latin typeface="Cambria Math" panose="02040503050406030204" pitchFamily="18" charset="0"/>
                                </a:rPr>
                                <m:t>∘</m:t>
                              </m:r>
                              <m:sSup>
                                <m:sSupPr>
                                  <m:ctrlPr>
                                    <a:rPr lang="en-US" sz="2000" b="0" i="1" smtClean="0">
                                      <a:solidFill>
                                        <a:srgbClr val="00B0F0"/>
                                      </a:solidFill>
                                      <a:latin typeface="Cambria Math" panose="02040503050406030204" pitchFamily="18" charset="0"/>
                                    </a:rPr>
                                  </m:ctrlPr>
                                </m:sSupPr>
                                <m:e>
                                  <m:r>
                                    <a:rPr lang="en-US" sz="2000" i="1">
                                      <a:solidFill>
                                        <a:srgbClr val="00B0F0"/>
                                      </a:solidFill>
                                      <a:latin typeface="Cambria Math" panose="02040503050406030204" pitchFamily="18" charset="0"/>
                                    </a:rPr>
                                    <m:t>𝑇</m:t>
                                  </m:r>
                                </m:e>
                                <m:sup>
                                  <m:r>
                                    <a:rPr lang="en-US" sz="2000" b="0" i="1" smtClean="0">
                                      <a:solidFill>
                                        <a:srgbClr val="00B0F0"/>
                                      </a:solidFill>
                                      <a:latin typeface="Cambria Math" panose="02040503050406030204" pitchFamily="18" charset="0"/>
                                    </a:rPr>
                                    <m:t>−1</m:t>
                                  </m:r>
                                </m:sup>
                              </m:sSup>
                              <m:r>
                                <a:rPr lang="en-US" sz="2000" b="0" i="1" smtClean="0">
                                  <a:solidFill>
                                    <a:schemeClr val="bg1"/>
                                  </a:solidFill>
                                  <a:latin typeface="Cambria Math" panose="02040503050406030204" pitchFamily="18" charset="0"/>
                                  <a:ea typeface="Cambria Math" panose="02040503050406030204" pitchFamily="18" charset="0"/>
                                </a:rPr>
                                <m:t>∩</m:t>
                              </m:r>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e>
                          </m:d>
                        </m:num>
                        <m:den>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𝐿</m:t>
                                  </m:r>
                                </m:e>
                                <m:sub>
                                  <m:r>
                                    <a:rPr lang="en-US" sz="2000" i="1">
                                      <a:solidFill>
                                        <a:srgbClr val="66FF33"/>
                                      </a:solidFill>
                                      <a:latin typeface="Cambria Math" panose="02040503050406030204" pitchFamily="18" charset="0"/>
                                    </a:rPr>
                                    <m:t>1</m:t>
                                  </m:r>
                                </m:sub>
                              </m:sSub>
                              <m:r>
                                <a:rPr lang="en-US" sz="2000" i="1">
                                  <a:solidFill>
                                    <a:schemeClr val="bg1"/>
                                  </a:solidFill>
                                  <a:latin typeface="Cambria Math" panose="02040503050406030204" pitchFamily="18" charset="0"/>
                                </a:rPr>
                                <m:t>∘</m:t>
                              </m:r>
                              <m:sSup>
                                <m:sSupPr>
                                  <m:ctrlPr>
                                    <a:rPr lang="en-US" sz="2000" i="1">
                                      <a:solidFill>
                                        <a:srgbClr val="00B0F0"/>
                                      </a:solidFill>
                                      <a:latin typeface="Cambria Math" panose="02040503050406030204" pitchFamily="18" charset="0"/>
                                    </a:rPr>
                                  </m:ctrlPr>
                                </m:sSupPr>
                                <m:e>
                                  <m:r>
                                    <a:rPr lang="en-US" sz="2000" i="1">
                                      <a:solidFill>
                                        <a:srgbClr val="00B0F0"/>
                                      </a:solidFill>
                                      <a:latin typeface="Cambria Math" panose="02040503050406030204" pitchFamily="18" charset="0"/>
                                    </a:rPr>
                                    <m:t>𝑇</m:t>
                                  </m:r>
                                </m:e>
                                <m:sup>
                                  <m:r>
                                    <a:rPr lang="en-US" sz="2000" i="1">
                                      <a:solidFill>
                                        <a:srgbClr val="00B0F0"/>
                                      </a:solidFill>
                                      <a:latin typeface="Cambria Math" panose="02040503050406030204" pitchFamily="18" charset="0"/>
                                    </a:rPr>
                                    <m:t>−1</m:t>
                                  </m:r>
                                </m:sup>
                              </m:sSup>
                            </m:e>
                          </m:d>
                          <m:r>
                            <a:rPr lang="en-US" sz="2000" b="0" i="1" smtClean="0">
                              <a:solidFill>
                                <a:schemeClr val="bg1"/>
                              </a:solidFill>
                              <a:latin typeface="Cambria Math" panose="02040503050406030204" pitchFamily="18" charset="0"/>
                            </a:rPr>
                            <m:t>+</m:t>
                          </m:r>
                          <m:d>
                            <m:dPr>
                              <m:begChr m:val="|"/>
                              <m:endChr m:val="|"/>
                              <m:ctrlPr>
                                <a:rPr lang="en-US" sz="2000" b="0" i="1" smtClean="0">
                                  <a:solidFill>
                                    <a:schemeClr val="bg1"/>
                                  </a:solidFill>
                                  <a:latin typeface="Cambria Math" panose="02040503050406030204" pitchFamily="18" charset="0"/>
                                </a:rPr>
                              </m:ctrlPr>
                            </m:dPr>
                            <m:e>
                              <m:sSub>
                                <m:sSubPr>
                                  <m:ctrlPr>
                                    <a:rPr lang="en-US" sz="2000" i="1">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𝐿</m:t>
                                  </m:r>
                                </m:e>
                                <m:sub>
                                  <m:r>
                                    <a:rPr lang="en-US" sz="2000" i="1">
                                      <a:solidFill>
                                        <a:srgbClr val="FF0000"/>
                                      </a:solidFill>
                                      <a:latin typeface="Cambria Math" panose="02040503050406030204" pitchFamily="18" charset="0"/>
                                    </a:rPr>
                                    <m:t>2</m:t>
                                  </m:r>
                                </m:sub>
                              </m:sSub>
                            </m:e>
                          </m:d>
                        </m:den>
                      </m:f>
                    </m:oMath>
                  </m:oMathPara>
                </a14:m>
                <a:endParaRPr lang="en-US" sz="2000" b="0" dirty="0">
                  <a:solidFill>
                    <a:schemeClr val="bg1"/>
                  </a:solidFill>
                </a:endParaRPr>
              </a:p>
            </p:txBody>
          </p:sp>
        </mc:Choice>
        <mc:Fallback xmlns="">
          <p:sp>
            <p:nvSpPr>
              <p:cNvPr id="11" name="TextBox 10">
                <a:extLst>
                  <a:ext uri="{FF2B5EF4-FFF2-40B4-BE49-F238E27FC236}">
                    <a16:creationId xmlns:a16="http://schemas.microsoft.com/office/drawing/2014/main" id="{37523955-5337-47C8-AB04-003A43CBA46A}"/>
                  </a:ext>
                </a:extLst>
              </p:cNvPr>
              <p:cNvSpPr txBox="1">
                <a:spLocks noRot="1" noChangeAspect="1" noMove="1" noResize="1" noEditPoints="1" noAdjustHandles="1" noChangeArrowheads="1" noChangeShapeType="1" noTextEdit="1"/>
              </p:cNvSpPr>
              <p:nvPr/>
            </p:nvSpPr>
            <p:spPr>
              <a:xfrm>
                <a:off x="5506076" y="5322511"/>
                <a:ext cx="2826287" cy="685509"/>
              </a:xfrm>
              <a:prstGeom prst="rect">
                <a:avLst/>
              </a:prstGeom>
              <a:blipFill>
                <a:blip r:embed="rId7"/>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44407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p:bldP spid="9" grpId="0"/>
      <p:bldP spid="10" grpId="0"/>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3440439" y="0"/>
            <a:ext cx="2263122" cy="1521667"/>
          </a:xfrm>
          <a:prstGeom prst="rect">
            <a:avLst/>
          </a:prstGeom>
        </p:spPr>
      </p:pic>
      <p:sp>
        <p:nvSpPr>
          <p:cNvPr id="6" name="Subtitle 2"/>
          <p:cNvSpPr txBox="1">
            <a:spLocks/>
          </p:cNvSpPr>
          <p:nvPr/>
        </p:nvSpPr>
        <p:spPr>
          <a:xfrm>
            <a:off x="1004051" y="2967335"/>
            <a:ext cx="7135898" cy="923330"/>
          </a:xfrm>
          <a:prstGeom prst="rect">
            <a:avLst/>
          </a:prstGeom>
        </p:spPr>
        <p:txBody>
          <a:bodyPr vert="horz" lIns="91440" tIns="45720" rIns="91440" bIns="4572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5400" b="1" dirty="0">
                <a:solidFill>
                  <a:srgbClr val="66FF33"/>
                </a:solidFill>
              </a:rPr>
              <a:t>Thank You!</a:t>
            </a:r>
          </a:p>
        </p:txBody>
      </p:sp>
    </p:spTree>
    <p:extLst>
      <p:ext uri="{BB962C8B-B14F-4D97-AF65-F5344CB8AC3E}">
        <p14:creationId xmlns:p14="http://schemas.microsoft.com/office/powerpoint/2010/main" val="1054647854"/>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Intrasubject Image Registration</a:t>
            </a:r>
          </a:p>
          <a:p>
            <a:pPr lvl="0" algn="ctr">
              <a:spcBef>
                <a:spcPct val="0"/>
              </a:spcBef>
              <a:defRPr/>
            </a:pPr>
            <a:r>
              <a:rPr lang="en-US" sz="3600" b="1" spc="150" dirty="0">
                <a:ln w="11430"/>
                <a:solidFill>
                  <a:srgbClr val="66FF33"/>
                </a:solidFill>
              </a:rPr>
              <a:t>Multiple Contrasts</a:t>
            </a:r>
          </a:p>
        </p:txBody>
      </p:sp>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578439"/>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Brain images from the RIRE dataset (Fitzpatrick </a:t>
            </a:r>
            <a:r>
              <a:rPr lang="en-US" sz="1200" i="1" dirty="0">
                <a:solidFill>
                  <a:schemeClr val="accent4"/>
                </a:solidFill>
              </a:rPr>
              <a:t>et al</a:t>
            </a:r>
            <a:r>
              <a:rPr lang="en-US" sz="1200" dirty="0">
                <a:solidFill>
                  <a:schemeClr val="accent4"/>
                </a:solidFill>
              </a:rPr>
              <a:t>, IEEE Trans Med </a:t>
            </a:r>
            <a:r>
              <a:rPr lang="en-US" sz="1200" dirty="0" err="1">
                <a:solidFill>
                  <a:schemeClr val="accent4"/>
                </a:solidFill>
              </a:rPr>
              <a:t>Imag</a:t>
            </a:r>
            <a:r>
              <a:rPr lang="en-US" sz="1200" dirty="0">
                <a:solidFill>
                  <a:schemeClr val="accent4"/>
                </a:solidFill>
              </a:rPr>
              <a:t>, 1998)</a:t>
            </a:r>
          </a:p>
        </p:txBody>
      </p:sp>
      <p:pic>
        <p:nvPicPr>
          <p:cNvPr id="5" name="Picture 4">
            <a:extLst>
              <a:ext uri="{FF2B5EF4-FFF2-40B4-BE49-F238E27FC236}">
                <a16:creationId xmlns:a16="http://schemas.microsoft.com/office/drawing/2014/main" id="{21F02A67-B7B1-48FC-A291-954360C97F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1828800"/>
          </a:xfrm>
          <a:prstGeom prst="rect">
            <a:avLst/>
          </a:prstGeom>
        </p:spPr>
      </p:pic>
      <p:sp>
        <p:nvSpPr>
          <p:cNvPr id="18" name="Subtitle 2">
            <a:extLst>
              <a:ext uri="{FF2B5EF4-FFF2-40B4-BE49-F238E27FC236}">
                <a16:creationId xmlns:a16="http://schemas.microsoft.com/office/drawing/2014/main" id="{52F95354-812B-4395-AFCE-0789C5890DEB}"/>
              </a:ext>
            </a:extLst>
          </p:cNvPr>
          <p:cNvSpPr txBox="1">
            <a:spLocks/>
          </p:cNvSpPr>
          <p:nvPr/>
        </p:nvSpPr>
        <p:spPr>
          <a:xfrm>
            <a:off x="5863"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T1</a:t>
            </a:r>
          </a:p>
        </p:txBody>
      </p:sp>
      <p:sp>
        <p:nvSpPr>
          <p:cNvPr id="21" name="Subtitle 2">
            <a:extLst>
              <a:ext uri="{FF2B5EF4-FFF2-40B4-BE49-F238E27FC236}">
                <a16:creationId xmlns:a16="http://schemas.microsoft.com/office/drawing/2014/main" id="{590303C3-D324-4336-96E2-4344B81CAEE7}"/>
              </a:ext>
            </a:extLst>
          </p:cNvPr>
          <p:cNvSpPr txBox="1">
            <a:spLocks/>
          </p:cNvSpPr>
          <p:nvPr/>
        </p:nvSpPr>
        <p:spPr>
          <a:xfrm>
            <a:off x="1834663" y="4570719"/>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T2</a:t>
            </a:r>
          </a:p>
        </p:txBody>
      </p:sp>
      <p:sp>
        <p:nvSpPr>
          <p:cNvPr id="22" name="Subtitle 2">
            <a:extLst>
              <a:ext uri="{FF2B5EF4-FFF2-40B4-BE49-F238E27FC236}">
                <a16:creationId xmlns:a16="http://schemas.microsoft.com/office/drawing/2014/main" id="{A0ECF433-82FB-488D-99B6-E6E26A2A8EA5}"/>
              </a:ext>
            </a:extLst>
          </p:cNvPr>
          <p:cNvSpPr txBox="1">
            <a:spLocks/>
          </p:cNvSpPr>
          <p:nvPr/>
        </p:nvSpPr>
        <p:spPr>
          <a:xfrm>
            <a:off x="5480537" y="4569438"/>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PET</a:t>
            </a:r>
          </a:p>
        </p:txBody>
      </p:sp>
      <p:sp>
        <p:nvSpPr>
          <p:cNvPr id="23" name="Subtitle 2">
            <a:extLst>
              <a:ext uri="{FF2B5EF4-FFF2-40B4-BE49-F238E27FC236}">
                <a16:creationId xmlns:a16="http://schemas.microsoft.com/office/drawing/2014/main" id="{7EB0480B-C8FE-45CB-8E66-F5EDC404673B}"/>
              </a:ext>
            </a:extLst>
          </p:cNvPr>
          <p:cNvSpPr txBox="1">
            <a:spLocks/>
          </p:cNvSpPr>
          <p:nvPr/>
        </p:nvSpPr>
        <p:spPr>
          <a:xfrm>
            <a:off x="3657600" y="4569438"/>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PD</a:t>
            </a:r>
          </a:p>
        </p:txBody>
      </p:sp>
      <p:sp>
        <p:nvSpPr>
          <p:cNvPr id="9" name="Subtitle 2">
            <a:extLst>
              <a:ext uri="{FF2B5EF4-FFF2-40B4-BE49-F238E27FC236}">
                <a16:creationId xmlns:a16="http://schemas.microsoft.com/office/drawing/2014/main" id="{38DFCBDA-A6F0-4123-8325-6AFFF436CD1F}"/>
              </a:ext>
            </a:extLst>
          </p:cNvPr>
          <p:cNvSpPr txBox="1">
            <a:spLocks/>
          </p:cNvSpPr>
          <p:nvPr/>
        </p:nvSpPr>
        <p:spPr>
          <a:xfrm>
            <a:off x="7315200" y="4569438"/>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CT</a:t>
            </a:r>
          </a:p>
        </p:txBody>
      </p:sp>
    </p:spTree>
    <p:extLst>
      <p:ext uri="{BB962C8B-B14F-4D97-AF65-F5344CB8AC3E}">
        <p14:creationId xmlns:p14="http://schemas.microsoft.com/office/powerpoint/2010/main" val="188972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Intrasubject Image Registration</a:t>
            </a:r>
          </a:p>
          <a:p>
            <a:pPr lvl="0" algn="ctr">
              <a:spcBef>
                <a:spcPct val="0"/>
              </a:spcBef>
              <a:defRPr/>
            </a:pPr>
            <a:r>
              <a:rPr lang="en-US" sz="3600" b="1" spc="150" dirty="0">
                <a:ln w="11430"/>
                <a:solidFill>
                  <a:srgbClr val="66FF33"/>
                </a:solidFill>
              </a:rPr>
              <a:t>Longitudinal Images</a:t>
            </a:r>
          </a:p>
        </p:txBody>
      </p:sp>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578439"/>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Brain images from the ADNI dataset (adni.loni.usc.edu)</a:t>
            </a:r>
          </a:p>
        </p:txBody>
      </p:sp>
      <p:sp>
        <p:nvSpPr>
          <p:cNvPr id="18" name="Subtitle 2">
            <a:extLst>
              <a:ext uri="{FF2B5EF4-FFF2-40B4-BE49-F238E27FC236}">
                <a16:creationId xmlns:a16="http://schemas.microsoft.com/office/drawing/2014/main" id="{52F95354-812B-4395-AFCE-0789C5890DEB}"/>
              </a:ext>
            </a:extLst>
          </p:cNvPr>
          <p:cNvSpPr txBox="1">
            <a:spLocks/>
          </p:cNvSpPr>
          <p:nvPr/>
        </p:nvSpPr>
        <p:spPr>
          <a:xfrm>
            <a:off x="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Baseline</a:t>
            </a:r>
          </a:p>
        </p:txBody>
      </p:sp>
      <p:pic>
        <p:nvPicPr>
          <p:cNvPr id="3" name="Picture 2">
            <a:extLst>
              <a:ext uri="{FF2B5EF4-FFF2-40B4-BE49-F238E27FC236}">
                <a16:creationId xmlns:a16="http://schemas.microsoft.com/office/drawing/2014/main" id="{296C6277-58E4-4CC9-94AD-B5A74FED4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4600"/>
            <a:ext cx="9144000" cy="1828800"/>
          </a:xfrm>
          <a:prstGeom prst="rect">
            <a:avLst/>
          </a:prstGeom>
        </p:spPr>
      </p:pic>
      <p:sp>
        <p:nvSpPr>
          <p:cNvPr id="11" name="Subtitle 2">
            <a:extLst>
              <a:ext uri="{FF2B5EF4-FFF2-40B4-BE49-F238E27FC236}">
                <a16:creationId xmlns:a16="http://schemas.microsoft.com/office/drawing/2014/main" id="{8B0384E9-EDE0-4F31-AE1B-A6FAE2015E49}"/>
              </a:ext>
            </a:extLst>
          </p:cNvPr>
          <p:cNvSpPr txBox="1">
            <a:spLocks/>
          </p:cNvSpPr>
          <p:nvPr/>
        </p:nvSpPr>
        <p:spPr>
          <a:xfrm>
            <a:off x="18288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3 months</a:t>
            </a:r>
          </a:p>
        </p:txBody>
      </p:sp>
      <p:sp>
        <p:nvSpPr>
          <p:cNvPr id="12" name="Subtitle 2">
            <a:extLst>
              <a:ext uri="{FF2B5EF4-FFF2-40B4-BE49-F238E27FC236}">
                <a16:creationId xmlns:a16="http://schemas.microsoft.com/office/drawing/2014/main" id="{44DAA629-7659-4494-B20E-0D507455458E}"/>
              </a:ext>
            </a:extLst>
          </p:cNvPr>
          <p:cNvSpPr txBox="1">
            <a:spLocks/>
          </p:cNvSpPr>
          <p:nvPr/>
        </p:nvSpPr>
        <p:spPr>
          <a:xfrm>
            <a:off x="36576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6 months</a:t>
            </a:r>
          </a:p>
        </p:txBody>
      </p:sp>
      <p:sp>
        <p:nvSpPr>
          <p:cNvPr id="13" name="Subtitle 2">
            <a:extLst>
              <a:ext uri="{FF2B5EF4-FFF2-40B4-BE49-F238E27FC236}">
                <a16:creationId xmlns:a16="http://schemas.microsoft.com/office/drawing/2014/main" id="{A62EA011-AD00-4619-878E-D127FC2B8F2C}"/>
              </a:ext>
            </a:extLst>
          </p:cNvPr>
          <p:cNvSpPr txBox="1">
            <a:spLocks/>
          </p:cNvSpPr>
          <p:nvPr/>
        </p:nvSpPr>
        <p:spPr>
          <a:xfrm>
            <a:off x="73152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 2 years</a:t>
            </a:r>
          </a:p>
        </p:txBody>
      </p:sp>
      <p:sp>
        <p:nvSpPr>
          <p:cNvPr id="14" name="Subtitle 2">
            <a:extLst>
              <a:ext uri="{FF2B5EF4-FFF2-40B4-BE49-F238E27FC236}">
                <a16:creationId xmlns:a16="http://schemas.microsoft.com/office/drawing/2014/main" id="{F85E0D24-CFBF-4B33-B5D2-AE87C9BAC0DB}"/>
              </a:ext>
            </a:extLst>
          </p:cNvPr>
          <p:cNvSpPr txBox="1">
            <a:spLocks/>
          </p:cNvSpPr>
          <p:nvPr/>
        </p:nvSpPr>
        <p:spPr>
          <a:xfrm>
            <a:off x="5486400" y="4572000"/>
            <a:ext cx="18288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1 year</a:t>
            </a:r>
          </a:p>
        </p:txBody>
      </p:sp>
    </p:spTree>
    <p:extLst>
      <p:ext uri="{BB962C8B-B14F-4D97-AF65-F5344CB8AC3E}">
        <p14:creationId xmlns:p14="http://schemas.microsoft.com/office/powerpoint/2010/main" val="2852285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Inter-subject Image Registration</a:t>
            </a:r>
          </a:p>
          <a:p>
            <a:pPr lvl="0" algn="ctr">
              <a:spcBef>
                <a:spcPct val="0"/>
              </a:spcBef>
              <a:defRPr/>
            </a:pPr>
            <a:r>
              <a:rPr lang="en-US" sz="3600" b="1" spc="150" dirty="0">
                <a:ln w="11430"/>
                <a:solidFill>
                  <a:srgbClr val="66FF33"/>
                </a:solidFill>
              </a:rPr>
              <a:t>Group Analysis &amp; Comparison</a:t>
            </a:r>
          </a:p>
        </p:txBody>
      </p:sp>
      <p:sp>
        <p:nvSpPr>
          <p:cNvPr id="10" name="Subtitle 2">
            <a:extLst>
              <a:ext uri="{FF2B5EF4-FFF2-40B4-BE49-F238E27FC236}">
                <a16:creationId xmlns:a16="http://schemas.microsoft.com/office/drawing/2014/main" id="{1840E4F1-E69B-4F4B-99D2-5283EEFEEB4C}"/>
              </a:ext>
            </a:extLst>
          </p:cNvPr>
          <p:cNvSpPr txBox="1">
            <a:spLocks/>
          </p:cNvSpPr>
          <p:nvPr/>
        </p:nvSpPr>
        <p:spPr>
          <a:xfrm>
            <a:off x="0" y="6578439"/>
            <a:ext cx="9144000" cy="276999"/>
          </a:xfrm>
          <a:prstGeom prst="rect">
            <a:avLst/>
          </a:prstGeom>
        </p:spPr>
        <p:txBody>
          <a:bodyPr vert="horz" lIns="91440" tIns="45720" rIns="91440" bIns="45720" numCol="1"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200" dirty="0">
                <a:solidFill>
                  <a:schemeClr val="accent4"/>
                </a:solidFill>
              </a:rPr>
              <a:t>Brain images from the OASIS database (Marcus </a:t>
            </a:r>
            <a:r>
              <a:rPr lang="en-US" sz="1200" i="1" dirty="0">
                <a:solidFill>
                  <a:schemeClr val="accent4"/>
                </a:solidFill>
              </a:rPr>
              <a:t>et al</a:t>
            </a:r>
            <a:r>
              <a:rPr lang="en-US" sz="1200" dirty="0">
                <a:solidFill>
                  <a:schemeClr val="accent4"/>
                </a:solidFill>
              </a:rPr>
              <a:t>, J </a:t>
            </a:r>
            <a:r>
              <a:rPr lang="en-US" sz="1200" dirty="0" err="1">
                <a:solidFill>
                  <a:schemeClr val="accent4"/>
                </a:solidFill>
              </a:rPr>
              <a:t>Cogn</a:t>
            </a:r>
            <a:r>
              <a:rPr lang="en-US" sz="1200" dirty="0">
                <a:solidFill>
                  <a:schemeClr val="accent4"/>
                </a:solidFill>
              </a:rPr>
              <a:t> </a:t>
            </a:r>
            <a:r>
              <a:rPr lang="en-US" sz="1200" dirty="0" err="1">
                <a:solidFill>
                  <a:schemeClr val="accent4"/>
                </a:solidFill>
              </a:rPr>
              <a:t>Neurosci</a:t>
            </a:r>
            <a:r>
              <a:rPr lang="en-US" sz="1200" dirty="0">
                <a:solidFill>
                  <a:schemeClr val="accent4"/>
                </a:solidFill>
              </a:rPr>
              <a:t>, 2007)</a:t>
            </a:r>
          </a:p>
        </p:txBody>
      </p:sp>
      <p:pic>
        <p:nvPicPr>
          <p:cNvPr id="7" name="Picture 6">
            <a:extLst>
              <a:ext uri="{FF2B5EF4-FFF2-40B4-BE49-F238E27FC236}">
                <a16:creationId xmlns:a16="http://schemas.microsoft.com/office/drawing/2014/main" id="{6E1D62EE-F5EE-4C0D-A636-32395232A9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70025"/>
            <a:ext cx="9144000" cy="2286000"/>
          </a:xfrm>
          <a:prstGeom prst="rect">
            <a:avLst/>
          </a:prstGeom>
        </p:spPr>
      </p:pic>
      <p:sp>
        <p:nvSpPr>
          <p:cNvPr id="15" name="Subtitle 2">
            <a:extLst>
              <a:ext uri="{FF2B5EF4-FFF2-40B4-BE49-F238E27FC236}">
                <a16:creationId xmlns:a16="http://schemas.microsoft.com/office/drawing/2014/main" id="{47372A17-6849-49EA-B0F6-3FAFA3B43FCC}"/>
              </a:ext>
            </a:extLst>
          </p:cNvPr>
          <p:cNvSpPr txBox="1">
            <a:spLocks/>
          </p:cNvSpPr>
          <p:nvPr/>
        </p:nvSpPr>
        <p:spPr>
          <a:xfrm>
            <a:off x="5863" y="3758587"/>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1</a:t>
            </a:r>
          </a:p>
        </p:txBody>
      </p:sp>
      <p:sp>
        <p:nvSpPr>
          <p:cNvPr id="16" name="Subtitle 2">
            <a:extLst>
              <a:ext uri="{FF2B5EF4-FFF2-40B4-BE49-F238E27FC236}">
                <a16:creationId xmlns:a16="http://schemas.microsoft.com/office/drawing/2014/main" id="{C08D0F28-6A4D-432E-BDE0-E7F67BBFBE84}"/>
              </a:ext>
            </a:extLst>
          </p:cNvPr>
          <p:cNvSpPr txBox="1">
            <a:spLocks/>
          </p:cNvSpPr>
          <p:nvPr/>
        </p:nvSpPr>
        <p:spPr>
          <a:xfrm>
            <a:off x="2291863" y="3757306"/>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2</a:t>
            </a:r>
          </a:p>
        </p:txBody>
      </p:sp>
      <p:sp>
        <p:nvSpPr>
          <p:cNvPr id="17" name="Subtitle 2">
            <a:extLst>
              <a:ext uri="{FF2B5EF4-FFF2-40B4-BE49-F238E27FC236}">
                <a16:creationId xmlns:a16="http://schemas.microsoft.com/office/drawing/2014/main" id="{90BF1AE3-1C34-43A0-B9F4-415DDA1380C0}"/>
              </a:ext>
            </a:extLst>
          </p:cNvPr>
          <p:cNvSpPr txBox="1">
            <a:spLocks/>
          </p:cNvSpPr>
          <p:nvPr/>
        </p:nvSpPr>
        <p:spPr>
          <a:xfrm>
            <a:off x="6858000" y="3756025"/>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4</a:t>
            </a:r>
          </a:p>
        </p:txBody>
      </p:sp>
      <p:sp>
        <p:nvSpPr>
          <p:cNvPr id="19" name="Subtitle 2">
            <a:extLst>
              <a:ext uri="{FF2B5EF4-FFF2-40B4-BE49-F238E27FC236}">
                <a16:creationId xmlns:a16="http://schemas.microsoft.com/office/drawing/2014/main" id="{BDF5A50E-4948-4F29-9FF3-DFB25C529428}"/>
              </a:ext>
            </a:extLst>
          </p:cNvPr>
          <p:cNvSpPr txBox="1">
            <a:spLocks/>
          </p:cNvSpPr>
          <p:nvPr/>
        </p:nvSpPr>
        <p:spPr>
          <a:xfrm>
            <a:off x="4583726" y="3756025"/>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3</a:t>
            </a:r>
          </a:p>
        </p:txBody>
      </p:sp>
      <p:sp>
        <p:nvSpPr>
          <p:cNvPr id="20" name="Star: 5 Points 19">
            <a:extLst>
              <a:ext uri="{FF2B5EF4-FFF2-40B4-BE49-F238E27FC236}">
                <a16:creationId xmlns:a16="http://schemas.microsoft.com/office/drawing/2014/main" id="{1E4BD057-B3CE-415A-B4A4-EEFCAC61028A}"/>
              </a:ext>
            </a:extLst>
          </p:cNvPr>
          <p:cNvSpPr/>
          <p:nvPr/>
        </p:nvSpPr>
        <p:spPr>
          <a:xfrm>
            <a:off x="732290" y="251221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Star: 5 Points 20">
            <a:extLst>
              <a:ext uri="{FF2B5EF4-FFF2-40B4-BE49-F238E27FC236}">
                <a16:creationId xmlns:a16="http://schemas.microsoft.com/office/drawing/2014/main" id="{D5E137A9-A5C3-4314-A07C-6D596FF6F8D0}"/>
              </a:ext>
            </a:extLst>
          </p:cNvPr>
          <p:cNvSpPr/>
          <p:nvPr/>
        </p:nvSpPr>
        <p:spPr>
          <a:xfrm>
            <a:off x="3030990" y="2479695"/>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tar: 5 Points 21">
            <a:extLst>
              <a:ext uri="{FF2B5EF4-FFF2-40B4-BE49-F238E27FC236}">
                <a16:creationId xmlns:a16="http://schemas.microsoft.com/office/drawing/2014/main" id="{7DD3E893-BE24-4156-8077-A8171C61C5A0}"/>
              </a:ext>
            </a:extLst>
          </p:cNvPr>
          <p:cNvSpPr/>
          <p:nvPr/>
        </p:nvSpPr>
        <p:spPr>
          <a:xfrm>
            <a:off x="5313950" y="2458872"/>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tar: 5 Points 22">
            <a:extLst>
              <a:ext uri="{FF2B5EF4-FFF2-40B4-BE49-F238E27FC236}">
                <a16:creationId xmlns:a16="http://schemas.microsoft.com/office/drawing/2014/main" id="{C00DC418-4529-4D32-B56E-F700201A01A6}"/>
              </a:ext>
            </a:extLst>
          </p:cNvPr>
          <p:cNvSpPr/>
          <p:nvPr/>
        </p:nvSpPr>
        <p:spPr>
          <a:xfrm>
            <a:off x="7558540" y="2554757"/>
            <a:ext cx="91440" cy="91440"/>
          </a:xfrm>
          <a:prstGeom prst="star5">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tar: 5 Points 23">
            <a:extLst>
              <a:ext uri="{FF2B5EF4-FFF2-40B4-BE49-F238E27FC236}">
                <a16:creationId xmlns:a16="http://schemas.microsoft.com/office/drawing/2014/main" id="{0A7DD855-0387-4966-9526-D17AAC173F11}"/>
              </a:ext>
            </a:extLst>
          </p:cNvPr>
          <p:cNvSpPr/>
          <p:nvPr/>
        </p:nvSpPr>
        <p:spPr>
          <a:xfrm>
            <a:off x="1347618" y="2411032"/>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Star: 5 Points 24">
            <a:extLst>
              <a:ext uri="{FF2B5EF4-FFF2-40B4-BE49-F238E27FC236}">
                <a16:creationId xmlns:a16="http://schemas.microsoft.com/office/drawing/2014/main" id="{37B8F728-B08C-468F-9610-29427BD232F6}"/>
              </a:ext>
            </a:extLst>
          </p:cNvPr>
          <p:cNvSpPr/>
          <p:nvPr/>
        </p:nvSpPr>
        <p:spPr>
          <a:xfrm>
            <a:off x="3597423" y="2442782"/>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Star: 5 Points 25">
            <a:extLst>
              <a:ext uri="{FF2B5EF4-FFF2-40B4-BE49-F238E27FC236}">
                <a16:creationId xmlns:a16="http://schemas.microsoft.com/office/drawing/2014/main" id="{C4BFC7CF-8EB5-4641-B37D-0D4E84DCC02D}"/>
              </a:ext>
            </a:extLst>
          </p:cNvPr>
          <p:cNvSpPr/>
          <p:nvPr/>
        </p:nvSpPr>
        <p:spPr>
          <a:xfrm>
            <a:off x="5969905" y="2415477"/>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Star: 5 Points 26">
            <a:extLst>
              <a:ext uri="{FF2B5EF4-FFF2-40B4-BE49-F238E27FC236}">
                <a16:creationId xmlns:a16="http://schemas.microsoft.com/office/drawing/2014/main" id="{DC6F0AEC-32F0-45C5-A4AB-734DFF0EFC07}"/>
              </a:ext>
            </a:extLst>
          </p:cNvPr>
          <p:cNvSpPr/>
          <p:nvPr/>
        </p:nvSpPr>
        <p:spPr>
          <a:xfrm>
            <a:off x="8265376" y="2440325"/>
            <a:ext cx="91440" cy="91440"/>
          </a:xfrm>
          <a:prstGeom prst="star5">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62CC099-6654-4A23-840A-094D6A7D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114657"/>
            <a:ext cx="9144000" cy="2286000"/>
          </a:xfrm>
          <a:prstGeom prst="rect">
            <a:avLst/>
          </a:prstGeom>
        </p:spPr>
      </p:pic>
      <p:sp>
        <p:nvSpPr>
          <p:cNvPr id="28" name="Subtitle 2">
            <a:extLst>
              <a:ext uri="{FF2B5EF4-FFF2-40B4-BE49-F238E27FC236}">
                <a16:creationId xmlns:a16="http://schemas.microsoft.com/office/drawing/2014/main" id="{C3DBD487-87B8-4FDA-9B95-10BF8E1A42E6}"/>
              </a:ext>
            </a:extLst>
          </p:cNvPr>
          <p:cNvSpPr txBox="1">
            <a:spLocks/>
          </p:cNvSpPr>
          <p:nvPr/>
        </p:nvSpPr>
        <p:spPr>
          <a:xfrm>
            <a:off x="5863" y="6321020"/>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1</a:t>
            </a:r>
          </a:p>
        </p:txBody>
      </p:sp>
      <p:sp>
        <p:nvSpPr>
          <p:cNvPr id="29" name="Subtitle 2">
            <a:extLst>
              <a:ext uri="{FF2B5EF4-FFF2-40B4-BE49-F238E27FC236}">
                <a16:creationId xmlns:a16="http://schemas.microsoft.com/office/drawing/2014/main" id="{2D9B3E12-20EA-4FC6-8428-D4EE77B38C48}"/>
              </a:ext>
            </a:extLst>
          </p:cNvPr>
          <p:cNvSpPr txBox="1">
            <a:spLocks/>
          </p:cNvSpPr>
          <p:nvPr/>
        </p:nvSpPr>
        <p:spPr>
          <a:xfrm>
            <a:off x="2291863" y="6319739"/>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2</a:t>
            </a:r>
          </a:p>
        </p:txBody>
      </p:sp>
      <p:sp>
        <p:nvSpPr>
          <p:cNvPr id="30" name="Subtitle 2">
            <a:extLst>
              <a:ext uri="{FF2B5EF4-FFF2-40B4-BE49-F238E27FC236}">
                <a16:creationId xmlns:a16="http://schemas.microsoft.com/office/drawing/2014/main" id="{928A85B5-E4EA-46FF-9D0C-2A17455EDF96}"/>
              </a:ext>
            </a:extLst>
          </p:cNvPr>
          <p:cNvSpPr txBox="1">
            <a:spLocks/>
          </p:cNvSpPr>
          <p:nvPr/>
        </p:nvSpPr>
        <p:spPr>
          <a:xfrm>
            <a:off x="6858000" y="6318458"/>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4</a:t>
            </a:r>
          </a:p>
        </p:txBody>
      </p:sp>
      <p:sp>
        <p:nvSpPr>
          <p:cNvPr id="31" name="Subtitle 2">
            <a:extLst>
              <a:ext uri="{FF2B5EF4-FFF2-40B4-BE49-F238E27FC236}">
                <a16:creationId xmlns:a16="http://schemas.microsoft.com/office/drawing/2014/main" id="{55F3CBDC-DE05-4737-8D35-84E665BFBDA8}"/>
              </a:ext>
            </a:extLst>
          </p:cNvPr>
          <p:cNvSpPr txBox="1">
            <a:spLocks/>
          </p:cNvSpPr>
          <p:nvPr/>
        </p:nvSpPr>
        <p:spPr>
          <a:xfrm>
            <a:off x="4583726" y="6318458"/>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Subject 3</a:t>
            </a:r>
          </a:p>
        </p:txBody>
      </p:sp>
      <p:sp>
        <p:nvSpPr>
          <p:cNvPr id="32" name="Subtitle 2">
            <a:extLst>
              <a:ext uri="{FF2B5EF4-FFF2-40B4-BE49-F238E27FC236}">
                <a16:creationId xmlns:a16="http://schemas.microsoft.com/office/drawing/2014/main" id="{FDB5233B-C2B5-4DC2-B94E-640FD6CA3B8D}"/>
              </a:ext>
            </a:extLst>
          </p:cNvPr>
          <p:cNvSpPr txBox="1">
            <a:spLocks/>
          </p:cNvSpPr>
          <p:nvPr/>
        </p:nvSpPr>
        <p:spPr>
          <a:xfrm rot="16200000">
            <a:off x="-1051599" y="2416515"/>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0000"/>
                </a:solidFill>
              </a:rPr>
              <a:t>Group 1</a:t>
            </a:r>
          </a:p>
        </p:txBody>
      </p:sp>
      <p:sp>
        <p:nvSpPr>
          <p:cNvPr id="33" name="Subtitle 2">
            <a:extLst>
              <a:ext uri="{FF2B5EF4-FFF2-40B4-BE49-F238E27FC236}">
                <a16:creationId xmlns:a16="http://schemas.microsoft.com/office/drawing/2014/main" id="{4281A357-63E4-4012-8C94-E212B70E0F23}"/>
              </a:ext>
            </a:extLst>
          </p:cNvPr>
          <p:cNvSpPr txBox="1">
            <a:spLocks/>
          </p:cNvSpPr>
          <p:nvPr/>
        </p:nvSpPr>
        <p:spPr>
          <a:xfrm rot="16200000">
            <a:off x="-1051599" y="5068658"/>
            <a:ext cx="2286000"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0000"/>
                </a:solidFill>
              </a:rPr>
              <a:t>Group 2</a:t>
            </a:r>
          </a:p>
        </p:txBody>
      </p:sp>
    </p:spTree>
    <p:extLst>
      <p:ext uri="{BB962C8B-B14F-4D97-AF65-F5344CB8AC3E}">
        <p14:creationId xmlns:p14="http://schemas.microsoft.com/office/powerpoint/2010/main" val="2651031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500"/>
                                        <p:tgtEl>
                                          <p:spTgt spid="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500"/>
                                        <p:tgtEl>
                                          <p:spTgt spid="2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500"/>
                                        <p:tgtEl>
                                          <p:spTgt spid="3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0"/>
                                        </p:tgtEl>
                                        <p:attrNameLst>
                                          <p:attrName>style.visibility</p:attrName>
                                        </p:attrNameLst>
                                      </p:cBhvr>
                                      <p:to>
                                        <p:strVal val="visible"/>
                                      </p:to>
                                    </p:set>
                                    <p:animEffect transition="in" filter="fade">
                                      <p:cBhvr>
                                        <p:cTn id="52" dur="500"/>
                                        <p:tgtEl>
                                          <p:spTgt spid="30"/>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fade">
                                      <p:cBhvr>
                                        <p:cTn id="56" dur="500"/>
                                        <p:tgtEl>
                                          <p:spTgt spid="32"/>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P spid="28" grpId="0"/>
      <p:bldP spid="29"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s://www.biography.com/.image/c_fill%2Ccs_srgb%2Cg_face%2Ch_170%2Cq_80%2Cw_300/MTQ1NDY3MjM3MDY5NzYwMjcz/charlie-chaplin---mini-biography.jpg">
            <a:extLst>
              <a:ext uri="{FF2B5EF4-FFF2-40B4-BE49-F238E27FC236}">
                <a16:creationId xmlns:a16="http://schemas.microsoft.com/office/drawing/2014/main" id="{A0AC7041-91BA-40F0-826D-C1E51BA19411}"/>
              </a:ext>
            </a:extLst>
          </p:cNvPr>
          <p:cNvPicPr>
            <a:picLocks noChangeAspect="1" noChangeArrowheads="1"/>
          </p:cNvPicPr>
          <p:nvPr/>
        </p:nvPicPr>
        <p:blipFill>
          <a:blip r:embed="rId3">
            <a:duotone>
              <a:prstClr val="black"/>
              <a:schemeClr val="accent3">
                <a:tint val="45000"/>
                <a:satMod val="400000"/>
              </a:schemeClr>
            </a:duotone>
            <a:extLst>
              <a:ext uri="{BEBA8EAE-BF5A-486C-A8C5-ECC9F3942E4B}">
                <a14:imgProps xmlns:a14="http://schemas.microsoft.com/office/drawing/2010/main">
                  <a14:imgLayer r:embed="rId4">
                    <a14:imgEffect>
                      <a14:backgroundRemoval t="4706" b="94706" l="6000" r="90000">
                        <a14:foregroundMark x1="8667" y1="82353" x2="44667" y2="95294"/>
                        <a14:foregroundMark x1="44667" y1="95294" x2="62667" y2="92941"/>
                        <a14:foregroundMark x1="62667" y1="92941" x2="77333" y2="74706"/>
                        <a14:foregroundMark x1="77333" y1="74706" x2="74333" y2="95882"/>
                        <a14:foregroundMark x1="42000" y1="4706" x2="51333" y2="7059"/>
                        <a14:foregroundMark x1="44000" y1="42353" x2="54000" y2="61176"/>
                        <a14:foregroundMark x1="25667" y1="50000" x2="34667" y2="48824"/>
                        <a14:foregroundMark x1="6000" y1="79412" x2="7333" y2="81176"/>
                      </a14:backgroundRemoval>
                    </a14:imgEffect>
                  </a14:imgLayer>
                </a14:imgProps>
              </a:ext>
              <a:ext uri="{28A0092B-C50C-407E-A947-70E740481C1C}">
                <a14:useLocalDpi xmlns:a14="http://schemas.microsoft.com/office/drawing/2010/main" val="0"/>
              </a:ext>
            </a:extLst>
          </a:blip>
          <a:srcRect/>
          <a:stretch>
            <a:fillRect/>
          </a:stretch>
        </p:blipFill>
        <p:spPr bwMode="auto">
          <a:xfrm>
            <a:off x="2871388" y="3888681"/>
            <a:ext cx="3401225" cy="1927361"/>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a:t>
            </a:r>
          </a:p>
          <a:p>
            <a:pPr lvl="0" algn="ctr">
              <a:spcBef>
                <a:spcPct val="0"/>
              </a:spcBef>
              <a:defRPr/>
            </a:pPr>
            <a:r>
              <a:rPr lang="en-US" sz="3600" b="1" spc="150" dirty="0">
                <a:ln w="11430"/>
                <a:solidFill>
                  <a:srgbClr val="66FF33"/>
                </a:solidFill>
              </a:rPr>
              <a:t>Linear Alignment</a:t>
            </a:r>
          </a:p>
        </p:txBody>
      </p:sp>
      <p:pic>
        <p:nvPicPr>
          <p:cNvPr id="1030" name="Picture 6" descr="https://cdn.images.express.co.uk/img/dynamic/36/285x214/140491_1.jpg">
            <a:extLst>
              <a:ext uri="{FF2B5EF4-FFF2-40B4-BE49-F238E27FC236}">
                <a16:creationId xmlns:a16="http://schemas.microsoft.com/office/drawing/2014/main" id="{1352CE57-EDD6-48D2-AB63-95C59D16D590}"/>
              </a:ext>
            </a:extLst>
          </p:cNvPr>
          <p:cNvPicPr>
            <a:picLocks noChangeAspect="1" noChangeArrowheads="1"/>
          </p:cNvPicPr>
          <p:nvPr/>
        </p:nvPicPr>
        <p:blipFill>
          <a:blip r:embed="rId5">
            <a:duotone>
              <a:prstClr val="black"/>
              <a:srgbClr val="9BBB59">
                <a:tint val="45000"/>
                <a:satMod val="400000"/>
              </a:srgbClr>
            </a:duotone>
            <a:extLst>
              <a:ext uri="{BEBA8EAE-BF5A-486C-A8C5-ECC9F3942E4B}">
                <a14:imgProps xmlns:a14="http://schemas.microsoft.com/office/drawing/2010/main">
                  <a14:imgLayer r:embed="rId6">
                    <a14:imgEffect>
                      <a14:backgroundRemoval t="1402" b="98598" l="9825" r="89825">
                        <a14:foregroundMark x1="78246" y1="20561" x2="50526" y2="1402"/>
                        <a14:foregroundMark x1="50526" y1="1402" x2="21404" y2="23832"/>
                        <a14:foregroundMark x1="25263" y1="75701" x2="52281" y2="94860"/>
                        <a14:foregroundMark x1="52281" y1="94860" x2="55088" y2="94393"/>
                        <a14:foregroundMark x1="17544" y1="85047" x2="19298" y2="94860"/>
                        <a14:foregroundMark x1="27368" y1="93458" x2="40702" y2="97664"/>
                        <a14:foregroundMark x1="74035" y1="48598" x2="67368" y2="76636"/>
                        <a14:foregroundMark x1="57193" y1="98598" x2="60351" y2="98598"/>
                        <a14:backgroundMark x1="16140" y1="935" x2="14386" y2="2336"/>
                        <a14:backgroundMark x1="78596" y1="82710" x2="82807" y2="50000"/>
                        <a14:backgroundMark x1="17193" y1="48131" x2="18246" y2="57944"/>
                        <a14:backgroundMark x1="82456" y1="1869" x2="84561" y2="3271"/>
                        <a14:backgroundMark x1="18947" y1="62150" x2="16140" y2="67757"/>
                        <a14:backgroundMark x1="93684" y1="11682" x2="94035" y2="51869"/>
                        <a14:backgroundMark x1="94035" y1="30374" x2="80000" y2="82243"/>
                        <a14:backgroundMark x1="82456" y1="37383" x2="72281" y2="92056"/>
                        <a14:backgroundMark x1="6667" y1="41121" x2="15088" y2="61215"/>
                        <a14:backgroundMark x1="84912" y1="1869" x2="88772" y2="6075"/>
                        <a14:backgroundMark x1="85614" y1="22430" x2="85965" y2="61682"/>
                        <a14:backgroundMark x1="69825" y1="85047" x2="67018" y2="96262"/>
                        <a14:backgroundMark x1="12982" y1="35981" x2="12632" y2="72897"/>
                        <a14:backgroundMark x1="70877" y1="81776" x2="65614" y2="98598"/>
                        <a14:backgroundMark x1="12632" y1="2336" x2="11930" y2="5607"/>
                        <a14:backgroundMark x1="86316" y1="34112" x2="86316" y2="24766"/>
                        <a14:backgroundMark x1="86316" y1="2804" x2="86316" y2="6542"/>
                        <a14:backgroundMark x1="12281" y1="72430" x2="12982" y2="76168"/>
                      </a14:backgroundRemoval>
                    </a14:imgEffect>
                  </a14:imgLayer>
                </a14:imgProps>
              </a:ext>
              <a:ext uri="{28A0092B-C50C-407E-A947-70E740481C1C}">
                <a14:useLocalDpi xmlns:a14="http://schemas.microsoft.com/office/drawing/2010/main" val="0"/>
              </a:ext>
            </a:extLst>
          </a:blip>
          <a:srcRect/>
          <a:stretch>
            <a:fillRect/>
          </a:stretch>
        </p:blipFill>
        <p:spPr bwMode="auto">
          <a:xfrm>
            <a:off x="3781499" y="2338589"/>
            <a:ext cx="1581002" cy="118713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s://www.famousbirthdays.com/faces/chaplin-charlie-image.jpg">
            <a:extLst>
              <a:ext uri="{FF2B5EF4-FFF2-40B4-BE49-F238E27FC236}">
                <a16:creationId xmlns:a16="http://schemas.microsoft.com/office/drawing/2014/main" id="{78502B37-8FA5-48D1-A008-BBFF9EAF2E27}"/>
              </a:ext>
            </a:extLst>
          </p:cNvPr>
          <p:cNvPicPr>
            <a:picLocks noChangeAspect="1" noChangeArrowheads="1"/>
          </p:cNvPicPr>
          <p:nvPr/>
        </p:nvPicPr>
        <p:blipFill>
          <a:blip r:embed="rId7">
            <a:duotone>
              <a:srgbClr val="C0504D">
                <a:shade val="45000"/>
                <a:satMod val="135000"/>
              </a:srgbClr>
              <a:prstClr val="white"/>
            </a:duotone>
            <a:extLst>
              <a:ext uri="{BEBA8EAE-BF5A-486C-A8C5-ECC9F3942E4B}">
                <a14:imgProps xmlns:a14="http://schemas.microsoft.com/office/drawing/2010/main">
                  <a14:imgLayer r:embed="rId8">
                    <a14:imgEffect>
                      <a14:backgroundRemoval t="3000" b="98000" l="3000" r="92333">
                        <a14:foregroundMark x1="35333" y1="9000" x2="68000" y2="3000"/>
                        <a14:foregroundMark x1="68000" y1="3000" x2="68000" y2="3000"/>
                        <a14:foregroundMark x1="7000" y1="92333" x2="36667" y2="91333"/>
                        <a14:foregroundMark x1="36667" y1="91333" x2="83000" y2="97333"/>
                        <a14:foregroundMark x1="3333" y1="90000" x2="3333" y2="90000"/>
                        <a14:foregroundMark x1="92333" y1="98000" x2="92333" y2="98000"/>
                      </a14:backgroundRemoval>
                    </a14:imgEffect>
                  </a14:imgLayer>
                </a14:imgProps>
              </a:ext>
              <a:ext uri="{28A0092B-C50C-407E-A947-70E740481C1C}">
                <a14:useLocalDpi xmlns:a14="http://schemas.microsoft.com/office/drawing/2010/main" val="0"/>
              </a:ext>
            </a:extLst>
          </a:blip>
          <a:srcRect/>
          <a:stretch>
            <a:fillRect/>
          </a:stretch>
        </p:blipFill>
        <p:spPr bwMode="auto">
          <a:xfrm>
            <a:off x="558179" y="2583137"/>
            <a:ext cx="1691726" cy="1691726"/>
          </a:xfrm>
          <a:prstGeom prst="rect">
            <a:avLst/>
          </a:prstGeom>
          <a:noFill/>
          <a:extLst/>
        </p:spPr>
      </p:pic>
      <p:sp>
        <p:nvSpPr>
          <p:cNvPr id="2" name="Rectangle 1">
            <a:extLst>
              <a:ext uri="{FF2B5EF4-FFF2-40B4-BE49-F238E27FC236}">
                <a16:creationId xmlns:a16="http://schemas.microsoft.com/office/drawing/2014/main" id="{68C341B2-1003-4C3C-9C9B-D544DAA95EF5}"/>
              </a:ext>
            </a:extLst>
          </p:cNvPr>
          <p:cNvSpPr/>
          <p:nvPr/>
        </p:nvSpPr>
        <p:spPr>
          <a:xfrm>
            <a:off x="558265" y="2583223"/>
            <a:ext cx="1691640" cy="1691640"/>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ttps://i.pinimg.com/736x/2f/c6/21/2fc6213b2652cd743878bdee38b19d3c--charlie-chaplin-costume-the-comedian.jpg">
            <a:extLst>
              <a:ext uri="{FF2B5EF4-FFF2-40B4-BE49-F238E27FC236}">
                <a16:creationId xmlns:a16="http://schemas.microsoft.com/office/drawing/2014/main" id="{9045C3EC-DE46-492E-8EFE-6A5F339D5283}"/>
              </a:ext>
            </a:extLst>
          </p:cNvPr>
          <p:cNvPicPr>
            <a:picLocks noChangeAspect="1" noChangeArrowheads="1"/>
          </p:cNvPicPr>
          <p:nvPr/>
        </p:nvPicPr>
        <p:blipFill>
          <a:blip r:embed="rId10">
            <a:duotone>
              <a:prstClr val="black"/>
              <a:schemeClr val="accent3">
                <a:tint val="45000"/>
                <a:satMod val="400000"/>
              </a:schemeClr>
            </a:duotone>
            <a:extLst>
              <a:ext uri="{BEBA8EAE-BF5A-486C-A8C5-ECC9F3942E4B}">
                <a14:imgProps xmlns:a14="http://schemas.microsoft.com/office/drawing/2010/main">
                  <a14:imgLayer r:embed="rId11">
                    <a14:imgEffect>
                      <a14:backgroundRemoval t="7448" b="99063" l="3075" r="93119">
                        <a14:foregroundMark x1="43924" y1="22813" x2="46266" y2="7448"/>
                        <a14:foregroundMark x1="46266" y1="7448" x2="60469" y2="12396"/>
                        <a14:foregroundMark x1="60469" y1="12396" x2="51391" y2="26979"/>
                        <a14:foregroundMark x1="58712" y1="16146" x2="60469" y2="16302"/>
                        <a14:foregroundMark x1="87555" y1="37500" x2="87555" y2="40938"/>
                        <a14:foregroundMark x1="83163" y1="34271" x2="90922" y2="39219"/>
                        <a14:foregroundMark x1="89312" y1="35208" x2="90922" y2="36875"/>
                        <a14:foregroundMark x1="8199" y1="40938" x2="6003" y2="48490"/>
                        <a14:foregroundMark x1="6003" y1="48490" x2="9956" y2="56042"/>
                        <a14:foregroundMark x1="9956" y1="56042" x2="12592" y2="57813"/>
                        <a14:foregroundMark x1="11274" y1="98750" x2="29868" y2="94896"/>
                        <a14:foregroundMark x1="29868" y1="94896" x2="49488" y2="93073"/>
                        <a14:foregroundMark x1="49488" y1="93073" x2="65007" y2="98542"/>
                        <a14:foregroundMark x1="65007" y1="98542" x2="65300" y2="98594"/>
                        <a14:foregroundMark x1="63982" y1="98281" x2="73499" y2="99063"/>
                        <a14:foregroundMark x1="73939" y1="98750" x2="69253" y2="98438"/>
                        <a14:foregroundMark x1="77452" y1="99063" x2="71449" y2="97813"/>
                        <a14:foregroundMark x1="12592" y1="98281" x2="8638" y2="99063"/>
                        <a14:foregroundMark x1="13909" y1="64635" x2="11713" y2="70208"/>
                        <a14:foregroundMark x1="4289" y1="94134" x2="12299" y2="69583"/>
                        <a14:foregroundMark x1="63543" y1="96510" x2="66471" y2="97135"/>
                        <a14:foregroundMark x1="3221" y1="97344" x2="4685" y2="94427"/>
                        <a14:foregroundMark x1="3807" y1="97083" x2="3807" y2="97708"/>
                        <a14:foregroundMark x1="16105" y1="61094" x2="15227" y2="61615"/>
                        <a14:foregroundMark x1="91654" y1="35990" x2="92387" y2="37344"/>
                        <a14:foregroundMark x1="92826" y1="38333" x2="92533" y2="39115"/>
                        <a14:foregroundMark x1="92972" y1="37656" x2="93119" y2="38281"/>
                        <a14:foregroundMark x1="59607" y1="22200" x2="68082" y2="24583"/>
                        <a14:foregroundMark x1="59004" y1="22031" x2="59554" y2="22186"/>
                        <a14:foregroundMark x1="60322" y1="19479" x2="57833" y2="20781"/>
                        <a14:foregroundMark x1="64459" y1="14711" x2="64714" y2="14427"/>
                        <a14:foregroundMark x1="62331" y1="17079" x2="63072" y2="16254"/>
                        <a14:foregroundMark x1="59004" y1="20781" x2="59391" y2="20350"/>
                        <a14:foregroundMark x1="61054" y1="17448" x2="60469" y2="19115"/>
                        <a14:foregroundMark x1="61493" y1="17500" x2="61347" y2="18542"/>
                        <a14:foregroundMark x1="60908" y1="18958" x2="59736" y2="20365"/>
                        <a14:foregroundMark x1="63104" y1="15052" x2="62811" y2="16094"/>
                        <a14:foregroundMark x1="63690" y1="14896" x2="62958" y2="15990"/>
                        <a14:backgroundMark x1="2196" y1="83125" x2="2343" y2="89531"/>
                        <a14:backgroundMark x1="2436" y1="98172" x2="2635" y2="99427"/>
                        <a14:backgroundMark x1="2362" y1="97708" x2="2434" y2="98164"/>
                        <a14:backgroundMark x1="1171" y1="90208" x2="2262" y2="97083"/>
                        <a14:backgroundMark x1="16837" y1="62344" x2="16837" y2="62865"/>
                        <a14:backgroundMark x1="63514" y1="17536" x2="68696" y2="11238"/>
                        <a14:backgroundMark x1="62231" y1="19094" x2="62667" y2="18565"/>
                        <a14:backgroundMark x1="60029" y1="21771" x2="61073" y2="20502"/>
                        <a14:backgroundMark x1="60615" y1="20521" x2="60029" y2="21094"/>
                        <a14:backgroundMark x1="63397" y1="17135" x2="63223" y2="17544"/>
                        <a14:backgroundMark x1="62349" y1="20723" x2="63982" y2="17240"/>
                        <a14:backgroundMark x1="64893" y1="16168" x2="64714" y2="16406"/>
                        <a14:backgroundMark x1="65886" y1="14844" x2="65721" y2="15064"/>
                      </a14:backgroundRemoval>
                    </a14:imgEffect>
                  </a14:imgLayer>
                </a14:imgProps>
              </a:ext>
              <a:ext uri="{28A0092B-C50C-407E-A947-70E740481C1C}">
                <a14:useLocalDpi xmlns:a14="http://schemas.microsoft.com/office/drawing/2010/main" val="0"/>
              </a:ext>
            </a:extLst>
          </a:blip>
          <a:srcRect/>
          <a:stretch>
            <a:fillRect/>
          </a:stretch>
        </p:blipFill>
        <p:spPr bwMode="auto">
          <a:xfrm>
            <a:off x="6894095" y="2583137"/>
            <a:ext cx="1071931" cy="301284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6923DCC-689C-4AAE-8C2C-D95B13CCC457}"/>
              </a:ext>
            </a:extLst>
          </p:cNvPr>
          <p:cNvSpPr/>
          <p:nvPr/>
        </p:nvSpPr>
        <p:spPr>
          <a:xfrm>
            <a:off x="558222" y="2583137"/>
            <a:ext cx="1691640" cy="1691640"/>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99D30F-71B9-4CB4-A55B-FCAFE59B49BD}"/>
              </a:ext>
            </a:extLst>
          </p:cNvPr>
          <p:cNvSpPr/>
          <p:nvPr/>
        </p:nvSpPr>
        <p:spPr>
          <a:xfrm>
            <a:off x="558222" y="2583137"/>
            <a:ext cx="1691640" cy="1691640"/>
          </a:xfrm>
          <a:prstGeom prst="rect">
            <a:avLst/>
          </a:prstGeom>
          <a:blipFill dpi="0" rotWithShape="1">
            <a:blip r:embed="rId9">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646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0.00069 -0.00093 L 0.33837 -0.0838 " pathEditMode="relative" rAng="0" ptsTypes="AA">
                                      <p:cBhvr>
                                        <p:cTn id="6" dur="2000" fill="hold"/>
                                        <p:tgtEl>
                                          <p:spTgt spid="2"/>
                                        </p:tgtEl>
                                        <p:attrNameLst>
                                          <p:attrName>ppt_x</p:attrName>
                                          <p:attrName>ppt_y</p:attrName>
                                        </p:attrNameLst>
                                      </p:cBhvr>
                                      <p:rCtr x="16944" y="-4144"/>
                                    </p:animMotion>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path" presetSubtype="0" accel="50000" decel="50000" fill="hold" grpId="0" nodeType="clickEffect">
                                  <p:stCondLst>
                                    <p:cond delay="0"/>
                                  </p:stCondLst>
                                  <p:childTnLst>
                                    <p:animMotion origin="layout" path="M -0.00069 -0.00093 L 0.32275 0.17338 " pathEditMode="relative" rAng="0" ptsTypes="AA">
                                      <p:cBhvr>
                                        <p:cTn id="15" dur="2000" fill="hold"/>
                                        <p:tgtEl>
                                          <p:spTgt spid="9"/>
                                        </p:tgtEl>
                                        <p:attrNameLst>
                                          <p:attrName>ppt_x</p:attrName>
                                          <p:attrName>ppt_y</p:attrName>
                                        </p:attrNameLst>
                                      </p:cBhvr>
                                      <p:rCtr x="16163" y="8704"/>
                                    </p:animMotion>
                                  </p:childTnLst>
                                </p:cTn>
                              </p:par>
                            </p:childTnLst>
                          </p:cTn>
                        </p:par>
                        <p:par>
                          <p:cTn id="16" fill="hold">
                            <p:stCondLst>
                              <p:cond delay="2000"/>
                            </p:stCondLst>
                            <p:childTnLst>
                              <p:par>
                                <p:cTn id="17" presetID="8" presetClass="emph" presetSubtype="0" fill="hold" grpId="1" nodeType="afterEffect">
                                  <p:stCondLst>
                                    <p:cond delay="0"/>
                                  </p:stCondLst>
                                  <p:childTnLst>
                                    <p:animRot by="-2100000">
                                      <p:cBhvr>
                                        <p:cTn id="18" dur="2000" fill="hold"/>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path" presetSubtype="0" accel="50000" decel="50000" fill="hold" grpId="0" nodeType="clickEffect">
                                  <p:stCondLst>
                                    <p:cond delay="0"/>
                                  </p:stCondLst>
                                  <p:childTnLst>
                                    <p:animMotion origin="layout" path="M -0.00069 -0.00093 L 0.66233 -0.05833 " pathEditMode="relative" rAng="0" ptsTypes="AA">
                                      <p:cBhvr>
                                        <p:cTn id="27" dur="2000" fill="hold"/>
                                        <p:tgtEl>
                                          <p:spTgt spid="8"/>
                                        </p:tgtEl>
                                        <p:attrNameLst>
                                          <p:attrName>ppt_x</p:attrName>
                                          <p:attrName>ppt_y</p:attrName>
                                        </p:attrNameLst>
                                      </p:cBhvr>
                                      <p:rCtr x="33142" y="-2870"/>
                                    </p:animMotion>
                                  </p:childTnLst>
                                </p:cTn>
                              </p:par>
                            </p:childTnLst>
                          </p:cTn>
                        </p:par>
                        <p:par>
                          <p:cTn id="28" fill="hold">
                            <p:stCondLst>
                              <p:cond delay="2000"/>
                            </p:stCondLst>
                            <p:childTnLst>
                              <p:par>
                                <p:cTn id="29" presetID="6" presetClass="emph" presetSubtype="0" fill="hold" grpId="1" nodeType="afterEffect">
                                  <p:stCondLst>
                                    <p:cond delay="0"/>
                                  </p:stCondLst>
                                  <p:childTnLst>
                                    <p:animScale>
                                      <p:cBhvr>
                                        <p:cTn id="30" dur="2000" fill="hold"/>
                                        <p:tgtEl>
                                          <p:spTgt spid="8"/>
                                        </p:tgtEl>
                                      </p:cBhvr>
                                      <p:by x="32000" y="32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8" grpId="1" animBg="1"/>
      <p:bldP spid="9" grpId="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3" cstate="print">
            <a:duotone>
              <a:prstClr val="black"/>
              <a:schemeClr val="accent2">
                <a:tint val="45000"/>
                <a:satMod val="400000"/>
              </a:schemeClr>
            </a:duotone>
            <a:extLst>
              <a:ext uri="{28A0092B-C50C-407E-A947-70E740481C1C}">
                <a14:useLocalDpi xmlns:a14="http://schemas.microsoft.com/office/drawing/2010/main" val="0"/>
              </a:ext>
            </a:extLst>
          </a:blip>
          <a:srcRect l="5846" t="4641" r="49846" b="8781"/>
          <a:stretch/>
        </p:blipFill>
        <p:spPr bwMode="auto">
          <a:xfrm>
            <a:off x="0" y="1752600"/>
            <a:ext cx="3051594" cy="2632004"/>
          </a:xfrm>
          <a:prstGeom prst="rect">
            <a:avLst/>
          </a:prstGeom>
          <a:noFill/>
          <a:ln>
            <a:noFill/>
          </a:ln>
          <a:effectLst>
            <a:softEdge rad="31750"/>
          </a:effectLst>
          <a:extLst>
            <a:ext uri="{53640926-AAD7-44D8-BBD7-CCE9431645EC}">
              <a14:shadowObscured xmlns:a14="http://schemas.microsoft.com/office/drawing/2010/main"/>
            </a:ext>
          </a:extLst>
        </p:spPr>
      </p:pic>
      <p:pic>
        <p:nvPicPr>
          <p:cNvPr id="21" name="Picture 20"/>
          <p:cNvPicPr>
            <a:picLocks noChangeAspect="1"/>
          </p:cNvPicPr>
          <p:nvPr/>
        </p:nvPicPr>
        <p:blipFill rotWithShape="1">
          <a:blip r:embed="rId4" cstate="print">
            <a:duotone>
              <a:prstClr val="black"/>
              <a:schemeClr val="accent3">
                <a:tint val="45000"/>
                <a:satMod val="400000"/>
              </a:schemeClr>
            </a:duotone>
            <a:extLst>
              <a:ext uri="{28A0092B-C50C-407E-A947-70E740481C1C}">
                <a14:useLocalDpi xmlns:a14="http://schemas.microsoft.com/office/drawing/2010/main" val="0"/>
              </a:ext>
            </a:extLst>
          </a:blip>
          <a:srcRect l="5846" t="4641" r="49846" b="8781"/>
          <a:stretch/>
        </p:blipFill>
        <p:spPr bwMode="auto">
          <a:xfrm>
            <a:off x="3040810" y="1752600"/>
            <a:ext cx="3040810" cy="2621260"/>
          </a:xfrm>
          <a:prstGeom prst="rect">
            <a:avLst/>
          </a:prstGeom>
          <a:noFill/>
          <a:ln>
            <a:noFill/>
          </a:ln>
          <a:effectLst>
            <a:softEdge rad="31750"/>
          </a:effectLst>
          <a:extLst>
            <a:ext uri="{53640926-AAD7-44D8-BBD7-CCE9431645EC}">
              <a14:shadowObscured xmlns:a14="http://schemas.microsoft.com/office/drawing/2010/main"/>
            </a:ext>
          </a:extLst>
        </p:spPr>
      </p:pic>
      <p:pic>
        <p:nvPicPr>
          <p:cNvPr id="22" name="Picture 21"/>
          <p:cNvPicPr>
            <a:picLocks noChangeAspect="1"/>
          </p:cNvPicPr>
          <p:nvPr/>
        </p:nvPicPr>
        <p:blipFill rotWithShape="1">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l="5769" t="4628" r="49858" b="8876"/>
          <a:stretch/>
        </p:blipFill>
        <p:spPr bwMode="auto">
          <a:xfrm>
            <a:off x="6092406" y="1752600"/>
            <a:ext cx="3051594" cy="2621260"/>
          </a:xfrm>
          <a:prstGeom prst="rect">
            <a:avLst/>
          </a:prstGeom>
          <a:noFill/>
          <a:ln>
            <a:noFill/>
          </a:ln>
          <a:effectLst>
            <a:softEdge rad="31750"/>
          </a:effectLst>
          <a:extLst>
            <a:ext uri="{53640926-AAD7-44D8-BBD7-CCE9431645EC}">
              <a14:shadowObscured xmlns:a14="http://schemas.microsoft.com/office/drawing/2010/main"/>
            </a:ext>
          </a:extLst>
        </p:spPr>
      </p:pic>
      <p:sp>
        <p:nvSpPr>
          <p:cNvPr id="4" name="Title 1"/>
          <p:cNvSpPr txBox="1">
            <a:spLocks/>
          </p:cNvSpPr>
          <p:nvPr/>
        </p:nvSpPr>
        <p:spPr>
          <a:xfrm>
            <a:off x="0" y="0"/>
            <a:ext cx="9144000" cy="1470025"/>
          </a:xfrm>
          <a:prstGeom prst="rect">
            <a:avLst/>
          </a:prstGeom>
        </p:spPr>
        <p:txBody>
          <a:bodyPr vert="horz" lIns="0" tIns="0" rIns="0" bIns="0" rtlCol="0" anchor="t"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latin typeface="+mj-lt"/>
                <a:ea typeface="+mj-ea"/>
                <a:cs typeface="+mj-cs"/>
              </a:rPr>
              <a:t>Image Registration</a:t>
            </a:r>
          </a:p>
          <a:p>
            <a:pPr algn="ctr">
              <a:spcBef>
                <a:spcPct val="0"/>
              </a:spcBef>
              <a:defRPr/>
            </a:pPr>
            <a:r>
              <a:rPr lang="en-US" sz="3600" b="1" spc="150" dirty="0">
                <a:ln w="11430"/>
                <a:solidFill>
                  <a:srgbClr val="66FF33"/>
                </a:solidFill>
              </a:rPr>
              <a:t>Deformable Alignment</a:t>
            </a:r>
          </a:p>
        </p:txBody>
      </p:sp>
      <p:sp>
        <p:nvSpPr>
          <p:cNvPr id="12" name="Subtitle 2"/>
          <p:cNvSpPr txBox="1">
            <a:spLocks/>
          </p:cNvSpPr>
          <p:nvPr/>
        </p:nvSpPr>
        <p:spPr>
          <a:xfrm>
            <a:off x="5863" y="4384604"/>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before</a:t>
            </a:r>
          </a:p>
        </p:txBody>
      </p:sp>
      <p:sp>
        <p:nvSpPr>
          <p:cNvPr id="9" name="Subtitle 2"/>
          <p:cNvSpPr txBox="1">
            <a:spLocks/>
          </p:cNvSpPr>
          <p:nvPr/>
        </p:nvSpPr>
        <p:spPr>
          <a:xfrm>
            <a:off x="6101198" y="4375384"/>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i="1" dirty="0">
                <a:solidFill>
                  <a:srgbClr val="FFFF00"/>
                </a:solidFill>
              </a:rPr>
              <a:t>after </a:t>
            </a:r>
            <a:r>
              <a:rPr lang="en-US" sz="1800" dirty="0">
                <a:solidFill>
                  <a:schemeClr val="accent6"/>
                </a:solidFill>
              </a:rPr>
              <a:t>registered to </a:t>
            </a:r>
            <a:r>
              <a:rPr lang="en-US" sz="1800" i="1" dirty="0">
                <a:solidFill>
                  <a:srgbClr val="FFFF00"/>
                </a:solidFill>
              </a:rPr>
              <a:t>before</a:t>
            </a:r>
          </a:p>
        </p:txBody>
      </p:sp>
      <p:sp>
        <p:nvSpPr>
          <p:cNvPr id="10" name="Subtitle 2"/>
          <p:cNvSpPr txBox="1">
            <a:spLocks/>
          </p:cNvSpPr>
          <p:nvPr/>
        </p:nvSpPr>
        <p:spPr>
          <a:xfrm>
            <a:off x="3051594" y="4350686"/>
            <a:ext cx="3034948"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dirty="0">
                <a:solidFill>
                  <a:srgbClr val="FFFF00"/>
                </a:solidFill>
              </a:rPr>
              <a:t>after</a:t>
            </a:r>
          </a:p>
        </p:txBody>
      </p:sp>
    </p:spTree>
    <p:extLst>
      <p:ext uri="{BB962C8B-B14F-4D97-AF65-F5344CB8AC3E}">
        <p14:creationId xmlns:p14="http://schemas.microsoft.com/office/powerpoint/2010/main" val="18311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Oval 1"/>
              <p:cNvSpPr/>
              <p:nvPr/>
            </p:nvSpPr>
            <p:spPr>
              <a:xfrm>
                <a:off x="1828800" y="158818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66FF33"/>
                              </a:solidFill>
                              <a:latin typeface="Cambria Math" panose="02040503050406030204" pitchFamily="18" charset="0"/>
                            </a:rPr>
                          </m:ctrlPr>
                        </m:sSubPr>
                        <m:e>
                          <m:r>
                            <a:rPr lang="en-US" sz="2800" b="0" i="1" smtClean="0">
                              <a:solidFill>
                                <a:srgbClr val="66FF33"/>
                              </a:solidFill>
                              <a:latin typeface="Cambria Math" panose="02040503050406030204" pitchFamily="18" charset="0"/>
                            </a:rPr>
                            <m:t>𝐼</m:t>
                          </m:r>
                        </m:e>
                        <m:sub>
                          <m:r>
                            <a:rPr lang="en-US" sz="2800" b="0" i="1" smtClean="0">
                              <a:solidFill>
                                <a:srgbClr val="66FF33"/>
                              </a:solidFill>
                              <a:latin typeface="Cambria Math" panose="02040503050406030204" pitchFamily="18" charset="0"/>
                            </a:rPr>
                            <m:t>1</m:t>
                          </m:r>
                        </m:sub>
                      </m:sSub>
                    </m:oMath>
                  </m:oMathPara>
                </a14:m>
                <a:endParaRPr lang="en-US" sz="2800" dirty="0">
                  <a:solidFill>
                    <a:srgbClr val="00B050"/>
                  </a:solidFill>
                </a:endParaRPr>
              </a:p>
            </p:txBody>
          </p:sp>
        </mc:Choice>
        <mc:Fallback xmlns="">
          <p:sp>
            <p:nvSpPr>
              <p:cNvPr id="2" name="Oval 1"/>
              <p:cNvSpPr>
                <a:spLocks noRot="1" noChangeAspect="1" noMove="1" noResize="1" noEditPoints="1" noAdjustHandles="1" noChangeArrowheads="1" noChangeShapeType="1" noTextEdit="1"/>
              </p:cNvSpPr>
              <p:nvPr/>
            </p:nvSpPr>
            <p:spPr>
              <a:xfrm>
                <a:off x="1828800" y="1588182"/>
                <a:ext cx="914400" cy="914400"/>
              </a:xfrm>
              <a:prstGeom prst="ellipse">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Oval 6"/>
              <p:cNvSpPr/>
              <p:nvPr/>
            </p:nvSpPr>
            <p:spPr>
              <a:xfrm>
                <a:off x="6400800" y="1588182"/>
                <a:ext cx="914400" cy="914400"/>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14:m>
                  <m:oMathPara xmlns:m="http://schemas.openxmlformats.org/officeDocument/2006/math">
                    <m:oMathParaPr>
                      <m:jc m:val="center"/>
                    </m:oMathParaPr>
                    <m:oMath xmlns:m="http://schemas.openxmlformats.org/officeDocument/2006/math">
                      <m:sSub>
                        <m:sSubPr>
                          <m:ctrlPr>
                            <a:rPr lang="en-US" sz="2800" b="0" i="1" smtClean="0">
                              <a:solidFill>
                                <a:srgbClr val="FF0000"/>
                              </a:solidFill>
                              <a:latin typeface="Cambria Math" panose="02040503050406030204" pitchFamily="18" charset="0"/>
                            </a:rPr>
                          </m:ctrlPr>
                        </m:sSubPr>
                        <m:e>
                          <m:r>
                            <a:rPr lang="en-US" sz="2800" b="0" i="1" smtClean="0">
                              <a:solidFill>
                                <a:srgbClr val="FF0000"/>
                              </a:solidFill>
                              <a:latin typeface="Cambria Math" panose="02040503050406030204" pitchFamily="18" charset="0"/>
                            </a:rPr>
                            <m:t>𝐼</m:t>
                          </m:r>
                        </m:e>
                        <m:sub>
                          <m:r>
                            <a:rPr lang="en-US" sz="2800" b="0" i="1" smtClean="0">
                              <a:solidFill>
                                <a:srgbClr val="FF0000"/>
                              </a:solidFill>
                              <a:latin typeface="Cambria Math" panose="02040503050406030204" pitchFamily="18" charset="0"/>
                            </a:rPr>
                            <m:t>2</m:t>
                          </m:r>
                        </m:sub>
                      </m:sSub>
                    </m:oMath>
                  </m:oMathPara>
                </a14:m>
                <a:endParaRPr lang="en-US" sz="2800" dirty="0">
                  <a:solidFill>
                    <a:srgbClr val="00B050"/>
                  </a:solidFill>
                </a:endParaRPr>
              </a:p>
            </p:txBody>
          </p:sp>
        </mc:Choice>
        <mc:Fallback xmlns="">
          <p:sp>
            <p:nvSpPr>
              <p:cNvPr id="7" name="Oval 6"/>
              <p:cNvSpPr>
                <a:spLocks noRot="1" noChangeAspect="1" noMove="1" noResize="1" noEditPoints="1" noAdjustHandles="1" noChangeArrowheads="1" noChangeShapeType="1" noTextEdit="1"/>
              </p:cNvSpPr>
              <p:nvPr/>
            </p:nvSpPr>
            <p:spPr>
              <a:xfrm>
                <a:off x="6400800" y="1588182"/>
                <a:ext cx="914400" cy="914400"/>
              </a:xfrm>
              <a:prstGeom prst="ellipse">
                <a:avLst/>
              </a:prstGeom>
              <a:blipFill>
                <a:blip r:embed="rId4"/>
                <a:stretch>
                  <a:fillRect/>
                </a:stretch>
              </a:blipFill>
            </p:spPr>
            <p:txBody>
              <a:bodyPr/>
              <a:lstStyle/>
              <a:p>
                <a:r>
                  <a:rPr lang="en-US">
                    <a:noFill/>
                  </a:rPr>
                  <a:t> </a:t>
                </a:r>
              </a:p>
            </p:txBody>
          </p:sp>
        </mc:Fallback>
      </mc:AlternateContent>
      <p:cxnSp>
        <p:nvCxnSpPr>
          <p:cNvPr id="29" name="Straight Arrow Connector 28"/>
          <p:cNvCxnSpPr/>
          <p:nvPr/>
        </p:nvCxnSpPr>
        <p:spPr>
          <a:xfrm flipH="1">
            <a:off x="2834640" y="2045382"/>
            <a:ext cx="3474720" cy="0"/>
          </a:xfrm>
          <a:prstGeom prst="straightConnector1">
            <a:avLst/>
          </a:prstGeom>
          <a:ln>
            <a:prstDash val="solid"/>
            <a:headEnd type="none" w="med" len="med"/>
            <a:tailEnd type="arrow" w="med" len="med"/>
          </a:ln>
        </p:spPr>
        <p:style>
          <a:lnRef idx="3">
            <a:schemeClr val="accent5"/>
          </a:lnRef>
          <a:fillRef idx="0">
            <a:schemeClr val="accent5"/>
          </a:fillRef>
          <a:effectRef idx="2">
            <a:schemeClr val="accent5"/>
          </a:effectRef>
          <a:fontRef idx="minor">
            <a:schemeClr val="tx1"/>
          </a:fontRef>
        </p:style>
      </p:cxnSp>
      <mc:AlternateContent xmlns:mc="http://schemas.openxmlformats.org/markup-compatibility/2006" xmlns:a14="http://schemas.microsoft.com/office/drawing/2010/main">
        <mc:Choice Requires="a14">
          <p:sp>
            <p:nvSpPr>
              <p:cNvPr id="32" name="TextBox 31"/>
              <p:cNvSpPr txBox="1"/>
              <p:nvPr/>
            </p:nvSpPr>
            <p:spPr>
              <a:xfrm>
                <a:off x="4420580" y="2287138"/>
                <a:ext cx="302840" cy="430887"/>
              </a:xfrm>
              <a:prstGeom prst="rect">
                <a:avLst/>
              </a:prstGeom>
              <a:noFill/>
            </p:spPr>
            <p:txBody>
              <a:bodyPr wrap="none" lIns="0" tIns="0" rIns="0" bIns="0" rtlCol="0">
                <a:spAutoFit/>
              </a:bodyPr>
              <a:lstStyle/>
              <a:p>
                <a:pPr>
                  <a:buClr>
                    <a:srgbClr val="00B0F0"/>
                  </a:buClr>
                </a:pPr>
                <a14:m>
                  <m:oMathPara xmlns:m="http://schemas.openxmlformats.org/officeDocument/2006/math">
                    <m:oMathParaPr>
                      <m:jc m:val="centerGroup"/>
                    </m:oMathParaPr>
                    <m:oMath xmlns:m="http://schemas.openxmlformats.org/officeDocument/2006/math">
                      <m:r>
                        <a:rPr lang="en-US" sz="2800" b="0" i="1" smtClean="0">
                          <a:solidFill>
                            <a:srgbClr val="00B0F0"/>
                          </a:solidFill>
                          <a:latin typeface="Cambria Math" panose="02040503050406030204" pitchFamily="18" charset="0"/>
                        </a:rPr>
                        <m:t>𝑇</m:t>
                      </m:r>
                    </m:oMath>
                  </m:oMathPara>
                </a14:m>
                <a:endParaRPr lang="en-US" sz="2800" b="0" i="1" dirty="0">
                  <a:solidFill>
                    <a:srgbClr val="00B0F0"/>
                  </a:solidFill>
                </a:endParaRPr>
              </a:p>
            </p:txBody>
          </p:sp>
        </mc:Choice>
        <mc:Fallback xmlns="">
          <p:sp>
            <p:nvSpPr>
              <p:cNvPr id="32" name="TextBox 31"/>
              <p:cNvSpPr txBox="1">
                <a:spLocks noRot="1" noChangeAspect="1" noMove="1" noResize="1" noEditPoints="1" noAdjustHandles="1" noChangeArrowheads="1" noChangeShapeType="1" noTextEdit="1"/>
              </p:cNvSpPr>
              <p:nvPr/>
            </p:nvSpPr>
            <p:spPr>
              <a:xfrm>
                <a:off x="4420580" y="2287138"/>
                <a:ext cx="302840" cy="43088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2699148" y="4025918"/>
                <a:ext cx="3745705" cy="8073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000" b="0" i="1" smtClean="0">
                              <a:solidFill>
                                <a:schemeClr val="bg1"/>
                              </a:solidFill>
                              <a:latin typeface="Cambria Math" panose="02040503050406030204" pitchFamily="18" charset="0"/>
                            </a:rPr>
                          </m:ctrlPr>
                        </m:funcPr>
                        <m:fName>
                          <m:limLow>
                            <m:limLowPr>
                              <m:ctrlPr>
                                <a:rPr lang="en-US" sz="2000" b="0" i="1" smtClean="0">
                                  <a:solidFill>
                                    <a:schemeClr val="bg1"/>
                                  </a:solidFill>
                                  <a:latin typeface="Cambria Math" panose="02040503050406030204" pitchFamily="18" charset="0"/>
                                </a:rPr>
                              </m:ctrlPr>
                            </m:limLowPr>
                            <m:e>
                              <m:r>
                                <m:rPr>
                                  <m:sty m:val="p"/>
                                </m:rPr>
                                <a:rPr lang="en-US" sz="2000" b="0" i="0" smtClean="0">
                                  <a:solidFill>
                                    <a:schemeClr val="bg1"/>
                                  </a:solidFill>
                                  <a:latin typeface="Cambria Math" panose="02040503050406030204" pitchFamily="18" charset="0"/>
                                </a:rPr>
                                <m:t>argmin</m:t>
                              </m:r>
                            </m:e>
                            <m:lim>
                              <m:r>
                                <a:rPr lang="en-US" sz="2000" b="0" i="1" smtClean="0">
                                  <a:solidFill>
                                    <a:srgbClr val="00B0F0"/>
                                  </a:solidFill>
                                  <a:latin typeface="Cambria Math" panose="02040503050406030204" pitchFamily="18" charset="0"/>
                                </a:rPr>
                                <m:t>𝑇</m:t>
                              </m:r>
                            </m:lim>
                          </m:limLow>
                        </m:fName>
                        <m:e>
                          <m:nary>
                            <m:naryPr>
                              <m:limLoc m:val="undOvr"/>
                              <m:subHide m:val="on"/>
                              <m:supHide m:val="on"/>
                              <m:ctrlPr>
                                <a:rPr lang="en-US" sz="2000" b="0" i="1" smtClean="0">
                                  <a:solidFill>
                                    <a:schemeClr val="bg1"/>
                                  </a:solidFill>
                                  <a:latin typeface="Cambria Math" panose="02040503050406030204" pitchFamily="18" charset="0"/>
                                </a:rPr>
                              </m:ctrlPr>
                            </m:naryPr>
                            <m:sub/>
                            <m:sup/>
                            <m:e>
                              <m:sSup>
                                <m:sSupPr>
                                  <m:ctrlPr>
                                    <a:rPr lang="en-US" sz="2000" i="1">
                                      <a:solidFill>
                                        <a:schemeClr val="bg1"/>
                                      </a:solidFill>
                                      <a:latin typeface="Cambria Math" panose="02040503050406030204" pitchFamily="18" charset="0"/>
                                    </a:rPr>
                                  </m:ctrlPr>
                                </m:sSupPr>
                                <m:e>
                                  <m:d>
                                    <m:dPr>
                                      <m:ctrlPr>
                                        <a:rPr lang="en-US" sz="2000" i="1">
                                          <a:solidFill>
                                            <a:schemeClr val="bg1"/>
                                          </a:solidFill>
                                          <a:latin typeface="Cambria Math" panose="02040503050406030204" pitchFamily="18" charset="0"/>
                                        </a:rPr>
                                      </m:ctrlPr>
                                    </m:dPr>
                                    <m:e>
                                      <m:sSub>
                                        <m:sSubPr>
                                          <m:ctrlPr>
                                            <a:rPr lang="en-US" sz="2000" i="1">
                                              <a:solidFill>
                                                <a:srgbClr val="66FF33"/>
                                              </a:solidFill>
                                              <a:latin typeface="Cambria Math" panose="02040503050406030204" pitchFamily="18" charset="0"/>
                                            </a:rPr>
                                          </m:ctrlPr>
                                        </m:sSubPr>
                                        <m:e>
                                          <m:r>
                                            <a:rPr lang="en-US" sz="2000" i="1">
                                              <a:solidFill>
                                                <a:srgbClr val="66FF33"/>
                                              </a:solidFill>
                                              <a:latin typeface="Cambria Math" panose="02040503050406030204" pitchFamily="18" charset="0"/>
                                            </a:rPr>
                                            <m:t>𝐼</m:t>
                                          </m:r>
                                        </m:e>
                                        <m:sub>
                                          <m:r>
                                            <a:rPr lang="en-US" sz="2000" i="1">
                                              <a:solidFill>
                                                <a:srgbClr val="66FF33"/>
                                              </a:solidFill>
                                              <a:latin typeface="Cambria Math" panose="02040503050406030204" pitchFamily="18" charset="0"/>
                                            </a:rPr>
                                            <m:t>1</m:t>
                                          </m:r>
                                        </m:sub>
                                      </m:sSub>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r>
                                        <a:rPr lang="en-US" sz="2000" i="1">
                                          <a:solidFill>
                                            <a:schemeClr val="bg1"/>
                                          </a:solidFill>
                                          <a:latin typeface="Cambria Math" panose="02040503050406030204" pitchFamily="18" charset="0"/>
                                        </a:rPr>
                                        <m:t>−</m:t>
                                      </m:r>
                                      <m:d>
                                        <m:dPr>
                                          <m:ctrlPr>
                                            <a:rPr lang="en-US" sz="2000" i="1">
                                              <a:solidFill>
                                                <a:schemeClr val="bg1"/>
                                              </a:solidFill>
                                              <a:latin typeface="Cambria Math" panose="02040503050406030204" pitchFamily="18" charset="0"/>
                                            </a:rPr>
                                          </m:ctrlPr>
                                        </m:dPr>
                                        <m:e>
                                          <m:sSub>
                                            <m:sSubPr>
                                              <m:ctrlPr>
                                                <a:rPr lang="en-US" sz="2000" i="1" smtClean="0">
                                                  <a:solidFill>
                                                    <a:srgbClr val="FF0000"/>
                                                  </a:solidFill>
                                                  <a:latin typeface="Cambria Math" panose="02040503050406030204" pitchFamily="18" charset="0"/>
                                                </a:rPr>
                                              </m:ctrlPr>
                                            </m:sSubPr>
                                            <m:e>
                                              <m:r>
                                                <a:rPr lang="en-US" sz="2000" i="1">
                                                  <a:solidFill>
                                                    <a:srgbClr val="FF0000"/>
                                                  </a:solidFill>
                                                  <a:latin typeface="Cambria Math" panose="02040503050406030204" pitchFamily="18" charset="0"/>
                                                </a:rPr>
                                                <m:t>𝐼</m:t>
                                              </m:r>
                                            </m:e>
                                            <m:sub>
                                              <m:r>
                                                <a:rPr lang="en-US" sz="2000" i="1">
                                                  <a:solidFill>
                                                    <a:srgbClr val="FF0000"/>
                                                  </a:solidFill>
                                                  <a:latin typeface="Cambria Math" panose="02040503050406030204" pitchFamily="18" charset="0"/>
                                                </a:rPr>
                                                <m:t>2</m:t>
                                              </m:r>
                                            </m:sub>
                                          </m:sSub>
                                          <m:r>
                                            <a:rPr lang="en-US" sz="2000" i="1">
                                              <a:solidFill>
                                                <a:schemeClr val="bg1"/>
                                              </a:solidFill>
                                              <a:latin typeface="Cambria Math" panose="02040503050406030204" pitchFamily="18" charset="0"/>
                                            </a:rPr>
                                            <m:t>∘</m:t>
                                          </m:r>
                                          <m:r>
                                            <a:rPr lang="en-US" sz="2000" i="1" smtClean="0">
                                              <a:solidFill>
                                                <a:srgbClr val="00B0F0"/>
                                              </a:solidFill>
                                              <a:latin typeface="Cambria Math" panose="02040503050406030204" pitchFamily="18" charset="0"/>
                                            </a:rPr>
                                            <m:t>𝑇</m:t>
                                          </m:r>
                                        </m:e>
                                      </m:d>
                                      <m:d>
                                        <m:dPr>
                                          <m:ctrlPr>
                                            <a:rPr lang="en-US" sz="2000" i="1">
                                              <a:solidFill>
                                                <a:schemeClr val="bg1"/>
                                              </a:solidFill>
                                              <a:latin typeface="Cambria Math" panose="02040503050406030204" pitchFamily="18" charset="0"/>
                                            </a:rPr>
                                          </m:ctrlPr>
                                        </m:dPr>
                                        <m:e>
                                          <m:r>
                                            <a:rPr lang="en-US" sz="2000" i="1">
                                              <a:solidFill>
                                                <a:schemeClr val="bg1"/>
                                              </a:solidFill>
                                              <a:latin typeface="Cambria Math" panose="02040503050406030204" pitchFamily="18" charset="0"/>
                                            </a:rPr>
                                            <m:t>𝑥</m:t>
                                          </m:r>
                                        </m:e>
                                      </m:d>
                                    </m:e>
                                  </m:d>
                                </m:e>
                                <m:sup>
                                  <m:r>
                                    <a:rPr lang="en-US" sz="2000">
                                      <a:solidFill>
                                        <a:schemeClr val="bg1"/>
                                      </a:solidFill>
                                      <a:latin typeface="Cambria Math" panose="02040503050406030204" pitchFamily="18" charset="0"/>
                                    </a:rPr>
                                    <m:t>2</m:t>
                                  </m:r>
                                </m:sup>
                              </m:sSup>
                              <m:r>
                                <m:rPr>
                                  <m:sty m:val="p"/>
                                </m:rPr>
                                <a:rPr lang="en-US" sz="2000" b="0" i="0" smtClean="0">
                                  <a:solidFill>
                                    <a:schemeClr val="bg1"/>
                                  </a:solidFill>
                                  <a:latin typeface="Cambria Math" panose="02040503050406030204" pitchFamily="18" charset="0"/>
                                </a:rPr>
                                <m:t>d</m:t>
                              </m:r>
                              <m:r>
                                <a:rPr lang="en-US" sz="2000" b="0" i="1" smtClean="0">
                                  <a:solidFill>
                                    <a:schemeClr val="bg1"/>
                                  </a:solidFill>
                                  <a:latin typeface="Cambria Math" panose="02040503050406030204" pitchFamily="18" charset="0"/>
                                </a:rPr>
                                <m:t>𝑥</m:t>
                              </m:r>
                            </m:e>
                          </m:nary>
                        </m:e>
                      </m:func>
                    </m:oMath>
                  </m:oMathPara>
                </a14:m>
                <a:endParaRPr lang="en-US" sz="2000" b="0" dirty="0">
                  <a:solidFill>
                    <a:schemeClr val="bg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2699148" y="4025918"/>
                <a:ext cx="3745705" cy="807337"/>
              </a:xfrm>
              <a:prstGeom prst="rect">
                <a:avLst/>
              </a:prstGeom>
              <a:blipFill>
                <a:blip r:embed="rId6"/>
                <a:stretch>
                  <a:fillRect/>
                </a:stretch>
              </a:blipFill>
            </p:spPr>
            <p:txBody>
              <a:bodyPr/>
              <a:lstStyle/>
              <a:p>
                <a:r>
                  <a:rPr lang="en-US">
                    <a:noFill/>
                  </a:rPr>
                  <a:t> </a:t>
                </a:r>
              </a:p>
            </p:txBody>
          </p:sp>
        </mc:Fallback>
      </mc:AlternateContent>
      <p:sp>
        <p:nvSpPr>
          <p:cNvPr id="16" name="Subtitle 2"/>
          <p:cNvSpPr txBox="1">
            <a:spLocks/>
          </p:cNvSpPr>
          <p:nvPr/>
        </p:nvSpPr>
        <p:spPr>
          <a:xfrm>
            <a:off x="2136863" y="3268018"/>
            <a:ext cx="4870274" cy="35863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800" u="sng" dirty="0">
                <a:solidFill>
                  <a:srgbClr val="FFFF00"/>
                </a:solidFill>
              </a:rPr>
              <a:t>Sum-of-squared-differences data term:</a:t>
            </a:r>
          </a:p>
        </p:txBody>
      </p:sp>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 Objective Function</a:t>
            </a:r>
          </a:p>
          <a:p>
            <a:pPr lvl="0" algn="ctr">
              <a:spcBef>
                <a:spcPct val="0"/>
              </a:spcBef>
              <a:defRPr/>
            </a:pPr>
            <a:r>
              <a:rPr lang="en-US" sz="3600" b="1" spc="150" dirty="0">
                <a:ln w="11430"/>
                <a:solidFill>
                  <a:srgbClr val="66FF33"/>
                </a:solidFill>
              </a:rPr>
              <a:t>Same-Contrast Images</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6D08954D-C0F4-47E6-8448-F667D854E364}"/>
                  </a:ext>
                </a:extLst>
              </p:cNvPr>
              <p:cNvSpPr txBox="1"/>
              <p:nvPr/>
            </p:nvSpPr>
            <p:spPr>
              <a:xfrm>
                <a:off x="0" y="5226126"/>
                <a:ext cx="9144000" cy="553998"/>
              </a:xfrm>
              <a:prstGeom prst="rect">
                <a:avLst/>
              </a:prstGeom>
              <a:noFill/>
              <a:ln w="12700">
                <a:noFill/>
              </a:ln>
            </p:spPr>
            <p:txBody>
              <a:bodyPr wrap="square" lIns="0" tIns="0" rIns="0" bIns="0" rtlCol="0">
                <a:spAutoFit/>
              </a:bodyPr>
              <a:lstStyle/>
              <a:p>
                <a:pPr algn="ctr" defTabSz="346075"/>
                <a14:m>
                  <m:oMath xmlns:m="http://schemas.openxmlformats.org/officeDocument/2006/math">
                    <m:sSub>
                      <m:sSubPr>
                        <m:ctrlPr>
                          <a:rPr lang="en-US" b="0" i="1" smtClean="0">
                            <a:solidFill>
                              <a:srgbClr val="66FF33"/>
                            </a:solidFill>
                            <a:latin typeface="Cambria Math" panose="02040503050406030204" pitchFamily="18" charset="0"/>
                          </a:rPr>
                        </m:ctrlPr>
                      </m:sSubPr>
                      <m:e>
                        <m:r>
                          <a:rPr lang="en-US" b="0" i="1" smtClean="0">
                            <a:solidFill>
                              <a:srgbClr val="66FF33"/>
                            </a:solidFill>
                            <a:latin typeface="Cambria Math" panose="02040503050406030204" pitchFamily="18" charset="0"/>
                          </a:rPr>
                          <m:t>𝐼</m:t>
                        </m:r>
                      </m:e>
                      <m:sub>
                        <m:r>
                          <a:rPr lang="en-US" b="0" i="1" smtClean="0">
                            <a:solidFill>
                              <a:srgbClr val="66FF33"/>
                            </a:solidFill>
                            <a:latin typeface="Cambria Math" panose="02040503050406030204" pitchFamily="18" charset="0"/>
                          </a:rPr>
                          <m:t>1</m:t>
                        </m:r>
                      </m:sub>
                    </m:sSub>
                    <m:r>
                      <a:rPr lang="en-US" b="0" i="1" smtClean="0">
                        <a:solidFill>
                          <a:schemeClr val="bg1"/>
                        </a:solidFill>
                        <a:latin typeface="Cambria Math" panose="02040503050406030204" pitchFamily="18" charset="0"/>
                      </a:rPr>
                      <m:t>,</m:t>
                    </m:r>
                    <m:sSub>
                      <m:sSubPr>
                        <m:ctrlPr>
                          <a:rPr lang="en-US" b="0" i="1" smtClean="0">
                            <a:solidFill>
                              <a:srgbClr val="FF0000"/>
                            </a:solidFill>
                            <a:latin typeface="Cambria Math" panose="02040503050406030204" pitchFamily="18" charset="0"/>
                          </a:rPr>
                        </m:ctrlPr>
                      </m:sSubPr>
                      <m:e>
                        <m:r>
                          <a:rPr lang="en-US" b="0" i="1" smtClean="0">
                            <a:solidFill>
                              <a:srgbClr val="FF0000"/>
                            </a:solidFill>
                            <a:latin typeface="Cambria Math" panose="02040503050406030204" pitchFamily="18" charset="0"/>
                          </a:rPr>
                          <m:t>𝐼</m:t>
                        </m:r>
                      </m:e>
                      <m:sub>
                        <m:r>
                          <a:rPr lang="en-US" b="0" i="1" smtClean="0">
                            <a:solidFill>
                              <a:srgbClr val="FF0000"/>
                            </a:solidFill>
                            <a:latin typeface="Cambria Math" panose="02040503050406030204" pitchFamily="18" charset="0"/>
                          </a:rPr>
                          <m:t>2</m:t>
                        </m:r>
                      </m:sub>
                    </m:sSub>
                  </m:oMath>
                </a14:m>
                <a:r>
                  <a:rPr lang="en-US" dirty="0">
                    <a:solidFill>
                      <a:schemeClr val="bg1"/>
                    </a:solidFill>
                  </a:rPr>
                  <a:t>: </a:t>
                </a:r>
                <a:r>
                  <a:rPr lang="en-US" dirty="0">
                    <a:solidFill>
                      <a:srgbClr val="FFFF00"/>
                    </a:solidFill>
                  </a:rPr>
                  <a:t>Images</a:t>
                </a:r>
                <a:endParaRPr lang="en-US" dirty="0">
                  <a:solidFill>
                    <a:schemeClr val="bg1"/>
                  </a:solidFill>
                </a:endParaRPr>
              </a:p>
              <a:p>
                <a:pPr algn="ctr" defTabSz="346075"/>
                <a14:m>
                  <m:oMath xmlns:m="http://schemas.openxmlformats.org/officeDocument/2006/math">
                    <m:r>
                      <a:rPr lang="en-US" b="0" i="1" smtClean="0">
                        <a:solidFill>
                          <a:srgbClr val="00B0F0"/>
                        </a:solidFill>
                        <a:latin typeface="Cambria Math" panose="02040503050406030204" pitchFamily="18" charset="0"/>
                      </a:rPr>
                      <m:t>𝑇</m:t>
                    </m:r>
                  </m:oMath>
                </a14:m>
                <a:r>
                  <a:rPr lang="en-US" dirty="0">
                    <a:solidFill>
                      <a:schemeClr val="bg1"/>
                    </a:solidFill>
                  </a:rPr>
                  <a:t>: </a:t>
                </a:r>
                <a:r>
                  <a:rPr lang="en-US" dirty="0">
                    <a:solidFill>
                      <a:srgbClr val="FFFF00"/>
                    </a:solidFill>
                  </a:rPr>
                  <a:t>Transformation</a:t>
                </a:r>
              </a:p>
            </p:txBody>
          </p:sp>
        </mc:Choice>
        <mc:Fallback xmlns="">
          <p:sp>
            <p:nvSpPr>
              <p:cNvPr id="10" name="TextBox 9">
                <a:extLst>
                  <a:ext uri="{FF2B5EF4-FFF2-40B4-BE49-F238E27FC236}">
                    <a16:creationId xmlns:a16="http://schemas.microsoft.com/office/drawing/2014/main" id="{6D08954D-C0F4-47E6-8448-F667D854E364}"/>
                  </a:ext>
                </a:extLst>
              </p:cNvPr>
              <p:cNvSpPr txBox="1">
                <a:spLocks noRot="1" noChangeAspect="1" noMove="1" noResize="1" noEditPoints="1" noAdjustHandles="1" noChangeArrowheads="1" noChangeShapeType="1" noTextEdit="1"/>
              </p:cNvSpPr>
              <p:nvPr/>
            </p:nvSpPr>
            <p:spPr>
              <a:xfrm>
                <a:off x="0" y="5226126"/>
                <a:ext cx="9144000" cy="553998"/>
              </a:xfrm>
              <a:prstGeom prst="rect">
                <a:avLst/>
              </a:prstGeom>
              <a:blipFill>
                <a:blip r:embed="rId7"/>
                <a:stretch>
                  <a:fillRect t="-14286" b="-25275"/>
                </a:stretch>
              </a:blipFill>
              <a:ln w="12700">
                <a:noFill/>
              </a:ln>
            </p:spPr>
            <p:txBody>
              <a:bodyPr/>
              <a:lstStyle/>
              <a:p>
                <a:r>
                  <a:rPr lang="en-US">
                    <a:noFill/>
                  </a:rPr>
                  <a:t> </a:t>
                </a:r>
              </a:p>
            </p:txBody>
          </p:sp>
        </mc:Fallback>
      </mc:AlternateContent>
    </p:spTree>
    <p:extLst>
      <p:ext uri="{BB962C8B-B14F-4D97-AF65-F5344CB8AC3E}">
        <p14:creationId xmlns:p14="http://schemas.microsoft.com/office/powerpoint/2010/main" val="5937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112A0C7-6C59-4610-AEAF-359BC2788EF3}"/>
              </a:ext>
            </a:extLst>
          </p:cNvPr>
          <p:cNvSpPr txBox="1">
            <a:spLocks/>
          </p:cNvSpPr>
          <p:nvPr/>
        </p:nvSpPr>
        <p:spPr>
          <a:xfrm>
            <a:off x="0" y="0"/>
            <a:ext cx="9144000" cy="1470025"/>
          </a:xfrm>
          <a:prstGeom prst="rect">
            <a:avLst/>
          </a:prstGeom>
        </p:spPr>
        <p:txBody>
          <a:bodyPr vert="horz" lIns="0" tIns="0" rIns="0" bIns="0" rtlCol="0" anchor="ctr" anchorCtr="0">
            <a:noAutofit/>
            <a:scene3d>
              <a:camera prst="orthographicFront"/>
              <a:lightRig rig="soft" dir="t">
                <a:rot lat="0" lon="0" rev="10800000"/>
              </a:lightRig>
            </a:scene3d>
            <a:sp3d>
              <a:bevelT w="27940" h="12700"/>
              <a:contourClr>
                <a:srgbClr val="DDDDDD"/>
              </a:contourClr>
            </a:sp3d>
          </a:bodyPr>
          <a:lstStyle/>
          <a:p>
            <a:pPr lvl="0" algn="ctr">
              <a:spcBef>
                <a:spcPct val="0"/>
              </a:spcBef>
              <a:defRPr/>
            </a:pPr>
            <a:r>
              <a:rPr lang="en-US" sz="3600" b="1" spc="150" dirty="0">
                <a:ln w="11430"/>
                <a:solidFill>
                  <a:srgbClr val="F8F8F8"/>
                </a:solidFill>
              </a:rPr>
              <a:t>Image Registration Objective Function</a:t>
            </a:r>
          </a:p>
          <a:p>
            <a:pPr lvl="0" algn="ctr">
              <a:spcBef>
                <a:spcPct val="0"/>
              </a:spcBef>
              <a:defRPr/>
            </a:pPr>
            <a:r>
              <a:rPr lang="en-US" sz="3600" b="1" spc="150" dirty="0">
                <a:ln w="11430"/>
                <a:solidFill>
                  <a:srgbClr val="66FF33"/>
                </a:solidFill>
              </a:rPr>
              <a:t>Same-Contrast Images</a:t>
            </a:r>
          </a:p>
        </p:txBody>
      </p:sp>
      <p:pic>
        <p:nvPicPr>
          <p:cNvPr id="3" name="SSD_video">
            <a:hlinkClick r:id="" action="ppaction://media"/>
            <a:extLst>
              <a:ext uri="{FF2B5EF4-FFF2-40B4-BE49-F238E27FC236}">
                <a16:creationId xmlns:a16="http://schemas.microsoft.com/office/drawing/2014/main" id="{C077E416-CF88-46E3-A0B7-A4BE047C2EF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470025"/>
            <a:ext cx="6758310" cy="538552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082F4EBB-15D0-412F-8929-E58B34849660}"/>
                  </a:ext>
                </a:extLst>
              </p:cNvPr>
              <p:cNvSpPr txBox="1"/>
              <p:nvPr/>
            </p:nvSpPr>
            <p:spPr>
              <a:xfrm>
                <a:off x="6758311" y="6212118"/>
                <a:ext cx="2385690" cy="64588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nary>
                        <m:naryPr>
                          <m:limLoc m:val="undOvr"/>
                          <m:subHide m:val="on"/>
                          <m:supHide m:val="on"/>
                          <m:ctrlPr>
                            <a:rPr lang="en-US" sz="1600" i="1">
                              <a:solidFill>
                                <a:schemeClr val="bg1"/>
                              </a:solidFill>
                              <a:latin typeface="Cambria Math" panose="02040503050406030204" pitchFamily="18" charset="0"/>
                            </a:rPr>
                          </m:ctrlPr>
                        </m:naryPr>
                        <m:sub/>
                        <m:sup/>
                        <m:e>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r>
                                    <a:rPr lang="en-US" sz="1600" i="1">
                                      <a:solidFill>
                                        <a:schemeClr val="bg1"/>
                                      </a:solidFill>
                                      <a:latin typeface="Cambria Math" panose="02040503050406030204" pitchFamily="18" charset="0"/>
                                    </a:rPr>
                                    <m:t>−</m:t>
                                  </m:r>
                                  <m:d>
                                    <m:dPr>
                                      <m:ctrlPr>
                                        <a:rPr lang="en-US" sz="1600" i="1">
                                          <a:solidFill>
                                            <a:schemeClr val="bg1"/>
                                          </a:solidFill>
                                          <a:latin typeface="Cambria Math" panose="02040503050406030204" pitchFamily="18" charset="0"/>
                                        </a:rPr>
                                      </m:ctrlPr>
                                    </m:dPr>
                                    <m:e>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e>
                                  </m:d>
                                  <m:d>
                                    <m:dPr>
                                      <m:ctrlPr>
                                        <a:rPr lang="en-US" sz="1600" i="1">
                                          <a:solidFill>
                                            <a:schemeClr val="bg1"/>
                                          </a:solidFill>
                                          <a:latin typeface="Cambria Math" panose="02040503050406030204" pitchFamily="18" charset="0"/>
                                        </a:rPr>
                                      </m:ctrlPr>
                                    </m:dPr>
                                    <m:e>
                                      <m:r>
                                        <a:rPr lang="en-US" sz="1600" i="1">
                                          <a:solidFill>
                                            <a:schemeClr val="bg1"/>
                                          </a:solidFill>
                                          <a:latin typeface="Cambria Math" panose="02040503050406030204" pitchFamily="18" charset="0"/>
                                        </a:rPr>
                                        <m:t>𝑥</m:t>
                                      </m:r>
                                    </m:e>
                                  </m:d>
                                </m:e>
                              </m:d>
                            </m:e>
                            <m:sup>
                              <m:r>
                                <a:rPr lang="en-US" sz="1600">
                                  <a:solidFill>
                                    <a:schemeClr val="bg1"/>
                                  </a:solidFill>
                                  <a:latin typeface="Cambria Math" panose="02040503050406030204" pitchFamily="18" charset="0"/>
                                </a:rPr>
                                <m:t>2</m:t>
                              </m:r>
                            </m:sup>
                          </m:sSup>
                          <m:r>
                            <m:rPr>
                              <m:sty m:val="p"/>
                            </m:rPr>
                            <a:rPr lang="en-US" sz="1600">
                              <a:solidFill>
                                <a:schemeClr val="bg1"/>
                              </a:solidFill>
                              <a:latin typeface="Cambria Math" panose="02040503050406030204" pitchFamily="18" charset="0"/>
                            </a:rPr>
                            <m:t>d</m:t>
                          </m:r>
                          <m:r>
                            <a:rPr lang="en-US" sz="1600" i="1">
                              <a:solidFill>
                                <a:schemeClr val="bg1"/>
                              </a:solidFill>
                              <a:latin typeface="Cambria Math" panose="02040503050406030204" pitchFamily="18" charset="0"/>
                            </a:rPr>
                            <m:t>𝑥</m:t>
                          </m:r>
                        </m:e>
                      </m:nary>
                    </m:oMath>
                  </m:oMathPara>
                </a14:m>
                <a:endParaRPr lang="en-US" sz="1600" b="0" dirty="0">
                  <a:solidFill>
                    <a:schemeClr val="bg1"/>
                  </a:solidFill>
                </a:endParaRPr>
              </a:p>
            </p:txBody>
          </p:sp>
        </mc:Choice>
        <mc:Fallback xmlns="">
          <p:sp>
            <p:nvSpPr>
              <p:cNvPr id="11" name="TextBox 10">
                <a:extLst>
                  <a:ext uri="{FF2B5EF4-FFF2-40B4-BE49-F238E27FC236}">
                    <a16:creationId xmlns:a16="http://schemas.microsoft.com/office/drawing/2014/main" id="{082F4EBB-15D0-412F-8929-E58B34849660}"/>
                  </a:ext>
                </a:extLst>
              </p:cNvPr>
              <p:cNvSpPr txBox="1">
                <a:spLocks noRot="1" noChangeAspect="1" noMove="1" noResize="1" noEditPoints="1" noAdjustHandles="1" noChangeArrowheads="1" noChangeShapeType="1" noTextEdit="1"/>
              </p:cNvSpPr>
              <p:nvPr/>
            </p:nvSpPr>
            <p:spPr>
              <a:xfrm>
                <a:off x="6758311" y="6212118"/>
                <a:ext cx="2385690" cy="64588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A14ABC58-C8A2-4242-A283-0D57DCC7B571}"/>
                  </a:ext>
                </a:extLst>
              </p:cNvPr>
              <p:cNvSpPr txBox="1"/>
              <p:nvPr/>
            </p:nvSpPr>
            <p:spPr>
              <a:xfrm>
                <a:off x="6758310" y="4891896"/>
                <a:ext cx="2385690" cy="24622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sz="1600" i="1">
                              <a:solidFill>
                                <a:schemeClr val="bg1"/>
                              </a:solidFill>
                              <a:latin typeface="Cambria Math" panose="02040503050406030204" pitchFamily="18" charset="0"/>
                            </a:rPr>
                          </m:ctrlPr>
                        </m:sSupPr>
                        <m:e>
                          <m:d>
                            <m:dPr>
                              <m:ctrlPr>
                                <a:rPr lang="en-US" sz="1600" i="1">
                                  <a:solidFill>
                                    <a:schemeClr val="bg1"/>
                                  </a:solidFill>
                                  <a:latin typeface="Cambria Math" panose="02040503050406030204" pitchFamily="18" charset="0"/>
                                </a:rPr>
                              </m:ctrlPr>
                            </m:dPr>
                            <m:e>
                              <m:sSub>
                                <m:sSubPr>
                                  <m:ctrlPr>
                                    <a:rPr lang="en-US" sz="1600" i="1">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i="1">
                                  <a:solidFill>
                                    <a:schemeClr val="bg1"/>
                                  </a:solidFill>
                                  <a:latin typeface="Cambria Math" panose="02040503050406030204" pitchFamily="18" charset="0"/>
                                </a:rPr>
                                <m:t>−</m:t>
                              </m:r>
                              <m:sSub>
                                <m:sSubPr>
                                  <m:ctrlPr>
                                    <a:rPr lang="en-US" sz="1600" i="1">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a:solidFill>
                                    <a:srgbClr val="00B0F0"/>
                                  </a:solidFill>
                                  <a:latin typeface="Cambria Math" panose="02040503050406030204" pitchFamily="18" charset="0"/>
                                </a:rPr>
                                <m:t>𝑇</m:t>
                              </m:r>
                            </m:e>
                          </m:d>
                        </m:e>
                        <m:sup>
                          <m:r>
                            <a:rPr lang="en-US" sz="1600">
                              <a:solidFill>
                                <a:schemeClr val="bg1"/>
                              </a:solidFill>
                              <a:latin typeface="Cambria Math" panose="02040503050406030204" pitchFamily="18" charset="0"/>
                            </a:rPr>
                            <m:t>2</m:t>
                          </m:r>
                        </m:sup>
                      </m:sSup>
                    </m:oMath>
                  </m:oMathPara>
                </a14:m>
                <a:endParaRPr lang="en-US" sz="1600" b="0" dirty="0">
                  <a:solidFill>
                    <a:schemeClr val="bg1"/>
                  </a:solidFill>
                </a:endParaRPr>
              </a:p>
            </p:txBody>
          </p:sp>
        </mc:Choice>
        <mc:Fallback xmlns="">
          <p:sp>
            <p:nvSpPr>
              <p:cNvPr id="13" name="TextBox 12">
                <a:extLst>
                  <a:ext uri="{FF2B5EF4-FFF2-40B4-BE49-F238E27FC236}">
                    <a16:creationId xmlns:a16="http://schemas.microsoft.com/office/drawing/2014/main" id="{A14ABC58-C8A2-4242-A283-0D57DCC7B571}"/>
                  </a:ext>
                </a:extLst>
              </p:cNvPr>
              <p:cNvSpPr txBox="1">
                <a:spLocks noRot="1" noChangeAspect="1" noMove="1" noResize="1" noEditPoints="1" noAdjustHandles="1" noChangeArrowheads="1" noChangeShapeType="1" noTextEdit="1"/>
              </p:cNvSpPr>
              <p:nvPr/>
            </p:nvSpPr>
            <p:spPr>
              <a:xfrm>
                <a:off x="6758310" y="4891896"/>
                <a:ext cx="2385690" cy="246221"/>
              </a:xfrm>
              <a:prstGeom prst="rect">
                <a:avLst/>
              </a:prstGeom>
              <a:blipFill>
                <a:blip r:embed="rId7"/>
                <a:stretch>
                  <a:fillRect b="-12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788F75A6-96CA-454D-A6F7-EEFDEEC580B4}"/>
                  </a:ext>
                </a:extLst>
              </p:cNvPr>
              <p:cNvSpPr txBox="1"/>
              <p:nvPr/>
            </p:nvSpPr>
            <p:spPr>
              <a:xfrm>
                <a:off x="6758310" y="2625514"/>
                <a:ext cx="2385690" cy="246221"/>
              </a:xfrm>
              <a:prstGeom prst="rect">
                <a:avLst/>
              </a:prstGeom>
              <a:noFill/>
            </p:spPr>
            <p:txBody>
              <a:bodyPr wrap="square" lIns="0" tIns="0" rIns="0" bIns="0" rtlCol="0">
                <a:spAutoFit/>
              </a:bodyPr>
              <a:lstStyle/>
              <a:p>
                <a:pPr algn="ctr"/>
                <a14:m>
                  <m:oMath xmlns:m="http://schemas.openxmlformats.org/officeDocument/2006/math">
                    <m:sSub>
                      <m:sSubPr>
                        <m:ctrlPr>
                          <a:rPr lang="en-US" sz="1600" i="1" smtClean="0">
                            <a:solidFill>
                              <a:srgbClr val="66FF33"/>
                            </a:solidFill>
                            <a:latin typeface="Cambria Math" panose="02040503050406030204" pitchFamily="18" charset="0"/>
                          </a:rPr>
                        </m:ctrlPr>
                      </m:sSubPr>
                      <m:e>
                        <m:r>
                          <a:rPr lang="en-US" sz="1600" i="1">
                            <a:solidFill>
                              <a:srgbClr val="66FF33"/>
                            </a:solidFill>
                            <a:latin typeface="Cambria Math" panose="02040503050406030204" pitchFamily="18" charset="0"/>
                          </a:rPr>
                          <m:t>𝐼</m:t>
                        </m:r>
                      </m:e>
                      <m:sub>
                        <m:r>
                          <a:rPr lang="en-US" sz="1600" i="1">
                            <a:solidFill>
                              <a:srgbClr val="66FF33"/>
                            </a:solidFill>
                            <a:latin typeface="Cambria Math" panose="02040503050406030204" pitchFamily="18" charset="0"/>
                          </a:rPr>
                          <m:t>1</m:t>
                        </m:r>
                      </m:sub>
                    </m:sSub>
                    <m:r>
                      <a:rPr lang="en-US" sz="1600" b="0" i="1" smtClean="0">
                        <a:solidFill>
                          <a:schemeClr val="bg1"/>
                        </a:solidFill>
                        <a:latin typeface="Cambria Math" panose="02040503050406030204" pitchFamily="18" charset="0"/>
                      </a:rPr>
                      <m:t>  </m:t>
                    </m:r>
                    <m:r>
                      <a:rPr lang="en-US" sz="1600" i="1">
                        <a:solidFill>
                          <a:schemeClr val="bg1"/>
                        </a:solidFill>
                        <a:latin typeface="Cambria Math" panose="02040503050406030204" pitchFamily="18" charset="0"/>
                      </a:rPr>
                      <m:t>,</m:t>
                    </m:r>
                  </m:oMath>
                </a14:m>
                <a:r>
                  <a:rPr lang="en-US" sz="1600" b="0" dirty="0">
                    <a:solidFill>
                      <a:schemeClr val="bg1"/>
                    </a:solidFill>
                  </a:rPr>
                  <a:t>  </a:t>
                </a:r>
                <a14:m>
                  <m:oMath xmlns:m="http://schemas.openxmlformats.org/officeDocument/2006/math">
                    <m:sSub>
                      <m:sSubPr>
                        <m:ctrlPr>
                          <a:rPr lang="en-US" sz="1600" i="1" smtClean="0">
                            <a:solidFill>
                              <a:srgbClr val="FF0000"/>
                            </a:solidFill>
                            <a:latin typeface="Cambria Math" panose="02040503050406030204" pitchFamily="18" charset="0"/>
                          </a:rPr>
                        </m:ctrlPr>
                      </m:sSubPr>
                      <m:e>
                        <m:r>
                          <a:rPr lang="en-US" sz="1600" i="1">
                            <a:solidFill>
                              <a:srgbClr val="FF0000"/>
                            </a:solidFill>
                            <a:latin typeface="Cambria Math" panose="02040503050406030204" pitchFamily="18" charset="0"/>
                          </a:rPr>
                          <m:t>𝐼</m:t>
                        </m:r>
                      </m:e>
                      <m:sub>
                        <m:r>
                          <a:rPr lang="en-US" sz="1600" i="1">
                            <a:solidFill>
                              <a:srgbClr val="FF0000"/>
                            </a:solidFill>
                            <a:latin typeface="Cambria Math" panose="02040503050406030204" pitchFamily="18" charset="0"/>
                          </a:rPr>
                          <m:t>2</m:t>
                        </m:r>
                      </m:sub>
                    </m:sSub>
                    <m:r>
                      <a:rPr lang="en-US" sz="1600" i="1">
                        <a:solidFill>
                          <a:schemeClr val="bg1"/>
                        </a:solidFill>
                        <a:latin typeface="Cambria Math" panose="02040503050406030204" pitchFamily="18" charset="0"/>
                      </a:rPr>
                      <m:t>∘</m:t>
                    </m:r>
                    <m:r>
                      <a:rPr lang="en-US" sz="1600" i="1" smtClean="0">
                        <a:solidFill>
                          <a:srgbClr val="00B0F0"/>
                        </a:solidFill>
                        <a:latin typeface="Cambria Math" panose="02040503050406030204" pitchFamily="18" charset="0"/>
                      </a:rPr>
                      <m:t>𝑇</m:t>
                    </m:r>
                  </m:oMath>
                </a14:m>
                <a:endParaRPr lang="en-US" sz="1600" b="0" dirty="0">
                  <a:solidFill>
                    <a:schemeClr val="bg1"/>
                  </a:solidFill>
                </a:endParaRPr>
              </a:p>
            </p:txBody>
          </p:sp>
        </mc:Choice>
        <mc:Fallback xmlns="">
          <p:sp>
            <p:nvSpPr>
              <p:cNvPr id="14" name="TextBox 13">
                <a:extLst>
                  <a:ext uri="{FF2B5EF4-FFF2-40B4-BE49-F238E27FC236}">
                    <a16:creationId xmlns:a16="http://schemas.microsoft.com/office/drawing/2014/main" id="{788F75A6-96CA-454D-A6F7-EEFDEEC580B4}"/>
                  </a:ext>
                </a:extLst>
              </p:cNvPr>
              <p:cNvSpPr txBox="1">
                <a:spLocks noRot="1" noChangeAspect="1" noMove="1" noResize="1" noEditPoints="1" noAdjustHandles="1" noChangeArrowheads="1" noChangeShapeType="1" noTextEdit="1"/>
              </p:cNvSpPr>
              <p:nvPr/>
            </p:nvSpPr>
            <p:spPr>
              <a:xfrm>
                <a:off x="6758310" y="2625514"/>
                <a:ext cx="2385690" cy="246221"/>
              </a:xfrm>
              <a:prstGeom prst="rect">
                <a:avLst/>
              </a:prstGeom>
              <a:blipFill>
                <a:blip r:embed="rId8"/>
                <a:stretch>
                  <a:fillRect b="-15000"/>
                </a:stretch>
              </a:blipFill>
            </p:spPr>
            <p:txBody>
              <a:bodyPr/>
              <a:lstStyle/>
              <a:p>
                <a:r>
                  <a:rPr lang="en-US">
                    <a:noFill/>
                  </a:rPr>
                  <a:t> </a:t>
                </a:r>
              </a:p>
            </p:txBody>
          </p:sp>
        </mc:Fallback>
      </mc:AlternateContent>
    </p:spTree>
    <p:extLst>
      <p:ext uri="{BB962C8B-B14F-4D97-AF65-F5344CB8AC3E}">
        <p14:creationId xmlns:p14="http://schemas.microsoft.com/office/powerpoint/2010/main" val="283614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12270</TotalTime>
  <Words>2767</Words>
  <Application>Microsoft Office PowerPoint</Application>
  <PresentationFormat>On-screen Show (4:3)</PresentationFormat>
  <Paragraphs>162</Paragraphs>
  <Slides>22</Slides>
  <Notes>22</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Cambria Math</vt:lpstr>
      <vt:lpstr>Office Theme</vt:lpstr>
      <vt:lpstr>Intro to Image Registration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Hough Transform Global Approach to Diffusion MRI Tractography</dc:title>
  <dc:creator>Iman</dc:creator>
  <cp:lastModifiedBy>Iman Aganj</cp:lastModifiedBy>
  <cp:revision>465</cp:revision>
  <dcterms:created xsi:type="dcterms:W3CDTF">2006-08-16T00:00:00Z</dcterms:created>
  <dcterms:modified xsi:type="dcterms:W3CDTF">2018-09-26T20:14:32Z</dcterms:modified>
</cp:coreProperties>
</file>