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43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B2B2B2"/>
    <a:srgbClr val="99FFCC"/>
    <a:srgbClr val="009900"/>
    <a:srgbClr val="000099"/>
    <a:srgbClr val="0066FF"/>
    <a:srgbClr val="CCECFF"/>
    <a:srgbClr val="5F5F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4" autoAdjust="0"/>
    <p:restoredTop sz="88429" autoAdjust="0"/>
  </p:normalViewPr>
  <p:slideViewPr>
    <p:cSldViewPr>
      <p:cViewPr varScale="1">
        <p:scale>
          <a:sx n="74" d="100"/>
          <a:sy n="74" d="100"/>
        </p:scale>
        <p:origin x="-4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44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1AFEAA5-060D-492B-9023-D1CBA1BD7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13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This talk is an introduction to some common terms in FreeSurfer to give you a solid foundation for the rest of the course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B2DC44-AD09-964B-A39A-574FD4741D7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fld id="{36BF517D-CC64-BC4B-9DCF-4E0BFC96425D}" type="slidenum">
              <a:rPr lang="en-US" sz="1200">
                <a:latin typeface="Arial" charset="0"/>
              </a:rPr>
              <a:pPr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This is how we represent the two classes of </a:t>
            </a:r>
            <a:r>
              <a:rPr lang="en-US" dirty="0" err="1" smtClean="0"/>
              <a:t>gm</a:t>
            </a:r>
            <a:r>
              <a:rPr lang="en-US" dirty="0" smtClean="0"/>
              <a:t>- cortical and subcortical</a:t>
            </a:r>
          </a:p>
          <a:p>
            <a:pPr marL="628650" lvl="1" indent="-171450" eaLnBrk="1" hangingPunct="1">
              <a:buFontTx/>
              <a:buChar char="•"/>
              <a:defRPr/>
            </a:pPr>
            <a:r>
              <a:rPr lang="en-US" dirty="0" smtClean="0"/>
              <a:t>Surfaces are used to get measurements on cortical </a:t>
            </a:r>
            <a:r>
              <a:rPr lang="en-US" dirty="0" err="1" smtClean="0"/>
              <a:t>gm</a:t>
            </a:r>
            <a:endParaRPr lang="en-US" dirty="0" smtClean="0"/>
          </a:p>
          <a:p>
            <a:pPr marL="628650" lvl="1" indent="-171450" eaLnBrk="1" hangingPunct="1">
              <a:buFontTx/>
              <a:buChar char="•"/>
              <a:defRPr/>
            </a:pPr>
            <a:r>
              <a:rPr lang="en-US" dirty="0" smtClean="0"/>
              <a:t>Surfaces NOT used to get measurements on subcortical </a:t>
            </a:r>
            <a:r>
              <a:rPr lang="en-US" dirty="0" err="1" smtClean="0"/>
              <a:t>gm</a:t>
            </a:r>
            <a:r>
              <a:rPr lang="en-US" dirty="0" smtClean="0"/>
              <a:t> (putamen, hippo etc.) – for those we use segmentation color maps in the volume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So it’s ok that the surfaces get a little funky around the </a:t>
            </a:r>
            <a:r>
              <a:rPr lang="en-US" dirty="0" err="1" smtClean="0"/>
              <a:t>subcort</a:t>
            </a:r>
            <a:r>
              <a:rPr lang="en-US" dirty="0" smtClean="0"/>
              <a:t> structures (shown in the green ovals)</a:t>
            </a:r>
          </a:p>
          <a:p>
            <a:pPr marL="628650" lvl="1" indent="-171450" eaLnBrk="1" hangingPunct="1">
              <a:buFontTx/>
              <a:buChar char="•"/>
              <a:defRPr/>
            </a:pPr>
            <a:r>
              <a:rPr lang="en-US" dirty="0" smtClean="0"/>
              <a:t>you don’t have to worry or try to fix anything because they’re not being used for the subcortical measurements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fld id="{C702F171-2C2C-C942-A4D1-5A01C5E1D918}" type="slidenum">
              <a:rPr lang="en-US" sz="1200">
                <a:latin typeface="Arial" charset="0"/>
              </a:rPr>
              <a:pPr eaLnBrk="1" hangingPunct="1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Image on left shows how the subcortical </a:t>
            </a:r>
            <a:r>
              <a:rPr lang="en-US" dirty="0" err="1" smtClean="0"/>
              <a:t>gm</a:t>
            </a:r>
            <a:r>
              <a:rPr lang="en-US" dirty="0" smtClean="0"/>
              <a:t> is masked out of the surfaces…</a:t>
            </a:r>
          </a:p>
          <a:p>
            <a:pPr marL="628650" lvl="1" indent="-171450" eaLnBrk="1" hangingPunct="1">
              <a:buFontTx/>
              <a:buChar char="•"/>
              <a:defRPr/>
            </a:pPr>
            <a:r>
              <a:rPr lang="en-US" dirty="0" smtClean="0"/>
              <a:t>Blue/purple is cortical ribbon, gray is subcortical areas </a:t>
            </a:r>
          </a:p>
          <a:p>
            <a:pPr marL="628650" lvl="1" indent="-171450" eaLnBrk="1" hangingPunct="1">
              <a:buFontTx/>
              <a:buChar char="•"/>
              <a:defRPr/>
            </a:pPr>
            <a:r>
              <a:rPr lang="en-US" dirty="0" smtClean="0"/>
              <a:t>The gray area isn’t included in surface measurements, so they don’t affect your surface statistics</a:t>
            </a:r>
          </a:p>
          <a:p>
            <a:pPr marL="628650" lvl="1" indent="-171450" eaLnBrk="1" hangingPunct="1">
              <a:buFontTx/>
              <a:buChar char="•"/>
              <a:defRPr/>
            </a:pPr>
            <a:r>
              <a:rPr lang="en-US" dirty="0" smtClean="0"/>
              <a:t>Subcortical measures come from the color maps only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So again, an important point we want to stress is to not worry about the accuracy of the surfaces in subcortical regions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fld id="{9AED2D61-2F86-9444-99A6-65C634BFB259}" type="slidenum">
              <a:rPr lang="en-US" sz="1200">
                <a:latin typeface="Arial" charset="0"/>
              </a:rPr>
              <a:pPr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This is an example of two of the color maps FS produces</a:t>
            </a:r>
          </a:p>
          <a:p>
            <a:pPr marL="628650" lvl="1" indent="-171450" eaLnBrk="1" hangingPunct="1">
              <a:buFontTx/>
              <a:buChar char="•"/>
              <a:defRPr/>
            </a:pPr>
            <a:r>
              <a:rPr lang="en-US" dirty="0" smtClean="0"/>
              <a:t>one for cortical ribbon </a:t>
            </a:r>
          </a:p>
          <a:p>
            <a:pPr marL="628650" lvl="1" indent="-171450" eaLnBrk="1" hangingPunct="1">
              <a:buFontTx/>
              <a:buChar char="•"/>
              <a:defRPr/>
            </a:pPr>
            <a:r>
              <a:rPr lang="en-US" dirty="0" smtClean="0"/>
              <a:t>other for subcortical structures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parcellation refers to division of cortical areas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segmentation refers to division of subcortical areas, sometimes also segmentation of </a:t>
            </a:r>
            <a:r>
              <a:rPr lang="en-US" dirty="0" err="1" smtClean="0"/>
              <a:t>wm</a:t>
            </a:r>
            <a:r>
              <a:rPr lang="en-US" dirty="0" smtClean="0"/>
              <a:t> and </a:t>
            </a:r>
            <a:r>
              <a:rPr lang="en-US" dirty="0" err="1" smtClean="0"/>
              <a:t>gm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fld id="{302F93D6-8970-B642-94E1-10842266264D}" type="slidenum">
              <a:rPr lang="en-US" sz="1200">
                <a:latin typeface="Arial" charset="0"/>
              </a:rPr>
              <a:pPr eaLnBrk="1" hangingPunct="1"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We have covered all of the most common terms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The last section of terms that we didn’t go over (registration, transforms, etc.) will be covered by Doug tomorrow.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fld id="{B915DB11-5F80-1348-A7EA-0FB150ADEDB5}" type="slidenum">
              <a:rPr lang="en-US" sz="1200">
                <a:latin typeface="Arial" charset="0"/>
              </a:rPr>
              <a:pPr eaLnBrk="1" hangingPunct="1"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r>
              <a:rPr lang="en-US"/>
              <a:t>Links on FS wiki main page to glossary and FAQ </a:t>
            </a:r>
          </a:p>
          <a:p>
            <a:pPr marL="171450" indent="-171450" eaLnBrk="1" hangingPunct="1">
              <a:buFontTx/>
              <a:buChar char="•"/>
            </a:pPr>
            <a:r>
              <a:rPr lang="en-US"/>
              <a:t>firefox opens to the schedule page. from there links to lecture slides and tutorials. follow along</a:t>
            </a:r>
          </a:p>
          <a:p>
            <a:pPr marL="171450" indent="-171450" eaLnBrk="1" hangingPunct="1">
              <a:buFontTx/>
              <a:buChar char="•"/>
            </a:pPr>
            <a:r>
              <a:rPr lang="en-US"/>
              <a:t>----- Meeting Notes (2/26/15 12:32) -----</a:t>
            </a:r>
          </a:p>
          <a:p>
            <a:pPr marL="171450" indent="-171450" eaLnBrk="1" hangingPunct="1">
              <a:buFontTx/>
              <a:buChar char="•"/>
            </a:pPr>
            <a:r>
              <a:rPr lang="en-US"/>
              <a:t>demo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fld id="{B8A0CB55-A924-4A46-8F48-A33A0C8A76BF}" type="slidenum">
              <a:rPr lang="en-US" sz="1200">
                <a:latin typeface="Arial" charset="0"/>
              </a:rPr>
              <a:pPr eaLnBrk="1" hangingPunct="1"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787CA8-3BB4-40AC-95E0-04D2D9681B65}" type="slidenum">
              <a:rPr lang="en-US"/>
              <a:pPr/>
              <a:t>17</a:t>
            </a:fld>
            <a:endParaRPr lang="en-US"/>
          </a:p>
        </p:txBody>
      </p:sp>
      <p:sp>
        <p:nvSpPr>
          <p:cNvPr id="1157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E37B208-B7CA-40D7-B159-B6BDA847A558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A8F80-D8C3-4C08-8C48-8BFA899A3DC4}" type="slidenum">
              <a:rPr lang="en-US"/>
              <a:pPr/>
              <a:t>18</a:t>
            </a:fld>
            <a:endParaRPr lang="en-US"/>
          </a:p>
        </p:txBody>
      </p:sp>
      <p:sp>
        <p:nvSpPr>
          <p:cNvPr id="1167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4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796F716-5B00-4616-8A41-B6B541BF4577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fld id="{B4D1DCCF-226D-F64B-8CBF-CC7470D11FD1}" type="slidenum">
              <a:rPr lang="en-US" sz="1200">
                <a:latin typeface="Arial" charset="0"/>
              </a:rPr>
              <a:pPr eaLnBrk="1" hangingPunct="1"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They might look like gibberish now, but hopefully by the end these terms will hold some meaning for you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fld id="{0346A5DD-36E9-8F48-8F3D-2E1F709E8844}" type="slidenum">
              <a:rPr lang="en-US" sz="1200">
                <a:latin typeface="Arial" charset="0"/>
              </a:rPr>
              <a:pPr eaLnBrk="1" hangingPunct="1"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If you zoom in on the MRI image on the left, you would see many little grey boxes (right)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tons of 2-D pixels make up this image, but with scan data we call them voxels (because they have a volume)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They have an area (as you see here in this slice), but each MRI slice also has a thickness (which you can’t see here), so it has volume too</a:t>
            </a:r>
          </a:p>
          <a:p>
            <a:pPr marL="628650" lvl="1" indent="-171450" eaLnBrk="1" hangingPunct="1">
              <a:buFontTx/>
              <a:buChar char="•"/>
              <a:defRPr/>
            </a:pPr>
            <a:r>
              <a:rPr lang="en-US" dirty="0" smtClean="0"/>
              <a:t>Pixel is 2D, voxel is 3D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Typically our voxels are 1mm^3 in FreeSurfer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fld id="{9AD76FFB-4CD7-264C-8EF0-6A1F7808F58D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got all this data, want to divide it up to have some meaningful info about this subject</a:t>
            </a:r>
          </a:p>
          <a:p>
            <a:pPr marL="628650" lvl="1" indent="-171450" eaLnBrk="1" hangingPunct="1">
              <a:buFontTx/>
              <a:buChar char="•"/>
              <a:defRPr/>
            </a:pPr>
            <a:r>
              <a:rPr lang="en-US" dirty="0" smtClean="0"/>
              <a:t>So another function of FS is to generate surfaces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Surface is a cortical boundary </a:t>
            </a:r>
          </a:p>
          <a:p>
            <a:pPr marL="628650" lvl="1" indent="-171450" eaLnBrk="1" hangingPunct="1">
              <a:buFontTx/>
              <a:buChar char="•"/>
              <a:defRPr/>
            </a:pPr>
            <a:r>
              <a:rPr lang="en-US" dirty="0" smtClean="0"/>
              <a:t>White surface-  between </a:t>
            </a:r>
            <a:r>
              <a:rPr lang="en-US" dirty="0" err="1" smtClean="0"/>
              <a:t>wm</a:t>
            </a:r>
            <a:r>
              <a:rPr lang="en-US" dirty="0" smtClean="0"/>
              <a:t> and </a:t>
            </a:r>
            <a:r>
              <a:rPr lang="en-US" dirty="0" err="1" smtClean="0"/>
              <a:t>gm</a:t>
            </a:r>
            <a:r>
              <a:rPr lang="en-US" dirty="0" smtClean="0"/>
              <a:t> (here the yellow line)</a:t>
            </a:r>
          </a:p>
          <a:p>
            <a:pPr marL="628650" lvl="1" indent="-171450" eaLnBrk="1" hangingPunct="1">
              <a:buFontTx/>
              <a:buChar char="•"/>
              <a:defRPr/>
            </a:pPr>
            <a:r>
              <a:rPr lang="en-US" dirty="0" err="1" smtClean="0"/>
              <a:t>Pial</a:t>
            </a:r>
            <a:r>
              <a:rPr lang="en-US" dirty="0" smtClean="0"/>
              <a:t> surface- </a:t>
            </a:r>
            <a:r>
              <a:rPr lang="en-US" dirty="0" err="1" smtClean="0"/>
              <a:t>bewteen</a:t>
            </a:r>
            <a:r>
              <a:rPr lang="en-US" dirty="0" smtClean="0"/>
              <a:t> </a:t>
            </a:r>
            <a:r>
              <a:rPr lang="en-US" dirty="0" err="1" smtClean="0"/>
              <a:t>gm</a:t>
            </a:r>
            <a:r>
              <a:rPr lang="en-US" dirty="0" smtClean="0"/>
              <a:t> and </a:t>
            </a:r>
            <a:r>
              <a:rPr lang="en-US" dirty="0" err="1" smtClean="0"/>
              <a:t>pia</a:t>
            </a:r>
            <a:r>
              <a:rPr lang="en-US" dirty="0" smtClean="0"/>
              <a:t>/cerebral spinal fluid (here the red line)</a:t>
            </a:r>
          </a:p>
          <a:p>
            <a:pPr marL="628650" lvl="1" indent="-171450" eaLnBrk="1" hangingPunct="1">
              <a:buFontTx/>
              <a:buChar char="•"/>
              <a:defRPr/>
            </a:pPr>
            <a:r>
              <a:rPr lang="en-US" dirty="0" smtClean="0"/>
              <a:t>colors not necessarily always red and yellow- can pick what colors you want them to be in </a:t>
            </a:r>
            <a:r>
              <a:rPr lang="en-US" dirty="0" err="1" smtClean="0"/>
              <a:t>Freeview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fld id="{68282A90-7C06-C342-A37C-A70CF283FAE3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think of surfaces not only in terms of this 2D slice (picture on right) but also in terms of how they would look over the entire 3D structure of a brain 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If you stack up every slice’s surfaces, you get these 3D versions on the left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Top left image: what boundary over all the </a:t>
            </a:r>
            <a:r>
              <a:rPr lang="en-US" dirty="0" err="1" smtClean="0"/>
              <a:t>wm</a:t>
            </a:r>
            <a:r>
              <a:rPr lang="en-US" dirty="0" smtClean="0"/>
              <a:t> in brain looks like – the white surface</a:t>
            </a:r>
          </a:p>
          <a:p>
            <a:pPr marL="628650" lvl="1" indent="-171450" eaLnBrk="1" hangingPunct="1">
              <a:buFontTx/>
              <a:buChar char="•"/>
              <a:defRPr/>
            </a:pPr>
            <a:r>
              <a:rPr lang="en-US" dirty="0" smtClean="0"/>
              <a:t>can see into sulci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Bottom left image: what boundary over all the </a:t>
            </a:r>
            <a:r>
              <a:rPr lang="en-US" dirty="0" err="1" smtClean="0"/>
              <a:t>gm</a:t>
            </a:r>
            <a:r>
              <a:rPr lang="en-US" dirty="0" smtClean="0"/>
              <a:t> in brain looks like – the </a:t>
            </a:r>
            <a:r>
              <a:rPr lang="en-US" dirty="0" err="1" smtClean="0"/>
              <a:t>pial</a:t>
            </a:r>
            <a:r>
              <a:rPr lang="en-US" dirty="0" smtClean="0"/>
              <a:t> surface</a:t>
            </a:r>
          </a:p>
          <a:p>
            <a:pPr marL="628650" lvl="1" indent="-171450" eaLnBrk="1" hangingPunct="1">
              <a:buFontTx/>
              <a:buChar char="•"/>
              <a:defRPr/>
            </a:pPr>
            <a:r>
              <a:rPr lang="en-US" dirty="0" smtClean="0"/>
              <a:t> probably more used to seeing this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fld id="{87F10A4A-FE07-A841-BEA2-C76E2C960F14}" type="slidenum">
              <a:rPr lang="en-US" sz="1200">
                <a:latin typeface="Arial" charset="0"/>
              </a:rPr>
              <a:pPr eaLnBrk="1" hangingPunct="1"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Surface might look like just a solid line, but actually it is made up of many tiny points called vertices. (singular- vertex)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It is important to know that this is what makes up surfaces</a:t>
            </a:r>
          </a:p>
          <a:p>
            <a:pPr marL="628650" lvl="1" indent="-171450" eaLnBrk="1" hangingPunct="1">
              <a:buFontTx/>
              <a:buChar char="•"/>
              <a:defRPr/>
            </a:pPr>
            <a:r>
              <a:rPr lang="en-US" dirty="0" smtClean="0"/>
              <a:t>b/c this is where we store all the information about the surface (and where we take measurements like thickness, curvature and others)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fld id="{3C9EACC7-DA2A-EF41-A250-A0189408CF2A}" type="slidenum">
              <a:rPr lang="en-US" sz="1200">
                <a:latin typeface="Arial" charset="0"/>
              </a:rPr>
              <a:pPr eaLnBrk="1" hangingPunct="1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One of the most common terms you will hear is the word “recon”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Short for reconstruction, but that term refers to different things and we use it in several different ways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There are different types of reconstruction in MRI</a:t>
            </a:r>
          </a:p>
          <a:p>
            <a:pPr marL="628650" lvl="1" indent="-171450" eaLnBrk="1" hangingPunct="1">
              <a:buFontTx/>
              <a:buChar char="•"/>
              <a:defRPr/>
            </a:pPr>
            <a:r>
              <a:rPr lang="en-US" dirty="0" smtClean="0"/>
              <a:t>In FreeSurfer we are referring to a cortical surface reconstruction, a surface model, not a k-space reconstruction (that will already be done, normally by the MRI scanner, to create the T1-weighted image you use as input to FreeSurfer)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Recon-all is how you process data in FreeSurfer. means recon everything- do all of the steps of the processing pipeline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Recon data=run through the processing stream and create a reconstruction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US" dirty="0" smtClean="0"/>
              <a:t>Finally,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check your recons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refers to the output of recon-all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fld id="{E076B87E-59C5-2C42-A2CF-9C38822A937F}" type="slidenum">
              <a:rPr lang="en-US" sz="1200">
                <a:latin typeface="Arial" charset="0"/>
              </a:rPr>
              <a:pPr eaLnBrk="1" hangingPunct="1"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/>
              <a:t>Typical recon output</a:t>
            </a:r>
          </a:p>
          <a:p>
            <a:pPr marL="228600" indent="-228600"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fld id="{5BE733D5-ABC5-9940-BCAB-149A492FE41B}" type="slidenum">
              <a:rPr lang="en-US" sz="1200">
                <a:latin typeface="Arial" charset="0"/>
              </a:rPr>
              <a:pPr eaLnBrk="1" hangingPunct="1"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71450" indent="-171450" eaLnBrk="1" hangingPunct="1">
              <a:buFont typeface="Arial"/>
              <a:buChar char="•"/>
              <a:defRPr/>
            </a:pPr>
            <a:r>
              <a:rPr lang="en-US" dirty="0" smtClean="0"/>
              <a:t>At many different points in the recon process, FS will generate files that look similar to MRI data -&gt; called volumes</a:t>
            </a:r>
          </a:p>
          <a:p>
            <a:pPr marL="171450" indent="-171450" eaLnBrk="1" hangingPunct="1">
              <a:buFont typeface="Arial"/>
              <a:buChar char="•"/>
              <a:defRPr/>
            </a:pPr>
            <a:r>
              <a:rPr lang="en-US" dirty="0" smtClean="0"/>
              <a:t>When we say “volumes”, we are usually referring to MRI data or </a:t>
            </a:r>
            <a:r>
              <a:rPr lang="en-US" dirty="0" err="1" smtClean="0"/>
              <a:t>mgz</a:t>
            </a:r>
            <a:r>
              <a:rPr lang="en-US" dirty="0" smtClean="0"/>
              <a:t> files created by FreeSurfer instead of actual volume measurements</a:t>
            </a:r>
          </a:p>
          <a:p>
            <a:pPr marL="171450" indent="-171450" eaLnBrk="1" hangingPunct="1">
              <a:buFont typeface="Arial"/>
              <a:buChar char="•"/>
              <a:defRPr/>
            </a:pPr>
            <a:r>
              <a:rPr lang="en-US" dirty="0" smtClean="0"/>
              <a:t>Each one can tell you something a little different, which we will explain in a later talk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18431-BA59-4234-90F7-7371BD6DF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A86AE-F001-402C-9F27-40A8FB8C7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1EAE8-5B0D-49BF-8DFA-8E9BBFE37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90A2D-A221-4EA8-A3D6-D99A54543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68462-DD93-4DEB-BCD6-7DF8B7D26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718A7-99D6-433A-B676-0B717D7CD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99DC5-F8AE-4992-ACFF-2E119DFE8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08060-F0F9-4A19-B5C4-16E9BF39F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080A5-4A71-4D0E-86EE-97854B194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EB950-6DD1-48D9-A4AC-9A36D6920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CAF9B-BCA0-471E-ADD4-59B4CBFBD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DBB0FD51-A5A1-41F6-A2DB-0D53B1C1C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urfer.nmr.mgh.harvard.edu/fswiki/FsTutorial/Glossary" TargetMode="External"/><Relationship Id="rId4" Type="http://schemas.openxmlformats.org/officeDocument/2006/relationships/hyperlink" Target="https://surfer.nmr.mgh.harvard.edu/fswiki/UserContributions/FAQ" TargetMode="External"/><Relationship Id="rId5" Type="http://schemas.openxmlformats.org/officeDocument/2006/relationships/hyperlink" Target="http://www.mail-archive.com/freesurfer@nmr.mgh.harvard.ed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Book Antiqua" charset="0"/>
              </a:rPr>
              <a:t>Intro to FreeSurfer Jargon</a:t>
            </a:r>
          </a:p>
        </p:txBody>
      </p:sp>
    </p:spTree>
    <p:extLst>
      <p:ext uri="{BB962C8B-B14F-4D97-AF65-F5344CB8AC3E}">
        <p14:creationId xmlns:p14="http://schemas.microsoft.com/office/powerpoint/2010/main" val="17761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Book Antiqua" charset="0"/>
              </a:rPr>
              <a:t>Cortical vs. Subcortical GM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Book Antiqua" charset="0"/>
            </a:endParaRPr>
          </a:p>
          <a:p>
            <a:pPr eaLnBrk="1" hangingPunct="1">
              <a:buFontTx/>
              <a:buNone/>
            </a:pPr>
            <a:endParaRPr lang="en-US">
              <a:latin typeface="Book Antiqua" charset="0"/>
            </a:endParaRPr>
          </a:p>
          <a:p>
            <a:pPr eaLnBrk="1" hangingPunct="1">
              <a:buFontTx/>
              <a:buNone/>
            </a:pPr>
            <a:endParaRPr lang="en-US">
              <a:latin typeface="Book Antiqua" charset="0"/>
            </a:endParaRPr>
          </a:p>
        </p:txBody>
      </p:sp>
      <p:pic>
        <p:nvPicPr>
          <p:cNvPr id="32771" name="Picture 6" descr="noncort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24113"/>
            <a:ext cx="20288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noncortic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2528888"/>
            <a:ext cx="27876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Oval 8"/>
          <p:cNvSpPr>
            <a:spLocks noChangeArrowheads="1"/>
          </p:cNvSpPr>
          <p:nvPr/>
        </p:nvSpPr>
        <p:spPr bwMode="auto">
          <a:xfrm rot="-1313633">
            <a:off x="3981450" y="3481388"/>
            <a:ext cx="762000" cy="1447800"/>
          </a:xfrm>
          <a:prstGeom prst="ellipse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774" name="Oval 9"/>
          <p:cNvSpPr>
            <a:spLocks noChangeArrowheads="1"/>
          </p:cNvSpPr>
          <p:nvPr/>
        </p:nvSpPr>
        <p:spPr bwMode="auto">
          <a:xfrm>
            <a:off x="7165975" y="3519488"/>
            <a:ext cx="1447800" cy="685800"/>
          </a:xfrm>
          <a:prstGeom prst="ellipse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4162425" y="52720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coronal</a:t>
            </a:r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7210425" y="4891088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sagittal</a:t>
            </a:r>
          </a:p>
        </p:txBody>
      </p:sp>
      <p:sp>
        <p:nvSpPr>
          <p:cNvPr id="32777" name="Text Box 12"/>
          <p:cNvSpPr txBox="1">
            <a:spLocks noChangeArrowheads="1"/>
          </p:cNvSpPr>
          <p:nvPr/>
        </p:nvSpPr>
        <p:spPr bwMode="auto">
          <a:xfrm>
            <a:off x="4800600" y="16002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subcortical gm</a:t>
            </a:r>
          </a:p>
        </p:txBody>
      </p:sp>
      <p:pic>
        <p:nvPicPr>
          <p:cNvPr id="32778" name="Picture 14" descr="pialsurf-inv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2590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 Box 15"/>
          <p:cNvSpPr txBox="1">
            <a:spLocks noChangeArrowheads="1"/>
          </p:cNvSpPr>
          <p:nvPr/>
        </p:nvSpPr>
        <p:spPr bwMode="auto">
          <a:xfrm>
            <a:off x="381000" y="16002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cortical gm</a:t>
            </a:r>
          </a:p>
        </p:txBody>
      </p:sp>
      <p:sp>
        <p:nvSpPr>
          <p:cNvPr id="32780" name="Line 17"/>
          <p:cNvSpPr>
            <a:spLocks noChangeShapeType="1"/>
          </p:cNvSpPr>
          <p:nvPr/>
        </p:nvSpPr>
        <p:spPr bwMode="auto">
          <a:xfrm flipH="1">
            <a:off x="2209800" y="3733800"/>
            <a:ext cx="3810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8"/>
          <p:cNvSpPr>
            <a:spLocks noChangeShapeType="1"/>
          </p:cNvSpPr>
          <p:nvPr/>
        </p:nvSpPr>
        <p:spPr bwMode="auto">
          <a:xfrm flipH="1">
            <a:off x="1981200" y="3200400"/>
            <a:ext cx="3810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Line 19"/>
          <p:cNvSpPr>
            <a:spLocks noChangeShapeType="1"/>
          </p:cNvSpPr>
          <p:nvPr/>
        </p:nvSpPr>
        <p:spPr bwMode="auto">
          <a:xfrm flipH="1">
            <a:off x="2362200" y="4648200"/>
            <a:ext cx="3048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Line 20"/>
          <p:cNvSpPr>
            <a:spLocks noChangeShapeType="1"/>
          </p:cNvSpPr>
          <p:nvPr/>
        </p:nvSpPr>
        <p:spPr bwMode="auto">
          <a:xfrm flipH="1">
            <a:off x="1676400" y="2590800"/>
            <a:ext cx="3810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Line 21"/>
          <p:cNvSpPr>
            <a:spLocks noChangeShapeType="1"/>
          </p:cNvSpPr>
          <p:nvPr/>
        </p:nvSpPr>
        <p:spPr bwMode="auto">
          <a:xfrm>
            <a:off x="3276600" y="1600200"/>
            <a:ext cx="0" cy="502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8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Book Antiqua" charset="0"/>
              </a:rPr>
              <a:t>Cortical vs. Subcortical GM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Book Antiqua" charset="0"/>
            </a:endParaRPr>
          </a:p>
          <a:p>
            <a:pPr eaLnBrk="1" hangingPunct="1">
              <a:buFontTx/>
              <a:buNone/>
            </a:pPr>
            <a:endParaRPr lang="en-US">
              <a:latin typeface="Book Antiqua" charset="0"/>
            </a:endParaRPr>
          </a:p>
          <a:p>
            <a:pPr eaLnBrk="1" hangingPunct="1">
              <a:buFontTx/>
              <a:buNone/>
            </a:pPr>
            <a:endParaRPr lang="en-US">
              <a:latin typeface="Book Antiqua" charset="0"/>
            </a:endParaRPr>
          </a:p>
        </p:txBody>
      </p:sp>
      <p:pic>
        <p:nvPicPr>
          <p:cNvPr id="34819" name="Picture 4" descr="noncort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24113"/>
            <a:ext cx="20288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noncortic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2528888"/>
            <a:ext cx="27876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Oval 6"/>
          <p:cNvSpPr>
            <a:spLocks noChangeArrowheads="1"/>
          </p:cNvSpPr>
          <p:nvPr/>
        </p:nvSpPr>
        <p:spPr bwMode="auto">
          <a:xfrm rot="-1313633">
            <a:off x="3981450" y="3481388"/>
            <a:ext cx="762000" cy="1447800"/>
          </a:xfrm>
          <a:prstGeom prst="ellipse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4822" name="Oval 7"/>
          <p:cNvSpPr>
            <a:spLocks noChangeArrowheads="1"/>
          </p:cNvSpPr>
          <p:nvPr/>
        </p:nvSpPr>
        <p:spPr bwMode="auto">
          <a:xfrm>
            <a:off x="7165975" y="3519488"/>
            <a:ext cx="1447800" cy="685800"/>
          </a:xfrm>
          <a:prstGeom prst="ellipse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4162425" y="52720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coronal</a:t>
            </a: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7210425" y="4891088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sagittal</a:t>
            </a:r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4800600" y="16002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subcortical gm</a:t>
            </a:r>
          </a:p>
        </p:txBody>
      </p:sp>
      <p:pic>
        <p:nvPicPr>
          <p:cNvPr id="34826" name="Picture 18" descr="noncortic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282892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38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ok Antiqua" charset="0"/>
              </a:rPr>
              <a:t>Parcellation vs. Segmentation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Book Antiqua" charset="0"/>
            </a:endParaRPr>
          </a:p>
          <a:p>
            <a:pPr eaLnBrk="1" hangingPunct="1">
              <a:buFontTx/>
              <a:buNone/>
            </a:pPr>
            <a:endParaRPr lang="en-US">
              <a:latin typeface="Book Antiqua" charset="0"/>
            </a:endParaRPr>
          </a:p>
          <a:p>
            <a:pPr eaLnBrk="1" hangingPunct="1">
              <a:buFontTx/>
              <a:buNone/>
            </a:pPr>
            <a:endParaRPr lang="en-US">
              <a:latin typeface="Book Antiqua" charset="0"/>
            </a:endParaRPr>
          </a:p>
        </p:txBody>
      </p:sp>
      <p:sp>
        <p:nvSpPr>
          <p:cNvPr id="36867" name="Text Box 10"/>
          <p:cNvSpPr txBox="1">
            <a:spLocks noChangeArrowheads="1"/>
          </p:cNvSpPr>
          <p:nvPr/>
        </p:nvSpPr>
        <p:spPr bwMode="auto">
          <a:xfrm>
            <a:off x="4724400" y="1600200"/>
            <a:ext cx="441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(subcortical) segmentation</a:t>
            </a:r>
          </a:p>
        </p:txBody>
      </p:sp>
      <p:sp>
        <p:nvSpPr>
          <p:cNvPr id="36868" name="Text Box 12"/>
          <p:cNvSpPr txBox="1">
            <a:spLocks noChangeArrowheads="1"/>
          </p:cNvSpPr>
          <p:nvPr/>
        </p:nvSpPr>
        <p:spPr bwMode="auto">
          <a:xfrm>
            <a:off x="228600" y="1600200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(cortical) parcellation</a:t>
            </a:r>
          </a:p>
        </p:txBody>
      </p:sp>
      <p:pic>
        <p:nvPicPr>
          <p:cNvPr id="36869" name="Picture 19" descr="aparc+aseg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4602163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20"/>
          <p:cNvSpPr>
            <a:spLocks noChangeShapeType="1"/>
          </p:cNvSpPr>
          <p:nvPr/>
        </p:nvSpPr>
        <p:spPr bwMode="auto">
          <a:xfrm>
            <a:off x="1676400" y="2133600"/>
            <a:ext cx="1219200" cy="7620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Line 21"/>
          <p:cNvSpPr>
            <a:spLocks noChangeShapeType="1"/>
          </p:cNvSpPr>
          <p:nvPr/>
        </p:nvSpPr>
        <p:spPr bwMode="auto">
          <a:xfrm>
            <a:off x="914400" y="4419600"/>
            <a:ext cx="1219200" cy="7620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 flipH="1">
            <a:off x="5257800" y="3581400"/>
            <a:ext cx="914400" cy="838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Line 23"/>
          <p:cNvSpPr>
            <a:spLocks noChangeShapeType="1"/>
          </p:cNvSpPr>
          <p:nvPr/>
        </p:nvSpPr>
        <p:spPr bwMode="auto">
          <a:xfrm flipH="1">
            <a:off x="5105400" y="4191000"/>
            <a:ext cx="914400" cy="838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7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ok Antiqua" charset="0"/>
              </a:rPr>
              <a:t>Intro to FreeSurfer Jargon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Book Antiqua" charset="0"/>
              </a:rPr>
              <a:t>voxel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Book Antiqua" charset="0"/>
              </a:rPr>
              <a:t>surface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Book Antiqua" charset="0"/>
              </a:rPr>
              <a:t>volume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Book Antiqua" charset="0"/>
              </a:rPr>
              <a:t>vertex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Book Antiqua" charset="0"/>
              </a:rPr>
              <a:t>surface-based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Book Antiqua" charset="0"/>
              </a:rPr>
              <a:t>recon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Book Antiqua" charset="0"/>
              </a:rPr>
              <a:t>cortical, subcortical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Book Antiqua" charset="0"/>
              </a:rPr>
              <a:t>parcellation/segmentation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Book Antiqua" charset="0"/>
              </a:rPr>
              <a:t>registration, morph, deform, transforms (computing vs. resampling)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>
              <a:latin typeface="Book Antiqua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2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ok Antiqua" charset="0"/>
              </a:rPr>
              <a:t>FreeSurfer Questions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>
              <a:latin typeface="Book Antiqua" charset="0"/>
            </a:endParaRPr>
          </a:p>
          <a:p>
            <a:pPr algn="ctr" eaLnBrk="1" hangingPunct="1">
              <a:buFontTx/>
              <a:buNone/>
            </a:pPr>
            <a:endParaRPr lang="en-US">
              <a:latin typeface="Book Antiqua" charset="0"/>
            </a:endParaRPr>
          </a:p>
          <a:p>
            <a:pPr algn="ctr" eaLnBrk="1" hangingPunct="1">
              <a:buFontTx/>
              <a:buNone/>
            </a:pPr>
            <a:r>
              <a:rPr lang="en-US">
                <a:latin typeface="Book Antiqua" charset="0"/>
              </a:rPr>
              <a:t>Search for terms and answers </a:t>
            </a:r>
          </a:p>
          <a:p>
            <a:pPr algn="ctr" eaLnBrk="1" hangingPunct="1">
              <a:buFontTx/>
              <a:buNone/>
            </a:pPr>
            <a:r>
              <a:rPr lang="en-US">
                <a:latin typeface="Book Antiqua" charset="0"/>
              </a:rPr>
              <a:t>to all your questions in the </a:t>
            </a:r>
            <a:r>
              <a:rPr lang="en-US">
                <a:latin typeface="Book Antiqua" charset="0"/>
                <a:hlinkClick r:id="rId3"/>
              </a:rPr>
              <a:t>Glossary</a:t>
            </a:r>
            <a:r>
              <a:rPr lang="en-US">
                <a:latin typeface="Book Antiqua" charset="0"/>
              </a:rPr>
              <a:t>, </a:t>
            </a:r>
            <a:r>
              <a:rPr lang="en-US">
                <a:latin typeface="Book Antiqua" charset="0"/>
                <a:hlinkClick r:id="rId4"/>
              </a:rPr>
              <a:t>FAQ</a:t>
            </a:r>
            <a:r>
              <a:rPr lang="en-US">
                <a:latin typeface="Book Antiqua" charset="0"/>
              </a:rPr>
              <a:t>, or</a:t>
            </a:r>
          </a:p>
          <a:p>
            <a:pPr algn="ctr" eaLnBrk="1" hangingPunct="1">
              <a:buFontTx/>
              <a:buNone/>
            </a:pPr>
            <a:r>
              <a:rPr lang="en-US">
                <a:latin typeface="Book Antiqua" charset="0"/>
                <a:hlinkClick r:id="rId5"/>
              </a:rPr>
              <a:t>FreeSurfer Mailing List Archives</a:t>
            </a:r>
            <a:endParaRPr lang="en-US"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8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Book Antiqua" charset="0"/>
              </a:rPr>
              <a:t>What FreeSurfer Does…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>
                <a:latin typeface="Book Antiqua" charset="0"/>
              </a:rPr>
              <a:t>   </a:t>
            </a:r>
            <a:r>
              <a:rPr lang="en-US" sz="3600">
                <a:latin typeface="Book Antiqua" charset="0"/>
              </a:rPr>
              <a:t>FreeSurfer creates computerized models of the brain from MRI data.</a:t>
            </a:r>
            <a:endParaRPr lang="en-US">
              <a:latin typeface="Book Antiqua" charset="0"/>
            </a:endParaRPr>
          </a:p>
          <a:p>
            <a:pPr eaLnBrk="1" hangingPunct="1">
              <a:buFontTx/>
              <a:buNone/>
            </a:pPr>
            <a:endParaRPr lang="en-US">
              <a:latin typeface="Book Antiqua" charset="0"/>
            </a:endParaRPr>
          </a:p>
          <a:p>
            <a:pPr eaLnBrk="1" hangingPunct="1">
              <a:buFontTx/>
              <a:buNone/>
            </a:pPr>
            <a:endParaRPr lang="en-US">
              <a:latin typeface="Book Antiqua" charset="0"/>
            </a:endParaRPr>
          </a:p>
          <a:p>
            <a:pPr eaLnBrk="1" hangingPunct="1"/>
            <a:endParaRPr lang="en-US">
              <a:latin typeface="Book Antiqua" charset="0"/>
            </a:endParaRPr>
          </a:p>
        </p:txBody>
      </p:sp>
      <p:pic>
        <p:nvPicPr>
          <p:cNvPr id="43011" name="Picture 4" descr="aparc_sur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00375"/>
            <a:ext cx="25654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 descr="bert_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2500" r="17188"/>
          <a:stretch>
            <a:fillRect/>
          </a:stretch>
        </p:blipFill>
        <p:spPr bwMode="auto">
          <a:xfrm>
            <a:off x="1447800" y="3000375"/>
            <a:ext cx="18970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304800" y="5591175"/>
            <a:ext cx="4114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Input:</a:t>
            </a:r>
          </a:p>
          <a:p>
            <a:pPr algn="ctr"/>
            <a:r>
              <a:rPr lang="en-US" sz="1800">
                <a:latin typeface="Arial" charset="0"/>
              </a:rPr>
              <a:t>T1-weighted (MPRAGE)</a:t>
            </a:r>
          </a:p>
          <a:p>
            <a:pPr algn="ctr"/>
            <a:r>
              <a:rPr lang="en-US" sz="1800">
                <a:latin typeface="Arial" charset="0"/>
              </a:rPr>
              <a:t>1mm</a:t>
            </a:r>
            <a:r>
              <a:rPr lang="en-US" sz="1800" baseline="30000">
                <a:latin typeface="Arial" charset="0"/>
              </a:rPr>
              <a:t>3</a:t>
            </a:r>
            <a:r>
              <a:rPr lang="en-US" sz="1800">
                <a:latin typeface="Arial" charset="0"/>
              </a:rPr>
              <a:t> resolution</a:t>
            </a:r>
          </a:p>
          <a:p>
            <a:pPr algn="ctr"/>
            <a:r>
              <a:rPr lang="en-US" sz="1800">
                <a:latin typeface="Arial" charset="0"/>
              </a:rPr>
              <a:t>(.dcm)</a:t>
            </a:r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3810000" y="4143375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4572000" y="5591175"/>
            <a:ext cx="4114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Output:</a:t>
            </a:r>
          </a:p>
          <a:p>
            <a:pPr algn="ctr"/>
            <a:r>
              <a:rPr lang="en-US" sz="1800">
                <a:latin typeface="Arial" charset="0"/>
              </a:rPr>
              <a:t>Segmented &amp; parcellated conformed volume</a:t>
            </a:r>
          </a:p>
          <a:p>
            <a:pPr algn="ctr"/>
            <a:r>
              <a:rPr lang="en-US" sz="1800">
                <a:latin typeface="Arial" charset="0"/>
              </a:rPr>
              <a:t>(.mgz)</a:t>
            </a:r>
          </a:p>
        </p:txBody>
      </p:sp>
    </p:spTree>
    <p:extLst>
      <p:ext uri="{BB962C8B-B14F-4D97-AF65-F5344CB8AC3E}">
        <p14:creationId xmlns:p14="http://schemas.microsoft.com/office/powerpoint/2010/main" val="29477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Registration 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smtClean="0">
                <a:solidFill>
                  <a:schemeClr val="bg1"/>
                </a:solidFill>
              </a:rPr>
              <a:t>Goal: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smtClean="0">
                <a:solidFill>
                  <a:schemeClr val="bg1"/>
                </a:solidFill>
              </a:rPr>
              <a:t>	to find a common coordinate system for the input data sets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smtClean="0">
                <a:solidFill>
                  <a:schemeClr val="bg1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smtClean="0">
                <a:solidFill>
                  <a:schemeClr val="bg1"/>
                </a:solidFill>
              </a:rPr>
              <a:t>Examples: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chemeClr val="bg1"/>
                </a:solidFill>
              </a:rPr>
              <a:t>comparing different MRI images of the same individual (longitudinal scans, diffusion vs functional scans)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chemeClr val="bg1"/>
                </a:solidFill>
              </a:rPr>
              <a:t>comparing MRI images of different individuals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12/13/2011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pSp>
        <p:nvGrpSpPr>
          <p:cNvPr id="61443" name="Group 11"/>
          <p:cNvGrpSpPr>
            <a:grpSpLocks noChangeAspect="1"/>
          </p:cNvGrpSpPr>
          <p:nvPr/>
        </p:nvGrpSpPr>
        <p:grpSpPr bwMode="auto">
          <a:xfrm>
            <a:off x="0" y="3505200"/>
            <a:ext cx="3479800" cy="3209925"/>
            <a:chOff x="2641476" y="1648559"/>
            <a:chExt cx="3861031" cy="3560882"/>
          </a:xfrm>
        </p:grpSpPr>
        <p:pic>
          <p:nvPicPr>
            <p:cNvPr id="61457" name="Picture 9" descr="subject-flirt6dof-coronal-norm.png"/>
            <p:cNvPicPr>
              <a:picLocks noChangeAspect="1"/>
            </p:cNvPicPr>
            <p:nvPr/>
          </p:nvPicPr>
          <p:blipFill>
            <a:blip r:embed="rId3" cstate="print"/>
            <a:srcRect l="28888" t="13226" r="28888" b="13226"/>
            <a:stretch>
              <a:fillRect/>
            </a:stretch>
          </p:blipFill>
          <p:spPr bwMode="auto">
            <a:xfrm>
              <a:off x="2641476" y="1648559"/>
              <a:ext cx="3861031" cy="3560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58" name="TextBox 10"/>
            <p:cNvSpPr txBox="1">
              <a:spLocks noChangeArrowheads="1"/>
            </p:cNvSpPr>
            <p:nvPr/>
          </p:nvSpPr>
          <p:spPr bwMode="auto">
            <a:xfrm>
              <a:off x="2641476" y="4790307"/>
              <a:ext cx="1444364" cy="406807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Flirt 6 DOF</a:t>
              </a:r>
            </a:p>
          </p:txBody>
        </p:sp>
      </p:grpSp>
      <p:grpSp>
        <p:nvGrpSpPr>
          <p:cNvPr id="61444" name="Group 20"/>
          <p:cNvGrpSpPr>
            <a:grpSpLocks/>
          </p:cNvGrpSpPr>
          <p:nvPr/>
        </p:nvGrpSpPr>
        <p:grpSpPr bwMode="auto">
          <a:xfrm>
            <a:off x="5334000" y="914400"/>
            <a:ext cx="2743200" cy="2667000"/>
            <a:chOff x="3360" y="576"/>
            <a:chExt cx="1728" cy="1680"/>
          </a:xfrm>
        </p:grpSpPr>
        <p:pic>
          <p:nvPicPr>
            <p:cNvPr id="61455" name="Picture 5" descr="subject-coronal-norm.png"/>
            <p:cNvPicPr>
              <a:picLocks noChangeAspect="1"/>
            </p:cNvPicPr>
            <p:nvPr/>
          </p:nvPicPr>
          <p:blipFill>
            <a:blip r:embed="rId4" cstate="print"/>
            <a:srcRect l="33511" t="25667" r="37827" b="13226"/>
            <a:stretch>
              <a:fillRect/>
            </a:stretch>
          </p:blipFill>
          <p:spPr bwMode="auto">
            <a:xfrm>
              <a:off x="3600" y="576"/>
              <a:ext cx="1488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56" name="TextBox 20"/>
            <p:cNvSpPr txBox="1">
              <a:spLocks noChangeArrowheads="1"/>
            </p:cNvSpPr>
            <p:nvPr/>
          </p:nvSpPr>
          <p:spPr bwMode="auto">
            <a:xfrm>
              <a:off x="3360" y="2008"/>
              <a:ext cx="572" cy="231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subject</a:t>
              </a:r>
            </a:p>
          </p:txBody>
        </p:sp>
      </p:grpSp>
      <p:grpSp>
        <p:nvGrpSpPr>
          <p:cNvPr id="61445" name="Group 19"/>
          <p:cNvGrpSpPr>
            <a:grpSpLocks/>
          </p:cNvGrpSpPr>
          <p:nvPr/>
        </p:nvGrpSpPr>
        <p:grpSpPr bwMode="auto">
          <a:xfrm>
            <a:off x="304800" y="762000"/>
            <a:ext cx="6102350" cy="5953125"/>
            <a:chOff x="192" y="480"/>
            <a:chExt cx="3844" cy="3750"/>
          </a:xfrm>
        </p:grpSpPr>
        <p:grpSp>
          <p:nvGrpSpPr>
            <p:cNvPr id="61450" name="Group 14"/>
            <p:cNvGrpSpPr>
              <a:grpSpLocks noChangeAspect="1"/>
            </p:cNvGrpSpPr>
            <p:nvPr/>
          </p:nvGrpSpPr>
          <p:grpSpPr bwMode="auto">
            <a:xfrm>
              <a:off x="1981" y="2208"/>
              <a:ext cx="2055" cy="2022"/>
              <a:chOff x="2881616" y="1648559"/>
              <a:chExt cx="3620891" cy="3560882"/>
            </a:xfrm>
          </p:grpSpPr>
          <p:pic>
            <p:nvPicPr>
              <p:cNvPr id="61453" name="Picture 12" descr="subject-flirt9dof-coronal-norm.png"/>
              <p:cNvPicPr>
                <a:picLocks noChangeAspect="1"/>
              </p:cNvPicPr>
              <p:nvPr/>
            </p:nvPicPr>
            <p:blipFill>
              <a:blip r:embed="rId5" cstate="print"/>
              <a:srcRect l="31514" t="13226" r="28888" b="13226"/>
              <a:stretch>
                <a:fillRect/>
              </a:stretch>
            </p:blipFill>
            <p:spPr bwMode="auto">
              <a:xfrm>
                <a:off x="2881616" y="1648559"/>
                <a:ext cx="3620891" cy="3560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454" name="TextBox 13"/>
              <p:cNvSpPr txBox="1">
                <a:spLocks noChangeArrowheads="1"/>
              </p:cNvSpPr>
              <p:nvPr/>
            </p:nvSpPr>
            <p:spPr bwMode="auto">
              <a:xfrm>
                <a:off x="2895712" y="4776218"/>
                <a:ext cx="1444832" cy="406807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Flirt 9 DOF</a:t>
                </a:r>
              </a:p>
            </p:txBody>
          </p:sp>
        </p:grpSp>
        <p:pic>
          <p:nvPicPr>
            <p:cNvPr id="61451" name="Content Placeholder 4" descr="target-coronal-norm.png"/>
            <p:cNvPicPr>
              <a:picLocks noChangeAspect="1"/>
            </p:cNvPicPr>
            <p:nvPr/>
          </p:nvPicPr>
          <p:blipFill>
            <a:blip r:embed="rId6" cstate="print"/>
            <a:srcRect l="28888" t="22188" r="33151" b="13226"/>
            <a:stretch>
              <a:fillRect/>
            </a:stretch>
          </p:blipFill>
          <p:spPr bwMode="auto">
            <a:xfrm>
              <a:off x="192" y="480"/>
              <a:ext cx="1968" cy="1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52" name="TextBox 26"/>
            <p:cNvSpPr txBox="1">
              <a:spLocks noChangeArrowheads="1"/>
            </p:cNvSpPr>
            <p:nvPr/>
          </p:nvSpPr>
          <p:spPr bwMode="auto">
            <a:xfrm>
              <a:off x="192" y="1962"/>
              <a:ext cx="484" cy="231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target</a:t>
              </a:r>
            </a:p>
          </p:txBody>
        </p:sp>
      </p:grpSp>
      <p:sp>
        <p:nvSpPr>
          <p:cNvPr id="61446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Inter-subject, uni-modal example</a:t>
            </a:r>
          </a:p>
        </p:txBody>
      </p:sp>
      <p:grpSp>
        <p:nvGrpSpPr>
          <p:cNvPr id="61447" name="Group 17"/>
          <p:cNvGrpSpPr>
            <a:grpSpLocks noChangeAspect="1"/>
          </p:cNvGrpSpPr>
          <p:nvPr/>
        </p:nvGrpSpPr>
        <p:grpSpPr bwMode="auto">
          <a:xfrm>
            <a:off x="6072188" y="3505200"/>
            <a:ext cx="3095625" cy="3206750"/>
            <a:chOff x="3280430" y="1648559"/>
            <a:chExt cx="3460846" cy="3583776"/>
          </a:xfrm>
        </p:grpSpPr>
        <p:pic>
          <p:nvPicPr>
            <p:cNvPr id="61448" name="Picture 15" descr="subject-flirt12dof-coronal-norm.png"/>
            <p:cNvPicPr>
              <a:picLocks noChangeAspect="1"/>
            </p:cNvPicPr>
            <p:nvPr/>
          </p:nvPicPr>
          <p:blipFill>
            <a:blip r:embed="rId7" cstate="print"/>
            <a:srcRect l="33264" t="13226" r="28888" b="13226"/>
            <a:stretch>
              <a:fillRect/>
            </a:stretch>
          </p:blipFill>
          <p:spPr bwMode="auto">
            <a:xfrm>
              <a:off x="3280430" y="1648559"/>
              <a:ext cx="3460846" cy="3560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49" name="TextBox 16"/>
            <p:cNvSpPr txBox="1">
              <a:spLocks noChangeArrowheads="1"/>
            </p:cNvSpPr>
            <p:nvPr/>
          </p:nvSpPr>
          <p:spPr bwMode="auto">
            <a:xfrm>
              <a:off x="5108467" y="4822507"/>
              <a:ext cx="1597313" cy="4098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Flirt 12 DOF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registration: 6, 9, 12 DOF</a:t>
            </a:r>
          </a:p>
        </p:txBody>
      </p:sp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2971800" y="1984375"/>
            <a:ext cx="3479800" cy="3209925"/>
            <a:chOff x="2641476" y="1648560"/>
            <a:chExt cx="3861033" cy="3560886"/>
          </a:xfrm>
        </p:grpSpPr>
        <p:pic>
          <p:nvPicPr>
            <p:cNvPr id="62481" name="Picture 9" descr="subject-flirt6dof-coronal-norm.png"/>
            <p:cNvPicPr>
              <a:picLocks noChangeAspect="1"/>
            </p:cNvPicPr>
            <p:nvPr/>
          </p:nvPicPr>
          <p:blipFill>
            <a:blip r:embed="rId3" cstate="print"/>
            <a:srcRect l="28888" t="13226" r="28888" b="13226"/>
            <a:stretch>
              <a:fillRect/>
            </a:stretch>
          </p:blipFill>
          <p:spPr bwMode="auto">
            <a:xfrm>
              <a:off x="2641477" y="1648560"/>
              <a:ext cx="3861032" cy="3560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82" name="TextBox 10"/>
            <p:cNvSpPr txBox="1">
              <a:spLocks noChangeArrowheads="1"/>
            </p:cNvSpPr>
            <p:nvPr/>
          </p:nvSpPr>
          <p:spPr bwMode="auto">
            <a:xfrm>
              <a:off x="2641476" y="4789535"/>
              <a:ext cx="1456930" cy="40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Flirt 6 DOF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971800" y="1984375"/>
            <a:ext cx="3492500" cy="3209925"/>
            <a:chOff x="3200400" y="4648200"/>
            <a:chExt cx="3492332" cy="3209544"/>
          </a:xfrm>
        </p:grpSpPr>
        <p:pic>
          <p:nvPicPr>
            <p:cNvPr id="62479" name="Picture 12" descr="subject-flirt9dof-coronal-norm.png"/>
            <p:cNvPicPr>
              <a:picLocks noChangeAspect="1"/>
            </p:cNvPicPr>
            <p:nvPr/>
          </p:nvPicPr>
          <p:blipFill>
            <a:blip r:embed="rId4" cstate="print"/>
            <a:srcRect l="28888" t="13226" r="28888" b="13226"/>
            <a:stretch>
              <a:fillRect/>
            </a:stretch>
          </p:blipFill>
          <p:spPr bwMode="auto">
            <a:xfrm>
              <a:off x="3212566" y="4648200"/>
              <a:ext cx="3480166" cy="3209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80" name="TextBox 13"/>
            <p:cNvSpPr txBox="1">
              <a:spLocks noChangeArrowheads="1"/>
            </p:cNvSpPr>
            <p:nvPr/>
          </p:nvSpPr>
          <p:spPr bwMode="auto">
            <a:xfrm>
              <a:off x="3200400" y="7467600"/>
              <a:ext cx="13131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Flirt 9 DOF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971800" y="1984375"/>
            <a:ext cx="3454400" cy="3189288"/>
            <a:chOff x="9448800" y="381000"/>
            <a:chExt cx="3454464" cy="3189787"/>
          </a:xfrm>
        </p:grpSpPr>
        <p:pic>
          <p:nvPicPr>
            <p:cNvPr id="62477" name="Picture 15" descr="subject-flirt12dof-coronal-norm.png"/>
            <p:cNvPicPr>
              <a:picLocks noChangeAspect="1"/>
            </p:cNvPicPr>
            <p:nvPr/>
          </p:nvPicPr>
          <p:blipFill>
            <a:blip r:embed="rId5" cstate="print"/>
            <a:srcRect l="28888" t="13226" r="28888" b="13226"/>
            <a:stretch>
              <a:fillRect/>
            </a:stretch>
          </p:blipFill>
          <p:spPr bwMode="auto">
            <a:xfrm>
              <a:off x="9448800" y="381000"/>
              <a:ext cx="3454464" cy="3185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8" name="TextBox 16"/>
            <p:cNvSpPr txBox="1">
              <a:spLocks noChangeArrowheads="1"/>
            </p:cNvSpPr>
            <p:nvPr/>
          </p:nvSpPr>
          <p:spPr bwMode="auto">
            <a:xfrm>
              <a:off x="9448800" y="3200400"/>
              <a:ext cx="1445538" cy="37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Flirt 12 DOF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971800" y="1984375"/>
            <a:ext cx="3479800" cy="3209925"/>
            <a:chOff x="-2895600" y="228600"/>
            <a:chExt cx="3480078" cy="3209544"/>
          </a:xfrm>
        </p:grpSpPr>
        <p:pic>
          <p:nvPicPr>
            <p:cNvPr id="62475" name="Picture 5" descr="subject-coronal-norm.png"/>
            <p:cNvPicPr>
              <a:picLocks noChangeAspect="1"/>
            </p:cNvPicPr>
            <p:nvPr/>
          </p:nvPicPr>
          <p:blipFill>
            <a:blip r:embed="rId6" cstate="print"/>
            <a:srcRect l="28888" t="13226" r="28888" b="13226"/>
            <a:stretch>
              <a:fillRect/>
            </a:stretch>
          </p:blipFill>
          <p:spPr bwMode="auto">
            <a:xfrm>
              <a:off x="-2895600" y="228600"/>
              <a:ext cx="3480078" cy="3209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6" name="TextBox 20"/>
            <p:cNvSpPr txBox="1">
              <a:spLocks noChangeArrowheads="1"/>
            </p:cNvSpPr>
            <p:nvPr/>
          </p:nvSpPr>
          <p:spPr bwMode="auto">
            <a:xfrm>
              <a:off x="-2895600" y="3044548"/>
              <a:ext cx="825293" cy="332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subject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971800" y="1984375"/>
            <a:ext cx="3475038" cy="3205163"/>
            <a:chOff x="6400800" y="3886200"/>
            <a:chExt cx="3474928" cy="3204793"/>
          </a:xfrm>
        </p:grpSpPr>
        <p:pic>
          <p:nvPicPr>
            <p:cNvPr id="62473" name="Content Placeholder 4" descr="target-coronal-norm.png"/>
            <p:cNvPicPr>
              <a:picLocks noChangeAspect="1"/>
            </p:cNvPicPr>
            <p:nvPr/>
          </p:nvPicPr>
          <p:blipFill>
            <a:blip r:embed="rId7" cstate="print"/>
            <a:srcRect l="28888" t="13226" r="28888" b="13226"/>
            <a:stretch>
              <a:fillRect/>
            </a:stretch>
          </p:blipFill>
          <p:spPr bwMode="auto">
            <a:xfrm>
              <a:off x="6400800" y="3886200"/>
              <a:ext cx="3474928" cy="3204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4" name="TextBox 26"/>
            <p:cNvSpPr txBox="1">
              <a:spLocks noChangeArrowheads="1"/>
            </p:cNvSpPr>
            <p:nvPr/>
          </p:nvSpPr>
          <p:spPr bwMode="auto">
            <a:xfrm>
              <a:off x="6400800" y="6629084"/>
              <a:ext cx="768326" cy="36667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target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registration: 6, 9, 12 DOF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971800" y="1984375"/>
            <a:ext cx="3860800" cy="4521200"/>
            <a:chOff x="0" y="-609600"/>
            <a:chExt cx="3861159" cy="4521455"/>
          </a:xfrm>
        </p:grpSpPr>
        <p:pic>
          <p:nvPicPr>
            <p:cNvPr id="63505" name="Picture 12" descr="target-axial-norm.png"/>
            <p:cNvPicPr>
              <a:picLocks noChangeAspect="1"/>
            </p:cNvPicPr>
            <p:nvPr/>
          </p:nvPicPr>
          <p:blipFill>
            <a:blip r:embed="rId2" cstate="print"/>
            <a:srcRect l="28888" t="6613" r="28888"/>
            <a:stretch>
              <a:fillRect/>
            </a:stretch>
          </p:blipFill>
          <p:spPr bwMode="auto">
            <a:xfrm>
              <a:off x="0" y="-609600"/>
              <a:ext cx="3861159" cy="4521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6" name="TextBox 16"/>
            <p:cNvSpPr txBox="1">
              <a:spLocks noChangeArrowheads="1"/>
            </p:cNvSpPr>
            <p:nvPr/>
          </p:nvSpPr>
          <p:spPr bwMode="auto">
            <a:xfrm>
              <a:off x="228600" y="3505200"/>
              <a:ext cx="7745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target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971800" y="1984375"/>
            <a:ext cx="3860800" cy="4521200"/>
            <a:chOff x="4648200" y="-457200"/>
            <a:chExt cx="3861098" cy="4521421"/>
          </a:xfrm>
        </p:grpSpPr>
        <p:pic>
          <p:nvPicPr>
            <p:cNvPr id="63503" name="Picture 11" descr="subject-axial-norm.png"/>
            <p:cNvPicPr>
              <a:picLocks noChangeAspect="1"/>
            </p:cNvPicPr>
            <p:nvPr/>
          </p:nvPicPr>
          <p:blipFill>
            <a:blip r:embed="rId3" cstate="print"/>
            <a:srcRect l="28888" t="6613" r="28888"/>
            <a:stretch>
              <a:fillRect/>
            </a:stretch>
          </p:blipFill>
          <p:spPr bwMode="auto">
            <a:xfrm>
              <a:off x="4648200" y="-457200"/>
              <a:ext cx="3861098" cy="452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4" name="TextBox 18"/>
            <p:cNvSpPr txBox="1">
              <a:spLocks noChangeArrowheads="1"/>
            </p:cNvSpPr>
            <p:nvPr/>
          </p:nvSpPr>
          <p:spPr bwMode="auto">
            <a:xfrm>
              <a:off x="4648200" y="3657600"/>
              <a:ext cx="9156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subject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971800" y="1984375"/>
            <a:ext cx="3860800" cy="4521200"/>
            <a:chOff x="2641476" y="1328380"/>
            <a:chExt cx="3861031" cy="4521417"/>
          </a:xfrm>
        </p:grpSpPr>
        <p:pic>
          <p:nvPicPr>
            <p:cNvPr id="63501" name="Picture 20" descr="subject-flirt6dof-axial-norm.png"/>
            <p:cNvPicPr>
              <a:picLocks noChangeAspect="1"/>
            </p:cNvPicPr>
            <p:nvPr/>
          </p:nvPicPr>
          <p:blipFill>
            <a:blip r:embed="rId4" cstate="print"/>
            <a:srcRect l="28888" t="6613" r="28888"/>
            <a:stretch>
              <a:fillRect/>
            </a:stretch>
          </p:blipFill>
          <p:spPr bwMode="auto">
            <a:xfrm>
              <a:off x="2641476" y="1328380"/>
              <a:ext cx="3861031" cy="4521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2" name="TextBox 21"/>
            <p:cNvSpPr txBox="1">
              <a:spLocks noChangeArrowheads="1"/>
            </p:cNvSpPr>
            <p:nvPr/>
          </p:nvSpPr>
          <p:spPr bwMode="auto">
            <a:xfrm>
              <a:off x="2743200" y="5334000"/>
              <a:ext cx="10823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Flirt 6dof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2971800" y="1984375"/>
            <a:ext cx="3860800" cy="4521200"/>
            <a:chOff x="2641476" y="1328380"/>
            <a:chExt cx="3861031" cy="4521417"/>
          </a:xfrm>
        </p:grpSpPr>
        <p:pic>
          <p:nvPicPr>
            <p:cNvPr id="63499" name="Picture 23" descr="subject-flirt9dof-axial-norm.png"/>
            <p:cNvPicPr>
              <a:picLocks noChangeAspect="1"/>
            </p:cNvPicPr>
            <p:nvPr/>
          </p:nvPicPr>
          <p:blipFill>
            <a:blip r:embed="rId5" cstate="print"/>
            <a:srcRect l="28888" t="6613" r="28888"/>
            <a:stretch>
              <a:fillRect/>
            </a:stretch>
          </p:blipFill>
          <p:spPr bwMode="auto">
            <a:xfrm>
              <a:off x="2641476" y="1328380"/>
              <a:ext cx="3861031" cy="4521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0" name="TextBox 24"/>
            <p:cNvSpPr txBox="1">
              <a:spLocks noChangeArrowheads="1"/>
            </p:cNvSpPr>
            <p:nvPr/>
          </p:nvSpPr>
          <p:spPr bwMode="auto">
            <a:xfrm>
              <a:off x="2743200" y="5334000"/>
              <a:ext cx="10823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Flirt 9dof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2971800" y="1984375"/>
            <a:ext cx="3860800" cy="4521200"/>
            <a:chOff x="6248400" y="2336583"/>
            <a:chExt cx="3861031" cy="4521417"/>
          </a:xfrm>
        </p:grpSpPr>
        <p:pic>
          <p:nvPicPr>
            <p:cNvPr id="63497" name="Picture 26" descr="subject-flirt12dof-axial-norm.png"/>
            <p:cNvPicPr>
              <a:picLocks noChangeAspect="1"/>
            </p:cNvPicPr>
            <p:nvPr/>
          </p:nvPicPr>
          <p:blipFill>
            <a:blip r:embed="rId6" cstate="print"/>
            <a:srcRect l="28888" t="6613" r="28888"/>
            <a:stretch>
              <a:fillRect/>
            </a:stretch>
          </p:blipFill>
          <p:spPr bwMode="auto">
            <a:xfrm>
              <a:off x="6248400" y="2336583"/>
              <a:ext cx="3861031" cy="4521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8" name="TextBox 27"/>
            <p:cNvSpPr txBox="1">
              <a:spLocks noChangeArrowheads="1"/>
            </p:cNvSpPr>
            <p:nvPr/>
          </p:nvSpPr>
          <p:spPr bwMode="auto">
            <a:xfrm>
              <a:off x="6858036" y="6476982"/>
              <a:ext cx="1428836" cy="36673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Flirt 12 DOF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ok Antiqua" charset="0"/>
              </a:rPr>
              <a:t>Intro to FreeSurfer Jargon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Book Antiqua" charset="0"/>
              </a:rPr>
              <a:t>voxel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Book Antiqua" charset="0"/>
              </a:rPr>
              <a:t>surface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Book Antiqua" charset="0"/>
              </a:rPr>
              <a:t>volume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Book Antiqua" charset="0"/>
              </a:rPr>
              <a:t>vertex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Book Antiqua" charset="0"/>
              </a:rPr>
              <a:t>surface-based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Book Antiqua" charset="0"/>
              </a:rPr>
              <a:t>recon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Book Antiqua" charset="0"/>
              </a:rPr>
              <a:t>cortical, subcortical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Book Antiqua" charset="0"/>
              </a:rPr>
              <a:t>parcellation/segmentation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Book Antiqua" charset="0"/>
              </a:rPr>
              <a:t>registration, morph, deform, transforms (computing vs. resampling)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>
              <a:latin typeface="Book Antiqua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57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registration: 6, 9, 12 DOF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971800" y="1984375"/>
            <a:ext cx="4741863" cy="3960813"/>
            <a:chOff x="-914400" y="-304800"/>
            <a:chExt cx="4741704" cy="3961064"/>
          </a:xfrm>
        </p:grpSpPr>
        <p:pic>
          <p:nvPicPr>
            <p:cNvPr id="64529" name="Picture 8" descr="target-sagittal-norm.png"/>
            <p:cNvPicPr>
              <a:picLocks noChangeAspect="1"/>
            </p:cNvPicPr>
            <p:nvPr/>
          </p:nvPicPr>
          <p:blipFill>
            <a:blip r:embed="rId2" cstate="print"/>
            <a:srcRect l="21008" t="8266" r="27138" b="9920"/>
            <a:stretch>
              <a:fillRect/>
            </a:stretch>
          </p:blipFill>
          <p:spPr bwMode="auto">
            <a:xfrm>
              <a:off x="-914400" y="-304800"/>
              <a:ext cx="4741704" cy="396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30" name="TextBox 10"/>
            <p:cNvSpPr txBox="1">
              <a:spLocks noChangeArrowheads="1"/>
            </p:cNvSpPr>
            <p:nvPr/>
          </p:nvSpPr>
          <p:spPr bwMode="auto">
            <a:xfrm>
              <a:off x="-774571" y="3200400"/>
              <a:ext cx="7745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target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971800" y="1984375"/>
            <a:ext cx="4741863" cy="3962400"/>
            <a:chOff x="4232587" y="-240124"/>
            <a:chExt cx="4741648" cy="3962256"/>
          </a:xfrm>
        </p:grpSpPr>
        <p:pic>
          <p:nvPicPr>
            <p:cNvPr id="64527" name="Picture 7" descr="subject-sagittal-norm.png"/>
            <p:cNvPicPr>
              <a:picLocks noChangeAspect="1"/>
            </p:cNvPicPr>
            <p:nvPr/>
          </p:nvPicPr>
          <p:blipFill>
            <a:blip r:embed="rId3" cstate="print"/>
            <a:srcRect l="21008" t="8266" r="27138" b="9920"/>
            <a:stretch>
              <a:fillRect/>
            </a:stretch>
          </p:blipFill>
          <p:spPr bwMode="auto">
            <a:xfrm>
              <a:off x="4232587" y="-240124"/>
              <a:ext cx="4741648" cy="396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8" name="TextBox 12"/>
            <p:cNvSpPr txBox="1">
              <a:spLocks noChangeArrowheads="1"/>
            </p:cNvSpPr>
            <p:nvPr/>
          </p:nvSpPr>
          <p:spPr bwMode="auto">
            <a:xfrm>
              <a:off x="4343400" y="3352800"/>
              <a:ext cx="9156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subject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971800" y="1984375"/>
            <a:ext cx="4741863" cy="3960813"/>
            <a:chOff x="1921073" y="1408425"/>
            <a:chExt cx="4741544" cy="3961106"/>
          </a:xfrm>
        </p:grpSpPr>
        <p:pic>
          <p:nvPicPr>
            <p:cNvPr id="64525" name="Picture 14" descr="subject-flirt6dof-sagittal-norm.png"/>
            <p:cNvPicPr>
              <a:picLocks noChangeAspect="1"/>
            </p:cNvPicPr>
            <p:nvPr/>
          </p:nvPicPr>
          <p:blipFill>
            <a:blip r:embed="rId4" cstate="print"/>
            <a:srcRect l="21008" t="8266" r="27138" b="9920"/>
            <a:stretch>
              <a:fillRect/>
            </a:stretch>
          </p:blipFill>
          <p:spPr bwMode="auto">
            <a:xfrm>
              <a:off x="1921073" y="1408425"/>
              <a:ext cx="4741544" cy="396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6" name="TextBox 15"/>
            <p:cNvSpPr txBox="1">
              <a:spLocks noChangeArrowheads="1"/>
            </p:cNvSpPr>
            <p:nvPr/>
          </p:nvSpPr>
          <p:spPr bwMode="auto">
            <a:xfrm>
              <a:off x="2057400" y="4876800"/>
              <a:ext cx="13131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Flirt 6 DOF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971800" y="1984375"/>
            <a:ext cx="4741863" cy="3960813"/>
            <a:chOff x="1921073" y="1408425"/>
            <a:chExt cx="4741544" cy="3961106"/>
          </a:xfrm>
        </p:grpSpPr>
        <p:pic>
          <p:nvPicPr>
            <p:cNvPr id="64523" name="Picture 17" descr="subject-flirt9dof-sagittal-norm.png"/>
            <p:cNvPicPr>
              <a:picLocks noChangeAspect="1"/>
            </p:cNvPicPr>
            <p:nvPr/>
          </p:nvPicPr>
          <p:blipFill>
            <a:blip r:embed="rId5" cstate="print"/>
            <a:srcRect l="21008" t="8266" r="27138" b="9920"/>
            <a:stretch>
              <a:fillRect/>
            </a:stretch>
          </p:blipFill>
          <p:spPr bwMode="auto">
            <a:xfrm>
              <a:off x="1921073" y="1408425"/>
              <a:ext cx="4741544" cy="396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4" name="TextBox 18"/>
            <p:cNvSpPr txBox="1">
              <a:spLocks noChangeArrowheads="1"/>
            </p:cNvSpPr>
            <p:nvPr/>
          </p:nvSpPr>
          <p:spPr bwMode="auto">
            <a:xfrm>
              <a:off x="2057400" y="4876800"/>
              <a:ext cx="13131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Flirt 9 DOF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2971800" y="1984375"/>
            <a:ext cx="4741863" cy="3986213"/>
            <a:chOff x="1921073" y="1408425"/>
            <a:chExt cx="4741544" cy="3986931"/>
          </a:xfrm>
        </p:grpSpPr>
        <p:pic>
          <p:nvPicPr>
            <p:cNvPr id="64521" name="Picture 20" descr="subject-flirt12dof-sagittal-norm.png"/>
            <p:cNvPicPr>
              <a:picLocks noChangeAspect="1"/>
            </p:cNvPicPr>
            <p:nvPr/>
          </p:nvPicPr>
          <p:blipFill>
            <a:blip r:embed="rId6" cstate="print"/>
            <a:srcRect l="21008" t="8266" r="27138" b="9920"/>
            <a:stretch>
              <a:fillRect/>
            </a:stretch>
          </p:blipFill>
          <p:spPr bwMode="auto">
            <a:xfrm>
              <a:off x="1921073" y="1408425"/>
              <a:ext cx="4741544" cy="396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2" name="TextBox 21"/>
            <p:cNvSpPr txBox="1">
              <a:spLocks noChangeArrowheads="1"/>
            </p:cNvSpPr>
            <p:nvPr/>
          </p:nvSpPr>
          <p:spPr bwMode="auto">
            <a:xfrm>
              <a:off x="2133784" y="5028578"/>
              <a:ext cx="1428654" cy="36677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Flirt 12 DOF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9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Intra-subject, multi-modal example</a:t>
            </a:r>
          </a:p>
        </p:txBody>
      </p:sp>
      <p:pic>
        <p:nvPicPr>
          <p:cNvPr id="65540" name="Content Placeholder 4" descr="target-coronal-norm-fordiff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28012" t="8266" r="28012" b="21494"/>
          <a:stretch>
            <a:fillRect/>
          </a:stretch>
        </p:blipFill>
        <p:spPr>
          <a:xfrm>
            <a:off x="92075" y="1398588"/>
            <a:ext cx="3032125" cy="2563812"/>
          </a:xfrm>
        </p:spPr>
      </p:pic>
      <p:pic>
        <p:nvPicPr>
          <p:cNvPr id="65541" name="Picture 5" descr="target-fa-unaligned-coronal.png"/>
          <p:cNvPicPr>
            <a:picLocks noChangeAspect="1"/>
          </p:cNvPicPr>
          <p:nvPr/>
        </p:nvPicPr>
        <p:blipFill>
          <a:blip r:embed="rId3" cstate="print"/>
          <a:srcRect l="28012" t="8266" r="28012" b="29845"/>
          <a:stretch>
            <a:fillRect/>
          </a:stretch>
        </p:blipFill>
        <p:spPr bwMode="auto">
          <a:xfrm>
            <a:off x="2895600" y="1398588"/>
            <a:ext cx="3032125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target-fa-aligned-coronal.png"/>
          <p:cNvPicPr>
            <a:picLocks noChangeAspect="1"/>
          </p:cNvPicPr>
          <p:nvPr/>
        </p:nvPicPr>
        <p:blipFill>
          <a:blip r:embed="rId4" cstate="print"/>
          <a:srcRect l="28012" t="18704" r="28012" b="21494"/>
          <a:stretch>
            <a:fillRect/>
          </a:stretch>
        </p:blipFill>
        <p:spPr bwMode="auto">
          <a:xfrm>
            <a:off x="2900363" y="4114800"/>
            <a:ext cx="303212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 descr="target-fa-unaligned-with-struct-coronal.png"/>
          <p:cNvPicPr>
            <a:picLocks noChangeAspect="1"/>
          </p:cNvPicPr>
          <p:nvPr/>
        </p:nvPicPr>
        <p:blipFill>
          <a:blip r:embed="rId5" cstate="print"/>
          <a:srcRect l="28012" t="8266" r="28012" b="25668"/>
          <a:stretch>
            <a:fillRect/>
          </a:stretch>
        </p:blipFill>
        <p:spPr bwMode="auto">
          <a:xfrm>
            <a:off x="5962650" y="1398588"/>
            <a:ext cx="3032125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 descr="target-fa-aligned-with-struct-coronal.png"/>
          <p:cNvPicPr>
            <a:picLocks noChangeAspect="1"/>
          </p:cNvPicPr>
          <p:nvPr/>
        </p:nvPicPr>
        <p:blipFill>
          <a:blip r:embed="rId6" cstate="print"/>
          <a:srcRect l="28012" t="20792" r="28012" b="21494"/>
          <a:stretch>
            <a:fillRect/>
          </a:stretch>
        </p:blipFill>
        <p:spPr bwMode="auto">
          <a:xfrm>
            <a:off x="5962650" y="4191000"/>
            <a:ext cx="3032125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5" name="TextBox 10"/>
          <p:cNvSpPr txBox="1">
            <a:spLocks noChangeArrowheads="1"/>
          </p:cNvSpPr>
          <p:nvPr/>
        </p:nvSpPr>
        <p:spPr bwMode="auto">
          <a:xfrm>
            <a:off x="4648200" y="3657600"/>
            <a:ext cx="2609850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before spatial alignment</a:t>
            </a:r>
          </a:p>
        </p:txBody>
      </p:sp>
      <p:sp>
        <p:nvSpPr>
          <p:cNvPr id="65546" name="TextBox 11"/>
          <p:cNvSpPr txBox="1">
            <a:spLocks noChangeArrowheads="1"/>
          </p:cNvSpPr>
          <p:nvPr/>
        </p:nvSpPr>
        <p:spPr bwMode="auto">
          <a:xfrm>
            <a:off x="4724400" y="6335713"/>
            <a:ext cx="2419350" cy="3667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after spatial alignment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Content Placeholder 4" descr="target-fa-aligned-with-struct-axial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24512" r="24512" b="1653"/>
          <a:stretch>
            <a:fillRect/>
          </a:stretch>
        </p:blipFill>
        <p:spPr>
          <a:xfrm>
            <a:off x="5948363" y="3505200"/>
            <a:ext cx="3195637" cy="3263900"/>
          </a:xfrm>
        </p:spPr>
      </p:pic>
      <p:pic>
        <p:nvPicPr>
          <p:cNvPr id="66564" name="Picture 6" descr="target-fa-aligned-axial.png"/>
          <p:cNvPicPr>
            <a:picLocks noChangeAspect="1"/>
          </p:cNvPicPr>
          <p:nvPr/>
        </p:nvPicPr>
        <p:blipFill>
          <a:blip r:embed="rId3" cstate="print"/>
          <a:srcRect l="24512" r="24512" b="1653"/>
          <a:stretch>
            <a:fillRect/>
          </a:stretch>
        </p:blipFill>
        <p:spPr bwMode="auto">
          <a:xfrm>
            <a:off x="2971800" y="3505200"/>
            <a:ext cx="3195638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7" descr="target-fa-unaligned-axial.png"/>
          <p:cNvPicPr>
            <a:picLocks noChangeAspect="1"/>
          </p:cNvPicPr>
          <p:nvPr/>
        </p:nvPicPr>
        <p:blipFill>
          <a:blip r:embed="rId4" cstate="print"/>
          <a:srcRect l="24512" r="24512" b="1653"/>
          <a:stretch>
            <a:fillRect/>
          </a:stretch>
        </p:blipFill>
        <p:spPr bwMode="auto">
          <a:xfrm>
            <a:off x="2967038" y="241300"/>
            <a:ext cx="3195637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8" descr="target-norm-axial-for-diff.png"/>
          <p:cNvPicPr>
            <a:picLocks noChangeAspect="1"/>
          </p:cNvPicPr>
          <p:nvPr/>
        </p:nvPicPr>
        <p:blipFill>
          <a:blip r:embed="rId5" cstate="print"/>
          <a:srcRect l="24512" r="28012" b="10837"/>
          <a:stretch>
            <a:fillRect/>
          </a:stretch>
        </p:blipFill>
        <p:spPr bwMode="auto">
          <a:xfrm>
            <a:off x="-9525" y="241300"/>
            <a:ext cx="2976563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5" descr="target-fa-unaligned-with-struct-axial.png"/>
          <p:cNvPicPr>
            <a:picLocks noChangeAspect="1"/>
          </p:cNvPicPr>
          <p:nvPr/>
        </p:nvPicPr>
        <p:blipFill>
          <a:blip r:embed="rId6" cstate="print"/>
          <a:srcRect l="24512" r="24512" b="1653"/>
          <a:stretch>
            <a:fillRect/>
          </a:stretch>
        </p:blipFill>
        <p:spPr bwMode="auto">
          <a:xfrm>
            <a:off x="5943600" y="241300"/>
            <a:ext cx="3195638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3200400"/>
            <a:ext cx="26336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before spatial alignment</a:t>
            </a:r>
          </a:p>
        </p:txBody>
      </p:sp>
      <p:sp>
        <p:nvSpPr>
          <p:cNvPr id="66569" name="TextBox 12"/>
          <p:cNvSpPr txBox="1">
            <a:spLocks noChangeArrowheads="1"/>
          </p:cNvSpPr>
          <p:nvPr/>
        </p:nvSpPr>
        <p:spPr bwMode="auto">
          <a:xfrm>
            <a:off x="381000" y="5878513"/>
            <a:ext cx="2441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after spatial alignment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Content Placeholder 4" descr="target-fa-unaligned-with-struct-sagittal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21008" t="4961" r="21008" b="13226"/>
          <a:stretch>
            <a:fillRect/>
          </a:stretch>
        </p:blipFill>
        <p:spPr>
          <a:xfrm>
            <a:off x="5751513" y="685800"/>
            <a:ext cx="3392487" cy="2533650"/>
          </a:xfrm>
        </p:spPr>
      </p:pic>
      <p:pic>
        <p:nvPicPr>
          <p:cNvPr id="67588" name="Picture 6" descr="target-fa-aligned-sagittal.png"/>
          <p:cNvPicPr>
            <a:picLocks noChangeAspect="1"/>
          </p:cNvPicPr>
          <p:nvPr/>
        </p:nvPicPr>
        <p:blipFill>
          <a:blip r:embed="rId3" cstate="print"/>
          <a:srcRect l="21008" t="14803" r="21008" b="13226"/>
          <a:stretch>
            <a:fillRect/>
          </a:stretch>
        </p:blipFill>
        <p:spPr bwMode="auto">
          <a:xfrm>
            <a:off x="2441575" y="3886200"/>
            <a:ext cx="33909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7" descr="target-fa-unaligned-sagittal.png"/>
          <p:cNvPicPr>
            <a:picLocks noChangeAspect="1"/>
          </p:cNvPicPr>
          <p:nvPr/>
        </p:nvPicPr>
        <p:blipFill>
          <a:blip r:embed="rId4" cstate="print"/>
          <a:srcRect l="21008" t="4961" r="21008" b="13226"/>
          <a:stretch>
            <a:fillRect/>
          </a:stretch>
        </p:blipFill>
        <p:spPr bwMode="auto">
          <a:xfrm>
            <a:off x="2438400" y="685800"/>
            <a:ext cx="339248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8" descr="target-norm-sagittal-for-diff.png"/>
          <p:cNvPicPr>
            <a:picLocks noChangeAspect="1"/>
          </p:cNvPicPr>
          <p:nvPr/>
        </p:nvPicPr>
        <p:blipFill>
          <a:blip r:embed="rId5" cstate="print"/>
          <a:srcRect l="29762" t="4961" r="28012" b="13226"/>
          <a:stretch>
            <a:fillRect/>
          </a:stretch>
        </p:blipFill>
        <p:spPr bwMode="auto">
          <a:xfrm>
            <a:off x="0" y="685800"/>
            <a:ext cx="24701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5" descr="target-fa-aligned-with-struct-sagittal.png"/>
          <p:cNvPicPr>
            <a:picLocks noChangeAspect="1"/>
          </p:cNvPicPr>
          <p:nvPr/>
        </p:nvPicPr>
        <p:blipFill>
          <a:blip r:embed="rId6" cstate="print"/>
          <a:srcRect l="21008" t="14803" r="21008" b="13226"/>
          <a:stretch>
            <a:fillRect/>
          </a:stretch>
        </p:blipFill>
        <p:spPr bwMode="auto">
          <a:xfrm>
            <a:off x="5751513" y="3886200"/>
            <a:ext cx="339248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2" name="TextBox 10"/>
          <p:cNvSpPr txBox="1">
            <a:spLocks noChangeArrowheads="1"/>
          </p:cNvSpPr>
          <p:nvPr/>
        </p:nvSpPr>
        <p:spPr bwMode="auto">
          <a:xfrm>
            <a:off x="4648200" y="3505200"/>
            <a:ext cx="2609850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before spatial alignment</a:t>
            </a:r>
          </a:p>
        </p:txBody>
      </p:sp>
      <p:sp>
        <p:nvSpPr>
          <p:cNvPr id="67593" name="TextBox 11"/>
          <p:cNvSpPr txBox="1">
            <a:spLocks noChangeArrowheads="1"/>
          </p:cNvSpPr>
          <p:nvPr/>
        </p:nvSpPr>
        <p:spPr bwMode="auto">
          <a:xfrm>
            <a:off x="4724400" y="6183313"/>
            <a:ext cx="2419350" cy="3667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after spatial alignment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Inter-subject non-linear example</a:t>
            </a:r>
          </a:p>
        </p:txBody>
      </p:sp>
      <p:pic>
        <p:nvPicPr>
          <p:cNvPr id="68611" name="Content Placeholder 6" descr="target-coronal-norm.mgz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28888" t="13226" r="28888" b="13226"/>
          <a:stretch>
            <a:fillRect/>
          </a:stretch>
        </p:blipFill>
        <p:spPr>
          <a:xfrm>
            <a:off x="381000" y="2592388"/>
            <a:ext cx="3881438" cy="3579812"/>
          </a:xfrm>
        </p:spPr>
      </p:pic>
      <p:grpSp>
        <p:nvGrpSpPr>
          <p:cNvPr id="68613" name="Group 12"/>
          <p:cNvGrpSpPr>
            <a:grpSpLocks/>
          </p:cNvGrpSpPr>
          <p:nvPr/>
        </p:nvGrpSpPr>
        <p:grpSpPr bwMode="auto">
          <a:xfrm>
            <a:off x="381000" y="2590800"/>
            <a:ext cx="8356600" cy="3570288"/>
            <a:chOff x="381000" y="2590800"/>
            <a:chExt cx="8356635" cy="3569732"/>
          </a:xfrm>
        </p:grpSpPr>
        <p:sp>
          <p:nvSpPr>
            <p:cNvPr id="68615" name="TextBox 9"/>
            <p:cNvSpPr txBox="1">
              <a:spLocks noChangeArrowheads="1"/>
            </p:cNvSpPr>
            <p:nvPr/>
          </p:nvSpPr>
          <p:spPr bwMode="auto">
            <a:xfrm>
              <a:off x="381000" y="5791200"/>
              <a:ext cx="7745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target</a:t>
              </a:r>
            </a:p>
          </p:txBody>
        </p:sp>
        <p:grpSp>
          <p:nvGrpSpPr>
            <p:cNvPr id="68616" name="Group 11"/>
            <p:cNvGrpSpPr>
              <a:grpSpLocks/>
            </p:cNvGrpSpPr>
            <p:nvPr/>
          </p:nvGrpSpPr>
          <p:grpSpPr bwMode="auto">
            <a:xfrm>
              <a:off x="4876800" y="2590800"/>
              <a:ext cx="3860835" cy="3569732"/>
              <a:chOff x="4876800" y="2590800"/>
              <a:chExt cx="3860835" cy="3569732"/>
            </a:xfrm>
          </p:grpSpPr>
          <p:pic>
            <p:nvPicPr>
              <p:cNvPr id="68617" name="Picture 8" descr="subjectCVS-coronal-norm.mgz.png"/>
              <p:cNvPicPr>
                <a:picLocks noChangeAspect="1"/>
              </p:cNvPicPr>
              <p:nvPr/>
            </p:nvPicPr>
            <p:blipFill>
              <a:blip r:embed="rId3" cstate="print"/>
              <a:srcRect l="28888" t="13226" r="28888" b="13226"/>
              <a:stretch>
                <a:fillRect/>
              </a:stretch>
            </p:blipFill>
            <p:spPr bwMode="auto">
              <a:xfrm>
                <a:off x="4876800" y="2590800"/>
                <a:ext cx="3860835" cy="3560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8618" name="TextBox 10"/>
              <p:cNvSpPr txBox="1">
                <a:spLocks noChangeArrowheads="1"/>
              </p:cNvSpPr>
              <p:nvPr/>
            </p:nvSpPr>
            <p:spPr bwMode="auto">
              <a:xfrm>
                <a:off x="4876800" y="5791200"/>
                <a:ext cx="10567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CVS reg</a:t>
                </a:r>
              </a:p>
            </p:txBody>
          </p:sp>
        </p:grpSp>
      </p:grpSp>
      <p:pic>
        <p:nvPicPr>
          <p:cNvPr id="8" name="Picture 7" descr="target-coronal-aseg.mgz.png"/>
          <p:cNvPicPr>
            <a:picLocks noChangeAspect="1"/>
          </p:cNvPicPr>
          <p:nvPr/>
        </p:nvPicPr>
        <p:blipFill>
          <a:blip r:embed="rId4" cstate="print"/>
          <a:srcRect l="28888" t="13226" r="28888" b="13226"/>
          <a:stretch>
            <a:fillRect/>
          </a:stretch>
        </p:blipFill>
        <p:spPr bwMode="auto">
          <a:xfrm>
            <a:off x="2667000" y="1447800"/>
            <a:ext cx="38608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registration vocabulary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>
                <a:solidFill>
                  <a:schemeClr val="bg1"/>
                </a:solidFill>
              </a:rPr>
              <a:t>Input datasets: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Fixed / template / target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Moving / subject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>
                <a:solidFill>
                  <a:schemeClr val="bg1"/>
                </a:solidFill>
              </a:rPr>
              <a:t>Transformation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rigid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affine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nonlinear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>
                <a:solidFill>
                  <a:schemeClr val="bg1"/>
                </a:solidFill>
              </a:rPr>
              <a:t>Objective / similarity functions</a:t>
            </a:r>
          </a:p>
          <a:p>
            <a:pPr eaLnBrk="1" hangingPunct="1">
              <a:lnSpc>
                <a:spcPct val="80000"/>
              </a:lnSpc>
            </a:pPr>
            <a:endParaRPr lang="en-US" sz="22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smtClean="0">
                <a:solidFill>
                  <a:schemeClr val="bg1"/>
                </a:solidFill>
              </a:rPr>
              <a:t>Applying the results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deform, morph, resample, transform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>
                <a:solidFill>
                  <a:schemeClr val="bg1"/>
                </a:solidFill>
              </a:rPr>
              <a:t>Interpolation types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(tri)linear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nearest neighbor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ok Antiqua" charset="0"/>
              </a:rPr>
              <a:t>Intro to FreeSurfer Jargon</a:t>
            </a:r>
          </a:p>
        </p:txBody>
      </p:sp>
      <p:pic>
        <p:nvPicPr>
          <p:cNvPr id="18434" name="Picture 30" descr="cor-for-thick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1910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2" descr="mprage-c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33099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Line 24"/>
          <p:cNvSpPr>
            <a:spLocks noChangeShapeType="1"/>
          </p:cNvSpPr>
          <p:nvPr/>
        </p:nvSpPr>
        <p:spPr bwMode="auto">
          <a:xfrm>
            <a:off x="4038600" y="1828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26"/>
          <p:cNvSpPr txBox="1">
            <a:spLocks noChangeArrowheads="1"/>
          </p:cNvSpPr>
          <p:nvPr/>
        </p:nvSpPr>
        <p:spPr bwMode="auto">
          <a:xfrm>
            <a:off x="2971800" y="15240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voxel</a:t>
            </a:r>
          </a:p>
        </p:txBody>
      </p:sp>
    </p:spTree>
    <p:extLst>
      <p:ext uri="{BB962C8B-B14F-4D97-AF65-F5344CB8AC3E}">
        <p14:creationId xmlns:p14="http://schemas.microsoft.com/office/powerpoint/2010/main" val="1919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ok Antiqua" charset="0"/>
              </a:rPr>
              <a:t>Intro to FreeSurfer Jargon</a:t>
            </a:r>
          </a:p>
        </p:txBody>
      </p:sp>
      <p:pic>
        <p:nvPicPr>
          <p:cNvPr id="20482" name="Picture 15" descr="mprage-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33099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0" descr="cor-for-thickn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1910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Line 21"/>
          <p:cNvSpPr>
            <a:spLocks noChangeShapeType="1"/>
          </p:cNvSpPr>
          <p:nvPr/>
        </p:nvSpPr>
        <p:spPr bwMode="auto">
          <a:xfrm flipV="1">
            <a:off x="4572000" y="4800600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Line 22"/>
          <p:cNvSpPr>
            <a:spLocks noChangeShapeType="1"/>
          </p:cNvSpPr>
          <p:nvPr/>
        </p:nvSpPr>
        <p:spPr bwMode="auto">
          <a:xfrm flipV="1">
            <a:off x="4267200" y="4876800"/>
            <a:ext cx="228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Text Box 23"/>
          <p:cNvSpPr txBox="1">
            <a:spLocks noChangeArrowheads="1"/>
          </p:cNvSpPr>
          <p:nvPr/>
        </p:nvSpPr>
        <p:spPr bwMode="auto">
          <a:xfrm>
            <a:off x="3886200" y="53340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surface</a:t>
            </a:r>
          </a:p>
        </p:txBody>
      </p:sp>
    </p:spTree>
    <p:extLst>
      <p:ext uri="{BB962C8B-B14F-4D97-AF65-F5344CB8AC3E}">
        <p14:creationId xmlns:p14="http://schemas.microsoft.com/office/powerpoint/2010/main" val="3391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ok Antiqua" charset="0"/>
              </a:rPr>
              <a:t>Intro to FreeSurfer Jargon</a:t>
            </a:r>
          </a:p>
        </p:txBody>
      </p:sp>
      <p:pic>
        <p:nvPicPr>
          <p:cNvPr id="22530" name="Picture 19" descr="pialsurf-su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0386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0" descr="whitesu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038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0" descr="cor-for-thickn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732213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Line 16"/>
          <p:cNvSpPr>
            <a:spLocks noChangeShapeType="1"/>
          </p:cNvSpPr>
          <p:nvPr/>
        </p:nvSpPr>
        <p:spPr bwMode="auto">
          <a:xfrm flipV="1">
            <a:off x="5257800" y="4572000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Line 18"/>
          <p:cNvSpPr>
            <a:spLocks noChangeShapeType="1"/>
          </p:cNvSpPr>
          <p:nvPr/>
        </p:nvSpPr>
        <p:spPr bwMode="auto">
          <a:xfrm flipV="1">
            <a:off x="4953000" y="4648200"/>
            <a:ext cx="228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Text Box 17"/>
          <p:cNvSpPr txBox="1">
            <a:spLocks noChangeArrowheads="1"/>
          </p:cNvSpPr>
          <p:nvPr/>
        </p:nvSpPr>
        <p:spPr bwMode="auto">
          <a:xfrm>
            <a:off x="4572000" y="51054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surface</a:t>
            </a:r>
          </a:p>
        </p:txBody>
      </p:sp>
    </p:spTree>
    <p:extLst>
      <p:ext uri="{BB962C8B-B14F-4D97-AF65-F5344CB8AC3E}">
        <p14:creationId xmlns:p14="http://schemas.microsoft.com/office/powerpoint/2010/main" val="247320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ok Antiqua" charset="0"/>
              </a:rPr>
              <a:t>Intro to FreeSurfer Jargon</a:t>
            </a:r>
          </a:p>
        </p:txBody>
      </p:sp>
      <p:grpSp>
        <p:nvGrpSpPr>
          <p:cNvPr id="24578" name="Group 40"/>
          <p:cNvGrpSpPr>
            <a:grpSpLocks/>
          </p:cNvGrpSpPr>
          <p:nvPr/>
        </p:nvGrpSpPr>
        <p:grpSpPr bwMode="auto">
          <a:xfrm>
            <a:off x="4267200" y="1676400"/>
            <a:ext cx="4191000" cy="4868863"/>
            <a:chOff x="1344" y="624"/>
            <a:chExt cx="2851" cy="3499"/>
          </a:xfrm>
        </p:grpSpPr>
        <p:pic>
          <p:nvPicPr>
            <p:cNvPr id="24583" name="Picture 30" descr="cor-for-thicknes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624"/>
              <a:ext cx="2851" cy="3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Line 26"/>
            <p:cNvSpPr>
              <a:spLocks noChangeShapeType="1"/>
            </p:cNvSpPr>
            <p:nvPr/>
          </p:nvSpPr>
          <p:spPr bwMode="auto">
            <a:xfrm flipH="1" flipV="1">
              <a:off x="2352" y="1872"/>
              <a:ext cx="240" cy="9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5" name="Line 31"/>
            <p:cNvSpPr>
              <a:spLocks noChangeShapeType="1"/>
            </p:cNvSpPr>
            <p:nvPr/>
          </p:nvSpPr>
          <p:spPr bwMode="auto">
            <a:xfrm flipH="1" flipV="1">
              <a:off x="2640" y="1248"/>
              <a:ext cx="144" cy="28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6" name="Line 32"/>
            <p:cNvSpPr>
              <a:spLocks noChangeShapeType="1"/>
            </p:cNvSpPr>
            <p:nvPr/>
          </p:nvSpPr>
          <p:spPr bwMode="auto">
            <a:xfrm flipH="1" flipV="1">
              <a:off x="2448" y="1584"/>
              <a:ext cx="240" cy="9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7" name="Line 33"/>
            <p:cNvSpPr>
              <a:spLocks noChangeShapeType="1"/>
            </p:cNvSpPr>
            <p:nvPr/>
          </p:nvSpPr>
          <p:spPr bwMode="auto">
            <a:xfrm flipH="1" flipV="1">
              <a:off x="2400" y="1728"/>
              <a:ext cx="240" cy="9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8" name="Line 34"/>
            <p:cNvSpPr>
              <a:spLocks noChangeShapeType="1"/>
            </p:cNvSpPr>
            <p:nvPr/>
          </p:nvSpPr>
          <p:spPr bwMode="auto">
            <a:xfrm flipH="1" flipV="1">
              <a:off x="2880" y="1152"/>
              <a:ext cx="0" cy="33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9" name="Line 35"/>
            <p:cNvSpPr>
              <a:spLocks noChangeShapeType="1"/>
            </p:cNvSpPr>
            <p:nvPr/>
          </p:nvSpPr>
          <p:spPr bwMode="auto">
            <a:xfrm flipV="1">
              <a:off x="3024" y="1200"/>
              <a:ext cx="240" cy="33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0" name="Line 36"/>
            <p:cNvSpPr>
              <a:spLocks noChangeShapeType="1"/>
            </p:cNvSpPr>
            <p:nvPr/>
          </p:nvSpPr>
          <p:spPr bwMode="auto">
            <a:xfrm flipV="1">
              <a:off x="3024" y="1728"/>
              <a:ext cx="432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1" name="Line 37"/>
            <p:cNvSpPr>
              <a:spLocks noChangeShapeType="1"/>
            </p:cNvSpPr>
            <p:nvPr/>
          </p:nvSpPr>
          <p:spPr bwMode="auto">
            <a:xfrm>
              <a:off x="2976" y="1872"/>
              <a:ext cx="336" cy="14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2" name="Line 38"/>
            <p:cNvSpPr>
              <a:spLocks noChangeShapeType="1"/>
            </p:cNvSpPr>
            <p:nvPr/>
          </p:nvSpPr>
          <p:spPr bwMode="auto">
            <a:xfrm>
              <a:off x="2928" y="2160"/>
              <a:ext cx="336" cy="4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3" name="Line 39"/>
            <p:cNvSpPr>
              <a:spLocks noChangeShapeType="1"/>
            </p:cNvSpPr>
            <p:nvPr/>
          </p:nvSpPr>
          <p:spPr bwMode="auto">
            <a:xfrm flipV="1">
              <a:off x="3024" y="1488"/>
              <a:ext cx="432" cy="14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4579" name="Line 16"/>
          <p:cNvSpPr>
            <a:spLocks noChangeShapeType="1"/>
          </p:cNvSpPr>
          <p:nvPr/>
        </p:nvSpPr>
        <p:spPr bwMode="auto">
          <a:xfrm>
            <a:off x="3886200" y="1981200"/>
            <a:ext cx="22098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Text Box 17"/>
          <p:cNvSpPr txBox="1">
            <a:spLocks noChangeArrowheads="1"/>
          </p:cNvSpPr>
          <p:nvPr/>
        </p:nvSpPr>
        <p:spPr bwMode="auto">
          <a:xfrm>
            <a:off x="2590800" y="16764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vertex</a:t>
            </a:r>
          </a:p>
        </p:txBody>
      </p:sp>
      <p:pic>
        <p:nvPicPr>
          <p:cNvPr id="24581" name="Picture 19" descr="meshsu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37211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Line 20"/>
          <p:cNvSpPr>
            <a:spLocks noChangeShapeType="1"/>
          </p:cNvSpPr>
          <p:nvPr/>
        </p:nvSpPr>
        <p:spPr bwMode="auto">
          <a:xfrm flipH="1">
            <a:off x="2362200" y="2133600"/>
            <a:ext cx="9144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7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ok Antiqua" charset="0"/>
              </a:rPr>
              <a:t>Recon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2895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Book Antiqua" charset="0"/>
              </a:rPr>
              <a:t>“</a:t>
            </a:r>
            <a:r>
              <a:rPr lang="en-US" altLang="ja-JP" i="1">
                <a:latin typeface="Book Antiqua" charset="0"/>
              </a:rPr>
              <a:t>recon</a:t>
            </a:r>
            <a:r>
              <a:rPr lang="en-US" altLang="ja-JP">
                <a:latin typeface="Book Antiqua" charset="0"/>
              </a:rPr>
              <a:t> your data</a:t>
            </a:r>
            <a:r>
              <a:rPr lang="en-US">
                <a:latin typeface="Book Antiqua" charset="0"/>
              </a:rPr>
              <a:t>”</a:t>
            </a:r>
            <a:endParaRPr lang="en-US" altLang="ja-JP">
              <a:latin typeface="Book Antiqua" charset="0"/>
            </a:endParaRPr>
          </a:p>
          <a:p>
            <a:pPr eaLnBrk="1" hangingPunct="1">
              <a:buFontTx/>
              <a:buNone/>
            </a:pPr>
            <a:r>
              <a:rPr lang="en-US">
                <a:latin typeface="Book Antiqua" charset="0"/>
              </a:rPr>
              <a:t>	…short for </a:t>
            </a:r>
            <a:r>
              <a:rPr lang="en-US" i="1">
                <a:latin typeface="Book Antiqua" charset="0"/>
              </a:rPr>
              <a:t>reconstruction</a:t>
            </a:r>
          </a:p>
          <a:p>
            <a:pPr eaLnBrk="1" hangingPunct="1">
              <a:buFontTx/>
              <a:buNone/>
            </a:pPr>
            <a:r>
              <a:rPr lang="en-US">
                <a:latin typeface="Book Antiqua" charset="0"/>
              </a:rPr>
              <a:t>		…cortical surface </a:t>
            </a:r>
            <a:r>
              <a:rPr lang="en-US" i="1">
                <a:latin typeface="Book Antiqua" charset="0"/>
              </a:rPr>
              <a:t>reconstruction</a:t>
            </a:r>
          </a:p>
          <a:p>
            <a:pPr eaLnBrk="1" hangingPunct="1">
              <a:buFontTx/>
              <a:buNone/>
            </a:pPr>
            <a:r>
              <a:rPr lang="en-US" i="1">
                <a:latin typeface="Book Antiqua" charset="0"/>
              </a:rPr>
              <a:t>			…</a:t>
            </a:r>
            <a:r>
              <a:rPr lang="en-US">
                <a:latin typeface="Book Antiqua" charset="0"/>
              </a:rPr>
              <a:t>shows up in command </a:t>
            </a:r>
            <a:r>
              <a:rPr lang="en-US" i="1">
                <a:latin typeface="Book Antiqua" charset="0"/>
              </a:rPr>
              <a:t>recon-all</a:t>
            </a:r>
            <a:endParaRPr lang="en-US">
              <a:latin typeface="Book Antiqua" charset="0"/>
            </a:endParaRPr>
          </a:p>
          <a:p>
            <a:pPr eaLnBrk="1" hangingPunct="1">
              <a:buFontTx/>
              <a:buNone/>
            </a:pPr>
            <a:endParaRPr lang="en-US">
              <a:latin typeface="Book Antiqua" charset="0"/>
            </a:endParaRPr>
          </a:p>
          <a:p>
            <a:pPr eaLnBrk="1" hangingPunct="1">
              <a:buFontTx/>
              <a:buNone/>
            </a:pPr>
            <a:endParaRPr lang="en-US">
              <a:latin typeface="Book Antiqua" charset="0"/>
            </a:endParaRPr>
          </a:p>
          <a:p>
            <a:pPr eaLnBrk="1" hangingPunct="1">
              <a:buFontTx/>
              <a:buNone/>
            </a:pPr>
            <a:endParaRPr lang="en-US"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30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aparc_sur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51000"/>
            <a:ext cx="46736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ok Antiqua" charset="0"/>
              </a:rPr>
              <a:t>Recon</a:t>
            </a:r>
          </a:p>
        </p:txBody>
      </p:sp>
    </p:spTree>
    <p:extLst>
      <p:ext uri="{BB962C8B-B14F-4D97-AF65-F5344CB8AC3E}">
        <p14:creationId xmlns:p14="http://schemas.microsoft.com/office/powerpoint/2010/main" val="157939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4607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Book Antiqua" charset="0"/>
              </a:rPr>
              <a:t>Volumes</a:t>
            </a: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914400" y="376237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Times New Roman" charset="0"/>
              </a:rPr>
              <a:t>orig.mgz</a:t>
            </a:r>
          </a:p>
        </p:txBody>
      </p:sp>
      <p:pic>
        <p:nvPicPr>
          <p:cNvPr id="30723" name="Picture 5" descr="ori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t="17902" r="19231" b="3087"/>
          <a:stretch>
            <a:fillRect/>
          </a:stretch>
        </p:blipFill>
        <p:spPr bwMode="auto">
          <a:xfrm>
            <a:off x="685800" y="1752600"/>
            <a:ext cx="15430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brainmask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t="20370" r="24359" b="5556"/>
          <a:stretch>
            <a:fillRect/>
          </a:stretch>
        </p:blipFill>
        <p:spPr bwMode="auto">
          <a:xfrm>
            <a:off x="3865563" y="1752600"/>
            <a:ext cx="14398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T1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t="16667" r="19231" b="1852"/>
          <a:stretch>
            <a:fillRect/>
          </a:stretch>
        </p:blipFill>
        <p:spPr bwMode="auto">
          <a:xfrm>
            <a:off x="2286000" y="1752600"/>
            <a:ext cx="15271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wm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9" t="20370" r="25641" b="3087"/>
          <a:stretch>
            <a:fillRect/>
          </a:stretch>
        </p:blipFill>
        <p:spPr bwMode="auto">
          <a:xfrm>
            <a:off x="5353050" y="1752600"/>
            <a:ext cx="12938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 descr="filled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9" t="24074" r="24359" b="4321"/>
          <a:stretch>
            <a:fillRect/>
          </a:stretch>
        </p:blipFill>
        <p:spPr bwMode="auto">
          <a:xfrm>
            <a:off x="6724650" y="1752600"/>
            <a:ext cx="1419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13"/>
          <p:cNvSpPr txBox="1">
            <a:spLocks noChangeArrowheads="1"/>
          </p:cNvSpPr>
          <p:nvPr/>
        </p:nvSpPr>
        <p:spPr bwMode="auto">
          <a:xfrm>
            <a:off x="2514600" y="376237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Times New Roman" charset="0"/>
              </a:rPr>
              <a:t>T1.mgz</a:t>
            </a:r>
          </a:p>
        </p:txBody>
      </p:sp>
      <p:sp>
        <p:nvSpPr>
          <p:cNvPr id="30729" name="Text Box 14"/>
          <p:cNvSpPr txBox="1">
            <a:spLocks noChangeArrowheads="1"/>
          </p:cNvSpPr>
          <p:nvPr/>
        </p:nvSpPr>
        <p:spPr bwMode="auto">
          <a:xfrm>
            <a:off x="3771900" y="376237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Times New Roman" charset="0"/>
              </a:rPr>
              <a:t>brainmask.mgz</a:t>
            </a:r>
          </a:p>
        </p:txBody>
      </p:sp>
      <p:sp>
        <p:nvSpPr>
          <p:cNvPr id="30730" name="Text Box 15"/>
          <p:cNvSpPr txBox="1">
            <a:spLocks noChangeArrowheads="1"/>
          </p:cNvSpPr>
          <p:nvPr/>
        </p:nvSpPr>
        <p:spPr bwMode="auto">
          <a:xfrm>
            <a:off x="5562600" y="376237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Times New Roman" charset="0"/>
              </a:rPr>
              <a:t>wm.mgz</a:t>
            </a:r>
          </a:p>
        </p:txBody>
      </p:sp>
      <p:sp>
        <p:nvSpPr>
          <p:cNvPr id="30731" name="Text Box 16"/>
          <p:cNvSpPr txBox="1">
            <a:spLocks noChangeArrowheads="1"/>
          </p:cNvSpPr>
          <p:nvPr/>
        </p:nvSpPr>
        <p:spPr bwMode="auto">
          <a:xfrm>
            <a:off x="6591300" y="3771900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Times New Roman" charset="0"/>
              </a:rPr>
              <a:t>     filled.mgz</a:t>
            </a:r>
          </a:p>
          <a:p>
            <a:pPr eaLnBrk="1" hangingPunct="1"/>
            <a:r>
              <a:rPr lang="en-US" sz="2000">
                <a:latin typeface="Times New Roman" charset="0"/>
              </a:rPr>
              <a:t>(Subcortical Mass)</a:t>
            </a:r>
          </a:p>
        </p:txBody>
      </p:sp>
    </p:spTree>
    <p:extLst>
      <p:ext uri="{BB962C8B-B14F-4D97-AF65-F5344CB8AC3E}">
        <p14:creationId xmlns:p14="http://schemas.microsoft.com/office/powerpoint/2010/main" val="371394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12341</TotalTime>
  <Words>1267</Words>
  <Application>Microsoft Macintosh PowerPoint</Application>
  <PresentationFormat>On-screen Show (4:3)</PresentationFormat>
  <Paragraphs>205</Paragraphs>
  <Slides>25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Intro to FreeSurfer Jargon</vt:lpstr>
      <vt:lpstr>Intro to FreeSurfer Jargon</vt:lpstr>
      <vt:lpstr>Intro to FreeSurfer Jargon</vt:lpstr>
      <vt:lpstr>Intro to FreeSurfer Jargon</vt:lpstr>
      <vt:lpstr>Intro to FreeSurfer Jargon</vt:lpstr>
      <vt:lpstr>Intro to FreeSurfer Jargon</vt:lpstr>
      <vt:lpstr>Recon</vt:lpstr>
      <vt:lpstr>Recon</vt:lpstr>
      <vt:lpstr>Volumes</vt:lpstr>
      <vt:lpstr>Cortical vs. Subcortical GM</vt:lpstr>
      <vt:lpstr>Cortical vs. Subcortical GM</vt:lpstr>
      <vt:lpstr>Parcellation vs. Segmentation</vt:lpstr>
      <vt:lpstr>Intro to FreeSurfer Jargon</vt:lpstr>
      <vt:lpstr>FreeSurfer Questions</vt:lpstr>
      <vt:lpstr>What FreeSurfer Does…</vt:lpstr>
      <vt:lpstr>Registration </vt:lpstr>
      <vt:lpstr>Inter-subject, uni-modal example</vt:lpstr>
      <vt:lpstr>Linear registration: 6, 9, 12 DOF</vt:lpstr>
      <vt:lpstr>Linear registration: 6, 9, 12 DOF</vt:lpstr>
      <vt:lpstr>Linear registration: 6, 9, 12 DOF</vt:lpstr>
      <vt:lpstr>Intra-subject, multi-modal example</vt:lpstr>
      <vt:lpstr>PowerPoint Presentation</vt:lpstr>
      <vt:lpstr>PowerPoint Presentation</vt:lpstr>
      <vt:lpstr>Inter-subject non-linear example</vt:lpstr>
      <vt:lpstr>Some registration vocabulary</vt:lpstr>
    </vt:vector>
  </TitlesOfParts>
  <Company>MGH - NMR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Unix Tutorial for FreeSurfer Users</dc:title>
  <dc:creator>Allison</dc:creator>
  <cp:lastModifiedBy>Allison Stevens</cp:lastModifiedBy>
  <cp:revision>361</cp:revision>
  <cp:lastPrinted>2014-04-28T22:49:50Z</cp:lastPrinted>
  <dcterms:created xsi:type="dcterms:W3CDTF">2009-01-19T15:54:38Z</dcterms:created>
  <dcterms:modified xsi:type="dcterms:W3CDTF">2015-09-20T11:42:35Z</dcterms:modified>
</cp:coreProperties>
</file>