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99" r:id="rId4"/>
    <p:sldId id="277" r:id="rId5"/>
    <p:sldId id="278" r:id="rId6"/>
    <p:sldId id="279" r:id="rId7"/>
    <p:sldId id="266" r:id="rId8"/>
    <p:sldId id="267" r:id="rId9"/>
    <p:sldId id="295" r:id="rId10"/>
    <p:sldId id="296" r:id="rId11"/>
    <p:sldId id="261" r:id="rId12"/>
    <p:sldId id="305" r:id="rId13"/>
    <p:sldId id="306" r:id="rId14"/>
    <p:sldId id="273" r:id="rId15"/>
    <p:sldId id="308" r:id="rId16"/>
    <p:sldId id="260" r:id="rId17"/>
    <p:sldId id="257" r:id="rId18"/>
    <p:sldId id="286" r:id="rId19"/>
    <p:sldId id="287" r:id="rId20"/>
    <p:sldId id="288" r:id="rId21"/>
    <p:sldId id="307" r:id="rId22"/>
    <p:sldId id="289" r:id="rId23"/>
    <p:sldId id="290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5" autoAdjust="0"/>
    <p:restoredTop sz="88606" autoAdjust="0"/>
  </p:normalViewPr>
  <p:slideViewPr>
    <p:cSldViewPr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5874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8AED6D2-8D39-4DF3-B8C1-5E3C10D9FBC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8471BE-574A-4834-802D-765D5E093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3238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Extended Jaccard Coefficient (23) measures computed for Experiment 1. The last column of the cortical measures represents the overlap measure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computed in the surface space. The vertical lines represent the standard error of the mean of the measurement.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4575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8349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1666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7227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9809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The probability maps were thresholded at 0.1</a:t>
            </a:r>
          </a:p>
        </p:txBody>
      </p:sp>
    </p:spTree>
    <p:extLst>
      <p:ext uri="{BB962C8B-B14F-4D97-AF65-F5344CB8AC3E}">
        <p14:creationId xmlns:p14="http://schemas.microsoft.com/office/powerpoint/2010/main" xmlns="" val="260453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647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Some require recons!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-with the registration tool summary slide, will you cover the strengths and weaknesses of each or when it is most appropriate to use them? Like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bbregister and cvs can only be used if you have surfaces, fsl takes into account X while robust_register takes into account Y so you would choose one over the other in such Z situations.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2302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Some require recons!</a:t>
            </a:r>
          </a:p>
        </p:txBody>
      </p:sp>
    </p:spTree>
    <p:extLst>
      <p:ext uri="{BB962C8B-B14F-4D97-AF65-F5344CB8AC3E}">
        <p14:creationId xmlns:p14="http://schemas.microsoft.com/office/powerpoint/2010/main" xmlns="" val="68870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055" y="4558904"/>
            <a:ext cx="5361093" cy="43238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9060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Bruce’s brain affine transformed and mapped on Doug’s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Affine – does not provide the a good initialization; does not bring folds close enough for the basin of attraction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212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Mention (red , yellow)</a:t>
            </a:r>
          </a:p>
        </p:txBody>
      </p:sp>
    </p:spTree>
    <p:extLst>
      <p:ext uri="{BB962C8B-B14F-4D97-AF65-F5344CB8AC3E}">
        <p14:creationId xmlns:p14="http://schemas.microsoft.com/office/powerpoint/2010/main" xmlns="" val="153311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sub-cortical alignment using cortical correspondence as initialization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78393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4428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Examples of results obtained in Inter-Subject Experiment 2. The first column displays the template segmentation and the second, third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fourth columns represent the deformed segmentation volumes resulting from FLIRT (affine), HAMMER and our new combined surface- and intensity-based registration. In all the images, the surfaces shown are those of the template (pial surfaces in red and gray/white surfaces in yellow).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3650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1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97BA-70C0-4B74-8ED9-F3A7CBAAA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35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EA89-230A-4F6A-A35E-CA0FE9BAA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49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5F81-8D22-45E9-9712-2A38D81DD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4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9D69-0FE2-427A-8672-E95A44550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047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75F-6891-496F-B72A-253FA5E91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315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7BC4-EE2F-476F-905E-AA3F048C8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87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4BDF-A0A7-414D-A33C-4E17BFA9D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610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1D05-8475-4204-86D1-54FDB28D0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810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342A-4913-45F9-A051-BD3AC89EE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837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F000-BB05-4F21-B235-1927CB91B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08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EE0D0-0500-4DE1-AD42-1D007A038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	More Registration 			Techniques</a:t>
            </a:r>
          </a:p>
        </p:txBody>
      </p: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228600" y="5105400"/>
            <a:ext cx="4810125" cy="811213"/>
            <a:chOff x="1722" y="2256"/>
            <a:chExt cx="3030" cy="511"/>
          </a:xfrm>
        </p:grpSpPr>
        <p:pic>
          <p:nvPicPr>
            <p:cNvPr id="4101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2256"/>
              <a:ext cx="252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5" descr="martinos_logo_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" y="2262"/>
              <a:ext cx="47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12" descr="fsspl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740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52400" y="5486400"/>
            <a:ext cx="8839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Extended Jaccard Coefficient measures: 20 cortical and 21 sub-cortical labels.</a:t>
            </a:r>
            <a:r>
              <a:rPr lang="hu-HU" altLang="en-US" sz="1800">
                <a:solidFill>
                  <a:schemeClr val="bg1"/>
                </a:solidFill>
              </a:rPr>
              <a:t> (</a:t>
            </a:r>
            <a:r>
              <a:rPr lang="en-US" altLang="en-US" sz="1800">
                <a:solidFill>
                  <a:schemeClr val="bg1"/>
                </a:solidFill>
              </a:rPr>
              <a:t>The vertical lines represent the standard error of the mean of the measurement.</a:t>
            </a:r>
            <a:r>
              <a:rPr lang="hu-HU" altLang="en-US" sz="1800">
                <a:solidFill>
                  <a:schemeClr val="bg1"/>
                </a:solidFill>
              </a:rPr>
              <a:t>)</a:t>
            </a:r>
            <a:endParaRPr lang="en-US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G.M. Postelnicu*, L . Zöllei*, B. Fischl: "</a:t>
            </a:r>
            <a:r>
              <a:rPr lang="en-US" altLang="en-US" sz="1400" i="1">
                <a:solidFill>
                  <a:schemeClr val="bg1"/>
                </a:solidFill>
              </a:rPr>
              <a:t>Combined Volumetric and Surface Registration</a:t>
            </a:r>
            <a:r>
              <a:rPr lang="en-US" altLang="en-US" sz="1400">
                <a:solidFill>
                  <a:schemeClr val="bg1"/>
                </a:solidFill>
              </a:rPr>
              <a:t>", IEEE Transactions on Medical Imaging (TMI), Vol 28 (4), April 2009, p. 508-522</a:t>
            </a:r>
          </a:p>
        </p:txBody>
      </p:sp>
      <p:pic>
        <p:nvPicPr>
          <p:cNvPr id="21507" name="Picture 13" descr="buckner_rerun_generalized_jacc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28600"/>
            <a:ext cx="6846887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mri_cvs_register --mov subjid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registering the subject to, by default, the CVS atlas space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make sure that the  SUBJECTS_DIR for </a:t>
            </a:r>
            <a:r>
              <a:rPr lang="en-US" altLang="en-US" sz="2400" i="1" smtClean="0">
                <a:solidFill>
                  <a:schemeClr val="bg1"/>
                </a:solidFill>
              </a:rPr>
              <a:t>subjid</a:t>
            </a:r>
            <a:r>
              <a:rPr lang="en-US" altLang="en-US" sz="2400" smtClean="0">
                <a:solidFill>
                  <a:schemeClr val="bg1"/>
                </a:solidFill>
              </a:rPr>
              <a:t> is correctly 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Optional Arguments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-- template subjid	: subjid for template subject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-- templatedir dir	: recon directory for template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			(default is SUBJECTS_DIR)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--outdir dir		: output directory for all the results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			(default is SUBJECTS_DIR/subjid/cvs)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… and many more: use --help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mri_cvs_register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Optional Arguments (cont)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--step1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Only do step 1 (spherical registration).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--step2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Only do step 2 (elastic registration).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--step3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Only do step 3 (volumetric registration).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--</a:t>
            </a:r>
            <a:r>
              <a:rPr lang="en-US" dirty="0" err="1" smtClean="0">
                <a:solidFill>
                  <a:schemeClr val="bg1"/>
                </a:solidFill>
              </a:rPr>
              <a:t>noaseg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Do not use </a:t>
            </a:r>
            <a:r>
              <a:rPr lang="en-US" dirty="0" err="1" smtClean="0">
                <a:solidFill>
                  <a:schemeClr val="bg1"/>
                </a:solidFill>
              </a:rPr>
              <a:t>aseg</a:t>
            </a:r>
            <a:r>
              <a:rPr lang="en-US" dirty="0" smtClean="0">
                <a:solidFill>
                  <a:schemeClr val="bg1"/>
                </a:solidFill>
              </a:rPr>
              <a:t> volumes in the volumetric registration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pipeline (default is 0). Setting this option could shorten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significantly the time of registration, however, might also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 take away from the accuracy of the final results.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mri_cvs_register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Optional Arguments (cont)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--nocleanup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Do not delete temporary files (default is 0).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--keepelreg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Do not delete elastic registration (default is 0) outcome.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--cleanall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Recompute all CVS-related morphs that might have been computed prior to the current CVS run (def = 0).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--cleansurfreg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Recompute CVS-related surface registration morphs that might have been computed prior to the current CVS 	  run (def = 0).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--cleanelreg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Overwrite /recompute the CVS-related elastic registration morph that might have been computed prior to the current CVS run (default is 0).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--cleanvolreg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                Overwrite / recompute CVS-related volumetric morphs that might have been computed prior to the current CVS run (default is 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CVS atlas</a:t>
            </a:r>
          </a:p>
        </p:txBody>
      </p:sp>
      <p:pic>
        <p:nvPicPr>
          <p:cNvPr id="27651" name="Picture 8" descr="CVSatlas-coronal-c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3675"/>
            <a:ext cx="3175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Content Placeholder 7" descr="CVSatlas-axial-c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68600" y="3581400"/>
            <a:ext cx="3175000" cy="2720975"/>
          </a:xfrm>
        </p:spPr>
      </p:pic>
      <p:pic>
        <p:nvPicPr>
          <p:cNvPr id="27654" name="Picture 9" descr="CVSatlas-sagittal-c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463675"/>
            <a:ext cx="3175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657600" y="6492875"/>
            <a:ext cx="541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path: $FREESURFER_HOME/subjects/cvs_avg35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CVS atlas in MNI152 space</a:t>
            </a:r>
          </a:p>
        </p:txBody>
      </p:sp>
      <p:pic>
        <p:nvPicPr>
          <p:cNvPr id="28675" name="Content Placeholder 4" descr="cvsavgMNI-ax13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7" t="12132" r="30067" b="12132"/>
          <a:stretch>
            <a:fillRect/>
          </a:stretch>
        </p:blipFill>
        <p:spPr>
          <a:xfrm>
            <a:off x="3124200" y="3810000"/>
            <a:ext cx="2632075" cy="2832100"/>
          </a:xfrm>
        </p:spPr>
      </p:pic>
      <p:pic>
        <p:nvPicPr>
          <p:cNvPr id="28677" name="Picture 5" descr="cvsavgMNI-cor1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7" t="22749" r="30067" b="22749"/>
          <a:stretch>
            <a:fillRect/>
          </a:stretch>
        </p:blipFill>
        <p:spPr bwMode="auto">
          <a:xfrm>
            <a:off x="1179513" y="1600200"/>
            <a:ext cx="26304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vsavgMNI-sag11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08" t="22749" r="28349" b="13649"/>
          <a:stretch>
            <a:fillRect/>
          </a:stretch>
        </p:blipFill>
        <p:spPr bwMode="auto">
          <a:xfrm>
            <a:off x="4972050" y="1600200"/>
            <a:ext cx="28035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514600" y="648811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path: $FREESURFER_HOME/subjects/ cvs_avg35_inMNI152/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related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mri_cvs_check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checking whether all files needed for a successful CVS registration are present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mri_cvs_data_copy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copying the CVS-relevant recon directories over to a new location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mri_vol2vol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applying the CVS registration morph to files corresponding to the </a:t>
            </a:r>
            <a:r>
              <a:rPr lang="en-US" i="1" dirty="0" smtClean="0"/>
              <a:t>moving</a:t>
            </a:r>
            <a:r>
              <a:rPr lang="en-US" dirty="0" smtClean="0"/>
              <a:t> subject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Applying CVS morphs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mri_vol2vol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applying CVS morph to </a:t>
            </a:r>
            <a:r>
              <a:rPr lang="en-US" dirty="0" err="1" smtClean="0"/>
              <a:t>aseg</a:t>
            </a:r>
            <a:r>
              <a:rPr lang="en-US" dirty="0" smtClean="0"/>
              <a:t> file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mri_vol2vol	--</a:t>
            </a:r>
            <a:r>
              <a:rPr lang="en-US" sz="2400" b="1" dirty="0" err="1" smtClean="0">
                <a:solidFill>
                  <a:schemeClr val="bg1"/>
                </a:solidFill>
              </a:rPr>
              <a:t>targ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templateid</a:t>
            </a:r>
            <a:r>
              <a:rPr lang="en-US" sz="2400" b="1" dirty="0" smtClean="0">
                <a:solidFill>
                  <a:schemeClr val="bg1"/>
                </a:solidFill>
              </a:rPr>
              <a:t> --m3z morph.m3z \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			--noDefM3zPath --</a:t>
            </a:r>
            <a:r>
              <a:rPr lang="en-US" sz="2400" b="1" dirty="0" err="1" smtClean="0">
                <a:solidFill>
                  <a:schemeClr val="bg1"/>
                </a:solidFill>
              </a:rPr>
              <a:t>mov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asegvol</a:t>
            </a:r>
            <a:r>
              <a:rPr lang="en-US" sz="2400" b="1" dirty="0" smtClean="0">
                <a:solidFill>
                  <a:schemeClr val="bg1"/>
                </a:solidFill>
              </a:rPr>
              <a:t> \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			--o asegvol2CVS --</a:t>
            </a:r>
            <a:r>
              <a:rPr lang="en-US" sz="2400" b="1" dirty="0" err="1" smtClean="0">
                <a:solidFill>
                  <a:schemeClr val="bg1"/>
                </a:solidFill>
              </a:rPr>
              <a:t>interp</a:t>
            </a:r>
            <a:r>
              <a:rPr lang="en-US" sz="2400" b="1" dirty="0" smtClean="0">
                <a:solidFill>
                  <a:schemeClr val="bg1"/>
                </a:solidFill>
              </a:rPr>
              <a:t> nearest \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			--no-save-</a:t>
            </a:r>
            <a:r>
              <a:rPr lang="en-US" sz="2400" b="1" dirty="0" err="1" smtClean="0">
                <a:solidFill>
                  <a:schemeClr val="bg1"/>
                </a:solidFill>
              </a:rPr>
              <a:t>reg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applying morph to corresponding diffusion file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mri_vol2vol	--</a:t>
            </a:r>
            <a:r>
              <a:rPr lang="en-US" sz="2500" b="1" dirty="0" err="1" smtClean="0">
                <a:solidFill>
                  <a:schemeClr val="bg1"/>
                </a:solidFill>
              </a:rPr>
              <a:t>targ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</a:rPr>
              <a:t>templateid</a:t>
            </a:r>
            <a:r>
              <a:rPr lang="en-US" sz="2500" b="1" dirty="0" smtClean="0">
                <a:solidFill>
                  <a:schemeClr val="bg1"/>
                </a:solidFill>
              </a:rPr>
              <a:t> --m3z morph.m3z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			--noDefM3zPath --</a:t>
            </a:r>
            <a:r>
              <a:rPr lang="en-US" sz="2500" b="1" dirty="0" err="1" smtClean="0">
                <a:solidFill>
                  <a:schemeClr val="bg1"/>
                </a:solidFill>
              </a:rPr>
              <a:t>reg</a:t>
            </a:r>
            <a:r>
              <a:rPr lang="en-US" sz="2500" b="1" dirty="0" smtClean="0">
                <a:solidFill>
                  <a:schemeClr val="bg1"/>
                </a:solidFill>
              </a:rPr>
              <a:t> 2anat.register.dat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			--</a:t>
            </a:r>
            <a:r>
              <a:rPr lang="en-US" sz="2500" b="1" dirty="0" err="1" smtClean="0">
                <a:solidFill>
                  <a:schemeClr val="bg1"/>
                </a:solidFill>
              </a:rPr>
              <a:t>mov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</a:rPr>
              <a:t>diffvol</a:t>
            </a:r>
            <a:r>
              <a:rPr lang="en-US" sz="2500" b="1" dirty="0" smtClean="0">
                <a:solidFill>
                  <a:schemeClr val="bg1"/>
                </a:solidFill>
              </a:rPr>
              <a:t> --o diffvol2CVS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			--no-save-</a:t>
            </a:r>
            <a:r>
              <a:rPr lang="en-US" sz="2500" b="1" dirty="0" err="1" smtClean="0">
                <a:solidFill>
                  <a:schemeClr val="bg1"/>
                </a:solidFill>
              </a:rPr>
              <a:t>reg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86200" y="3124200"/>
            <a:ext cx="2057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4876800"/>
            <a:ext cx="2590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Goal: fiber bundle alignment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Study:  compare CVS to methods directly aligning DWI-derived scalar volumes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Conclusion: high accuracy cross-subject registration based on structural MRI images can provide improved alignment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Z</a:t>
            </a:r>
            <a:r>
              <a:rPr lang="en-US" alt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ö</a:t>
            </a:r>
            <a:r>
              <a:rPr lang="en-US" altLang="en-US" sz="2400" smtClean="0">
                <a:solidFill>
                  <a:schemeClr val="bg1"/>
                </a:solidFill>
              </a:rPr>
              <a:t>llei, Stevens, Huber, Kakunoori, Fischl: “</a:t>
            </a:r>
            <a:r>
              <a:rPr lang="en-US" altLang="en-US" sz="2400" i="1" smtClean="0">
                <a:solidFill>
                  <a:schemeClr val="bg1"/>
                </a:solidFill>
              </a:rPr>
              <a:t>Improved Tractography Alignment Using Combined Volumetric and Surface Registration”</a:t>
            </a:r>
            <a:r>
              <a:rPr lang="en-US" altLang="en-US" sz="2400" smtClean="0">
                <a:solidFill>
                  <a:schemeClr val="bg1"/>
                </a:solidFill>
              </a:rPr>
              <a:t>,  NeuroImage 51 (2010), 206-213</a:t>
            </a:r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of CVS to tractography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Average tracts after registration mapped to the template displayed with iso-surfaces</a:t>
            </a:r>
          </a:p>
        </p:txBody>
      </p:sp>
      <p:grpSp>
        <p:nvGrpSpPr>
          <p:cNvPr id="35843" name="Group 12"/>
          <p:cNvGrpSpPr>
            <a:grpSpLocks/>
          </p:cNvGrpSpPr>
          <p:nvPr/>
        </p:nvGrpSpPr>
        <p:grpSpPr bwMode="auto">
          <a:xfrm>
            <a:off x="604838" y="2286000"/>
            <a:ext cx="7934325" cy="3203575"/>
            <a:chOff x="381" y="1440"/>
            <a:chExt cx="4998" cy="2018"/>
          </a:xfrm>
        </p:grpSpPr>
        <p:pic>
          <p:nvPicPr>
            <p:cNvPr id="35845" name="Picture 4" descr="composite_cropp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1440"/>
              <a:ext cx="4998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up 10"/>
            <p:cNvGrpSpPr>
              <a:grpSpLocks/>
            </p:cNvGrpSpPr>
            <p:nvPr/>
          </p:nvGrpSpPr>
          <p:grpSpPr bwMode="auto">
            <a:xfrm>
              <a:off x="972" y="3225"/>
              <a:ext cx="3711" cy="233"/>
              <a:chOff x="972" y="3225"/>
              <a:chExt cx="3711" cy="233"/>
            </a:xfrm>
          </p:grpSpPr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972" y="3225"/>
                <a:ext cx="4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FLIRT</a:t>
                </a:r>
              </a:p>
            </p:txBody>
          </p:sp>
          <p:sp>
            <p:nvSpPr>
              <p:cNvPr id="35848" name="Text Box 8"/>
              <p:cNvSpPr txBox="1">
                <a:spLocks noChangeArrowheads="1"/>
              </p:cNvSpPr>
              <p:nvPr/>
            </p:nvSpPr>
            <p:spPr bwMode="auto">
              <a:xfrm>
                <a:off x="2496" y="3225"/>
                <a:ext cx="6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FA-FNIRT</a:t>
                </a:r>
              </a:p>
            </p:txBody>
          </p:sp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4340" y="3225"/>
                <a:ext cx="34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CVS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registration tool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mris_register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fslregister</a:t>
            </a:r>
            <a:r>
              <a:rPr lang="en-US" dirty="0" smtClean="0">
                <a:solidFill>
                  <a:schemeClr val="bg1"/>
                </a:solidFill>
              </a:rPr>
              <a:t>: bet + flirt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bbregister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mri_robust_register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mri_cvs_register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mris_register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mri_nl_align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Mean Hausdorff distance measures for three fiber bundles</a:t>
            </a:r>
          </a:p>
        </p:txBody>
      </p:sp>
      <p:pic>
        <p:nvPicPr>
          <p:cNvPr id="37891" name="Picture 5" descr="composite-mean-h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2590800"/>
            <a:ext cx="8775700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1371600" y="4953000"/>
            <a:ext cx="6669088" cy="369888"/>
            <a:chOff x="864" y="3225"/>
            <a:chExt cx="4201" cy="233"/>
          </a:xfrm>
        </p:grpSpPr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864" y="3225"/>
              <a:ext cx="3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CST</a:t>
              </a:r>
            </a:p>
          </p:txBody>
        </p:sp>
        <p:sp>
          <p:nvSpPr>
            <p:cNvPr id="37895" name="Text Box 9"/>
            <p:cNvSpPr txBox="1">
              <a:spLocks noChangeArrowheads="1"/>
            </p:cNvSpPr>
            <p:nvPr/>
          </p:nvSpPr>
          <p:spPr bwMode="auto">
            <a:xfrm>
              <a:off x="2700" y="3225"/>
              <a:ext cx="2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ILF</a:t>
              </a:r>
            </a:p>
          </p:txBody>
        </p:sp>
        <p:sp>
          <p:nvSpPr>
            <p:cNvPr id="37896" name="Text Box 10"/>
            <p:cNvSpPr txBox="1">
              <a:spLocks noChangeArrowheads="1"/>
            </p:cNvSpPr>
            <p:nvPr/>
          </p:nvSpPr>
          <p:spPr bwMode="auto">
            <a:xfrm>
              <a:off x="4340" y="3225"/>
              <a:ext cx="7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UNCINATE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Functional MRI analysis in CVS space</a:t>
            </a:r>
          </a:p>
        </p:txBody>
      </p:sp>
      <p:pic>
        <p:nvPicPr>
          <p:cNvPr id="39939" name="Content Placeholder 4" descr="freesurfer-face-parcel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6096000" cy="4572000"/>
          </a:xfrm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33400" y="5943600"/>
            <a:ext cx="823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Collaboration with Kami Koldewyn, Joshua Julien and Nancy Kanwisher at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Improve CVS capability to register ex-vivo to in-vivo acquisitions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Implemented MI-based volumetric registration (for CVS step 3) to accommodate intensity profile differences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Qualitative preliminary results on 4 subjects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L. Zöllei, Allison Stevens, Bruce Fischl: </a:t>
            </a:r>
            <a:r>
              <a:rPr lang="en-US" sz="2400" i="1" dirty="0" smtClean="0">
                <a:solidFill>
                  <a:schemeClr val="bg1"/>
                </a:solidFill>
              </a:rPr>
              <a:t>Non-linear Registration of Intra-subject Ex-vivo and In-vivo Brain Acquisitions, </a:t>
            </a:r>
            <a:r>
              <a:rPr lang="en-US" sz="2400" dirty="0" smtClean="0">
                <a:solidFill>
                  <a:schemeClr val="bg1"/>
                </a:solidFill>
              </a:rPr>
              <a:t>Human Brain Mapping, June 2010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L. Zöllei, B. Fischl, </a:t>
            </a:r>
            <a:r>
              <a:rPr lang="en-US" sz="2400" i="1" dirty="0" smtClean="0">
                <a:solidFill>
                  <a:schemeClr val="bg1"/>
                </a:solidFill>
              </a:rPr>
              <a:t>Automatic segmentation of ex-vivo MRI images using CVS in FreeSurfer, HBM 2011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Ongoing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5"/>
          <p:cNvGrpSpPr>
            <a:grpSpLocks/>
          </p:cNvGrpSpPr>
          <p:nvPr/>
        </p:nvGrpSpPr>
        <p:grpSpPr bwMode="auto">
          <a:xfrm>
            <a:off x="1408113" y="1435100"/>
            <a:ext cx="6324600" cy="4727575"/>
            <a:chOff x="1056" y="16128"/>
            <a:chExt cx="3984" cy="2978"/>
          </a:xfrm>
        </p:grpSpPr>
        <p:grpSp>
          <p:nvGrpSpPr>
            <p:cNvPr id="41989" name="Group 66"/>
            <p:cNvGrpSpPr>
              <a:grpSpLocks/>
            </p:cNvGrpSpPr>
            <p:nvPr/>
          </p:nvGrpSpPr>
          <p:grpSpPr bwMode="auto">
            <a:xfrm>
              <a:off x="1056" y="16128"/>
              <a:ext cx="3984" cy="2736"/>
              <a:chOff x="1056" y="16128"/>
              <a:chExt cx="3984" cy="2736"/>
            </a:xfrm>
          </p:grpSpPr>
          <p:sp>
            <p:nvSpPr>
              <p:cNvPr id="41991" name="Rectangle 45"/>
              <p:cNvSpPr>
                <a:spLocks noChangeArrowheads="1"/>
              </p:cNvSpPr>
              <p:nvPr/>
            </p:nvSpPr>
            <p:spPr bwMode="auto">
              <a:xfrm>
                <a:off x="1056" y="16128"/>
                <a:ext cx="3984" cy="27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992" name="Group 46"/>
              <p:cNvGrpSpPr>
                <a:grpSpLocks/>
              </p:cNvGrpSpPr>
              <p:nvPr/>
            </p:nvGrpSpPr>
            <p:grpSpPr bwMode="auto">
              <a:xfrm>
                <a:off x="1056" y="16128"/>
                <a:ext cx="3968" cy="2716"/>
                <a:chOff x="1052" y="16128"/>
                <a:chExt cx="3968" cy="2716"/>
              </a:xfrm>
            </p:grpSpPr>
            <p:grpSp>
              <p:nvGrpSpPr>
                <p:cNvPr id="41993" name="Group 42"/>
                <p:cNvGrpSpPr>
                  <a:grpSpLocks/>
                </p:cNvGrpSpPr>
                <p:nvPr/>
              </p:nvGrpSpPr>
              <p:grpSpPr bwMode="auto">
                <a:xfrm>
                  <a:off x="1070" y="17952"/>
                  <a:ext cx="3931" cy="892"/>
                  <a:chOff x="1070" y="18048"/>
                  <a:chExt cx="3931" cy="892"/>
                </a:xfrm>
              </p:grpSpPr>
              <p:pic>
                <p:nvPicPr>
                  <p:cNvPr id="42004" name="Picture 29" descr="sag-CVS2-wSurf-c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42" y="18048"/>
                    <a:ext cx="975" cy="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5" name="Picture 34" descr="sag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0" y="18048"/>
                    <a:ext cx="975" cy="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6" name="Picture 35" descr="sag-pialmasked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0" y="18048"/>
                    <a:ext cx="975" cy="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7" name="Picture 36" descr="sag-demons-1000-1000-tomasked-wSurf-cr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18048"/>
                    <a:ext cx="975" cy="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1994" name="Group 44"/>
                <p:cNvGrpSpPr>
                  <a:grpSpLocks/>
                </p:cNvGrpSpPr>
                <p:nvPr/>
              </p:nvGrpSpPr>
              <p:grpSpPr bwMode="auto">
                <a:xfrm>
                  <a:off x="1052" y="16128"/>
                  <a:ext cx="3968" cy="957"/>
                  <a:chOff x="1052" y="16128"/>
                  <a:chExt cx="3968" cy="957"/>
                </a:xfrm>
              </p:grpSpPr>
              <p:pic>
                <p:nvPicPr>
                  <p:cNvPr id="42000" name="Picture 24" descr="ax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2" y="16148"/>
                    <a:ext cx="1012" cy="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1" name="Picture 25" descr="ax-pialmasked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2" y="16128"/>
                    <a:ext cx="1012" cy="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2" name="Picture 26" descr="ax-demons-1000-1000-tomasked-wSurf-c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16128"/>
                    <a:ext cx="1012" cy="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003" name="Picture 27" descr="ax-CVS2-wSurf-cr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24" y="16128"/>
                    <a:ext cx="1012" cy="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1995" name="Group 43"/>
                <p:cNvGrpSpPr>
                  <a:grpSpLocks/>
                </p:cNvGrpSpPr>
                <p:nvPr/>
              </p:nvGrpSpPr>
              <p:grpSpPr bwMode="auto">
                <a:xfrm>
                  <a:off x="1097" y="17088"/>
                  <a:ext cx="3878" cy="840"/>
                  <a:chOff x="1097" y="17136"/>
                  <a:chExt cx="3878" cy="840"/>
                </a:xfrm>
              </p:grpSpPr>
              <p:pic>
                <p:nvPicPr>
                  <p:cNvPr id="41996" name="Picture 30" descr="cor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97" y="17136"/>
                    <a:ext cx="922" cy="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997" name="Picture 31" descr="cor-pialmasked-target-wSurf-cr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07" y="17136"/>
                    <a:ext cx="922" cy="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998" name="Picture 32" descr="cor-demons-1000-1000-tomasked-wSurf-cr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53" y="17136"/>
                    <a:ext cx="922" cy="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999" name="Picture 33" descr="cor-CVS2-wSurf-cr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9" y="17136"/>
                    <a:ext cx="922" cy="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41990" name="Text Box 47"/>
            <p:cNvSpPr txBox="1">
              <a:spLocks noChangeArrowheads="1"/>
            </p:cNvSpPr>
            <p:nvPr/>
          </p:nvSpPr>
          <p:spPr bwMode="auto">
            <a:xfrm>
              <a:off x="1091" y="18912"/>
              <a:ext cx="3143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 Target (in-vivo)   Masked target       2-step CVS           CVS with MI   </a:t>
              </a:r>
            </a:p>
          </p:txBody>
        </p:sp>
      </p:grpSp>
      <p:sp>
        <p:nvSpPr>
          <p:cNvPr id="41987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Subject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registration morph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dat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lta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xfm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fslmat</a:t>
            </a:r>
            <a:r>
              <a:rPr lang="en-US" dirty="0" smtClean="0">
                <a:solidFill>
                  <a:schemeClr val="bg1"/>
                </a:solidFill>
              </a:rPr>
              <a:t>: encode rigid and affine transformations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mri_vol2vol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sphere.reg: encodes spherical morph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mris_resample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.m3z: encode nonlinear volumetric morphs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mri_vol2vol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new registration solution?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Surface-based (2D) registration does an excellent job of aligning cortical folds, but does not apply to  non-cortical structures (e.g. basal ganglia).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Volumetric (3D) registration applies to the entire brain but does not, in general, align folding patterns.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Goal: combined their strength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1585913"/>
          </a:xfrm>
        </p:spPr>
        <p:txBody>
          <a:bodyPr/>
          <a:lstStyle/>
          <a:p>
            <a:pPr eaLnBrk="1" hangingPunct="1"/>
            <a:r>
              <a:rPr lang="en-US" altLang="en-US" smtClean="0"/>
              <a:t>Why aligning folds in the volume is hard…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idx="1"/>
          </p:nvPr>
        </p:nvGraphicFramePr>
        <p:xfrm>
          <a:off x="1825625" y="1524000"/>
          <a:ext cx="5494338" cy="4572000"/>
        </p:xfrm>
        <a:graphic>
          <a:graphicData uri="http://schemas.openxmlformats.org/presentationml/2006/ole">
            <p:oleObj spid="_x0000_s11270" name="Image" r:id="rId4" imgW="7720635" imgH="6425397" progId="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12788" y="5988050"/>
            <a:ext cx="7718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Affine transform of surfaces from one subject mapped to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685800" y="990600"/>
            <a:ext cx="830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5" name="Picture 10" descr="cols-20-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065213"/>
            <a:ext cx="76200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cols-flirt25-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6800"/>
            <a:ext cx="76327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cols-hammer25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6800"/>
            <a:ext cx="76327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zoom-flirt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352800"/>
            <a:ext cx="2571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zoom-hammer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352800"/>
            <a:ext cx="2571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100513" y="3884613"/>
            <a:ext cx="1752600" cy="21336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0" y="1143000"/>
            <a:ext cx="144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Template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Affine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Nonlinear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19400" y="1143000"/>
            <a:ext cx="2133600" cy="1371600"/>
            <a:chOff x="1776" y="720"/>
            <a:chExt cx="1344" cy="864"/>
          </a:xfrm>
        </p:grpSpPr>
        <p:sp>
          <p:nvSpPr>
            <p:cNvPr id="13327" name="Text Box 19"/>
            <p:cNvSpPr txBox="1">
              <a:spLocks noChangeArrowheads="1"/>
            </p:cNvSpPr>
            <p:nvPr/>
          </p:nvSpPr>
          <p:spPr bwMode="auto">
            <a:xfrm>
              <a:off x="1776" y="720"/>
              <a:ext cx="1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pial surface</a:t>
              </a:r>
            </a:p>
          </p:txBody>
        </p:sp>
        <p:sp>
          <p:nvSpPr>
            <p:cNvPr id="13328" name="Line 21"/>
            <p:cNvSpPr>
              <a:spLocks noChangeShapeType="1"/>
            </p:cNvSpPr>
            <p:nvPr/>
          </p:nvSpPr>
          <p:spPr bwMode="auto">
            <a:xfrm>
              <a:off x="2592" y="1056"/>
              <a:ext cx="52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67400" y="1143000"/>
            <a:ext cx="2082800" cy="1219200"/>
            <a:chOff x="3696" y="720"/>
            <a:chExt cx="1312" cy="768"/>
          </a:xfrm>
        </p:grpSpPr>
        <p:sp>
          <p:nvSpPr>
            <p:cNvPr id="13325" name="Text Box 20"/>
            <p:cNvSpPr txBox="1">
              <a:spLocks noChangeArrowheads="1"/>
            </p:cNvSpPr>
            <p:nvPr/>
          </p:nvSpPr>
          <p:spPr bwMode="auto">
            <a:xfrm>
              <a:off x="3696" y="720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WM surface</a:t>
              </a:r>
            </a:p>
          </p:txBody>
        </p:sp>
        <p:sp>
          <p:nvSpPr>
            <p:cNvPr id="13326" name="Line 22"/>
            <p:cNvSpPr>
              <a:spLocks noChangeShapeType="1"/>
            </p:cNvSpPr>
            <p:nvPr/>
          </p:nvSpPr>
          <p:spPr bwMode="auto">
            <a:xfrm flipH="1">
              <a:off x="3744" y="1056"/>
              <a:ext cx="576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Combined volumetric and surface-based registration (CVS)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</a:rPr>
              <a:t>Spherical alignment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</a:rPr>
              <a:t>Elastic propagation of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</a:rPr>
              <a:t>	cortical registration results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</a:rPr>
              <a:t>	in the 3D volume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</a:rPr>
              <a:t>Volumetric alignment of sub-cortical regions</a:t>
            </a:r>
          </a:p>
        </p:txBody>
      </p:sp>
      <p:pic>
        <p:nvPicPr>
          <p:cNvPr id="15364" name="Picture 4" descr="mesh-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743325"/>
            <a:ext cx="17732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5"/>
          <p:cNvGrpSpPr>
            <a:grpSpLocks noChangeAspect="1"/>
          </p:cNvGrpSpPr>
          <p:nvPr/>
        </p:nvGrpSpPr>
        <p:grpSpPr bwMode="auto">
          <a:xfrm>
            <a:off x="4953000" y="2287588"/>
            <a:ext cx="3400425" cy="1141412"/>
            <a:chOff x="48" y="1491"/>
            <a:chExt cx="5709" cy="1917"/>
          </a:xfrm>
        </p:grpSpPr>
        <p:pic>
          <p:nvPicPr>
            <p:cNvPr id="15368" name="Picture 6" descr="l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91"/>
              <a:ext cx="1917" cy="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l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1491"/>
              <a:ext cx="1917" cy="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l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91"/>
              <a:ext cx="1917" cy="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Resulting morph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Template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Elastic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CVS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Template</a:t>
            </a:r>
          </a:p>
        </p:txBody>
      </p:sp>
      <p:pic>
        <p:nvPicPr>
          <p:cNvPr id="17412" name="Picture 5" descr="crop2-ncols-20-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987425"/>
            <a:ext cx="444182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rop2-ncols-elastic25-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987425"/>
            <a:ext cx="444182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rop2-ncols-elastic+i25-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987425"/>
            <a:ext cx="444182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rop2-ncols-20-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987425"/>
            <a:ext cx="444182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4"/>
          <p:cNvGrpSpPr>
            <a:grpSpLocks/>
          </p:cNvGrpSpPr>
          <p:nvPr/>
        </p:nvGrpSpPr>
        <p:grpSpPr bwMode="auto">
          <a:xfrm>
            <a:off x="449263" y="57150"/>
            <a:ext cx="3316287" cy="3452813"/>
            <a:chOff x="283" y="36"/>
            <a:chExt cx="2089" cy="2175"/>
          </a:xfrm>
        </p:grpSpPr>
        <p:pic>
          <p:nvPicPr>
            <p:cNvPr id="19469" name="Picture 14" descr="cropped_ibsr-tmi-seg-atlas-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"/>
              <a:ext cx="2084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 Box 16"/>
            <p:cNvSpPr txBox="1">
              <a:spLocks noChangeArrowheads="1"/>
            </p:cNvSpPr>
            <p:nvPr/>
          </p:nvSpPr>
          <p:spPr bwMode="auto">
            <a:xfrm>
              <a:off x="283" y="1920"/>
              <a:ext cx="9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Template</a:t>
              </a:r>
            </a:p>
          </p:txBody>
        </p:sp>
      </p:grpSp>
      <p:grpSp>
        <p:nvGrpSpPr>
          <p:cNvPr id="19459" name="Group 21"/>
          <p:cNvGrpSpPr>
            <a:grpSpLocks/>
          </p:cNvGrpSpPr>
          <p:nvPr/>
        </p:nvGrpSpPr>
        <p:grpSpPr bwMode="auto">
          <a:xfrm>
            <a:off x="457200" y="3562350"/>
            <a:ext cx="3308350" cy="3371850"/>
            <a:chOff x="1630" y="1440"/>
            <a:chExt cx="2084" cy="2124"/>
          </a:xfrm>
        </p:grpSpPr>
        <p:pic>
          <p:nvPicPr>
            <p:cNvPr id="19467" name="Picture 11" descr="cropped_ibsr-tmi-seg-flirt-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1440"/>
              <a:ext cx="2084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7"/>
            <p:cNvSpPr txBox="1">
              <a:spLocks noChangeArrowheads="1"/>
            </p:cNvSpPr>
            <p:nvPr/>
          </p:nvSpPr>
          <p:spPr bwMode="auto">
            <a:xfrm>
              <a:off x="1632" y="3264"/>
              <a:ext cx="6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FLIRT</a:t>
              </a:r>
            </a:p>
          </p:txBody>
        </p:sp>
      </p:grpSp>
      <p:grpSp>
        <p:nvGrpSpPr>
          <p:cNvPr id="19460" name="Group 25"/>
          <p:cNvGrpSpPr>
            <a:grpSpLocks/>
          </p:cNvGrpSpPr>
          <p:nvPr/>
        </p:nvGrpSpPr>
        <p:grpSpPr bwMode="auto">
          <a:xfrm>
            <a:off x="5318125" y="76200"/>
            <a:ext cx="3324225" cy="3429000"/>
            <a:chOff x="3350" y="48"/>
            <a:chExt cx="2094" cy="2160"/>
          </a:xfrm>
        </p:grpSpPr>
        <p:pic>
          <p:nvPicPr>
            <p:cNvPr id="19465" name="Picture 5" descr="cropped_ibsr-tmi-seg-hammer-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8"/>
              <a:ext cx="2084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3350" y="1920"/>
              <a:ext cx="9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HAMMER</a:t>
              </a:r>
            </a:p>
          </p:txBody>
        </p:sp>
      </p:grpSp>
      <p:grpSp>
        <p:nvGrpSpPr>
          <p:cNvPr id="19461" name="Group 23"/>
          <p:cNvGrpSpPr>
            <a:grpSpLocks/>
          </p:cNvGrpSpPr>
          <p:nvPr/>
        </p:nvGrpSpPr>
        <p:grpSpPr bwMode="auto">
          <a:xfrm>
            <a:off x="5334000" y="3562350"/>
            <a:ext cx="3308350" cy="3371850"/>
            <a:chOff x="4510" y="1344"/>
            <a:chExt cx="2084" cy="2124"/>
          </a:xfrm>
        </p:grpSpPr>
        <p:pic>
          <p:nvPicPr>
            <p:cNvPr id="19463" name="Picture 8" descr="cropped_ibsr-tmi-seg-r17i-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1344"/>
              <a:ext cx="2084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19"/>
            <p:cNvSpPr txBox="1">
              <a:spLocks noChangeArrowheads="1"/>
            </p:cNvSpPr>
            <p:nvPr/>
          </p:nvSpPr>
          <p:spPr bwMode="auto">
            <a:xfrm>
              <a:off x="4512" y="3168"/>
              <a:ext cx="4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CVS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16162</TotalTime>
  <Words>909</Words>
  <Application>Microsoft Office PowerPoint</Application>
  <PresentationFormat>On-screen Show (4:3)</PresentationFormat>
  <Paragraphs>164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Image</vt:lpstr>
      <vt:lpstr>   More Registration    Techniques</vt:lpstr>
      <vt:lpstr>registration tool summary</vt:lpstr>
      <vt:lpstr>registration morph summary</vt:lpstr>
      <vt:lpstr>A new registration solution?</vt:lpstr>
      <vt:lpstr>Why aligning folds in the volume is hard…</vt:lpstr>
      <vt:lpstr>Slide 6</vt:lpstr>
      <vt:lpstr>Combined volumetric and surface-based registration (CVS)</vt:lpstr>
      <vt:lpstr>Resulting morph</vt:lpstr>
      <vt:lpstr>Slide 9</vt:lpstr>
      <vt:lpstr>Slide 10</vt:lpstr>
      <vt:lpstr>mri_cvs_register --mov subjid</vt:lpstr>
      <vt:lpstr>mri_cvs_register</vt:lpstr>
      <vt:lpstr>mri_cvs_register</vt:lpstr>
      <vt:lpstr>CVS atlas</vt:lpstr>
      <vt:lpstr>CVS atlas in MNI152 space</vt:lpstr>
      <vt:lpstr>related commands</vt:lpstr>
      <vt:lpstr>Applying CVS morphs</vt:lpstr>
      <vt:lpstr>Application of CVS to tractography</vt:lpstr>
      <vt:lpstr>Average tracts after registration mapped to the template displayed with iso-surfaces</vt:lpstr>
      <vt:lpstr>Mean Hausdorff distance measures for three fiber bundles</vt:lpstr>
      <vt:lpstr>Functional MRI analysis in CVS space</vt:lpstr>
      <vt:lpstr>Ongoing development</vt:lpstr>
      <vt:lpstr>Subject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</dc:title>
  <dc:creator>LZ</dc:creator>
  <cp:lastModifiedBy>astevens</cp:lastModifiedBy>
  <cp:revision>101</cp:revision>
  <dcterms:created xsi:type="dcterms:W3CDTF">2011-03-14T14:19:26Z</dcterms:created>
  <dcterms:modified xsi:type="dcterms:W3CDTF">2014-10-21T03:20:46Z</dcterms:modified>
</cp:coreProperties>
</file>