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49" r:id="rId2"/>
    <p:sldMasterId id="2147483650" r:id="rId3"/>
    <p:sldMasterId id="2147483651" r:id="rId4"/>
  </p:sldMasterIdLst>
  <p:notesMasterIdLst>
    <p:notesMasterId r:id="rId32"/>
  </p:notesMasterIdLst>
  <p:handoutMasterIdLst>
    <p:handoutMasterId r:id="rId33"/>
  </p:handoutMasterIdLst>
  <p:sldIdLst>
    <p:sldId id="256" r:id="rId5"/>
    <p:sldId id="257" r:id="rId6"/>
    <p:sldId id="263" r:id="rId7"/>
    <p:sldId id="262" r:id="rId8"/>
    <p:sldId id="289" r:id="rId9"/>
    <p:sldId id="288" r:id="rId10"/>
    <p:sldId id="290" r:id="rId11"/>
    <p:sldId id="264" r:id="rId12"/>
    <p:sldId id="265" r:id="rId13"/>
    <p:sldId id="258" r:id="rId14"/>
    <p:sldId id="259" r:id="rId15"/>
    <p:sldId id="260" r:id="rId16"/>
    <p:sldId id="261" r:id="rId17"/>
    <p:sldId id="266" r:id="rId18"/>
    <p:sldId id="268" r:id="rId19"/>
    <p:sldId id="269" r:id="rId20"/>
    <p:sldId id="270" r:id="rId21"/>
    <p:sldId id="271" r:id="rId22"/>
    <p:sldId id="284" r:id="rId23"/>
    <p:sldId id="286" r:id="rId24"/>
    <p:sldId id="287" r:id="rId25"/>
    <p:sldId id="275" r:id="rId26"/>
    <p:sldId id="276" r:id="rId27"/>
    <p:sldId id="277" r:id="rId28"/>
    <p:sldId id="278" r:id="rId29"/>
    <p:sldId id="279" r:id="rId30"/>
    <p:sldId id="280" r:id="rId31"/>
  </p:sldIdLst>
  <p:sldSz cx="9144000" cy="6858000" type="screen4x3"/>
  <p:notesSz cx="6858000" cy="9294813"/>
  <p:defaultTextStyle>
    <a:defPPr>
      <a:defRPr lang="en-GB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charset="0"/>
        <a:ea typeface="MS PGothic" charset="-128"/>
        <a:cs typeface="+mn-cs"/>
      </a:defRPr>
    </a:lvl1pPr>
    <a:lvl2pPr marL="742950" indent="-28575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charset="0"/>
        <a:ea typeface="MS PGothic" charset="-128"/>
        <a:cs typeface="+mn-cs"/>
      </a:defRPr>
    </a:lvl2pPr>
    <a:lvl3pPr marL="1143000" indent="-228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charset="0"/>
        <a:ea typeface="MS PGothic" charset="-128"/>
        <a:cs typeface="+mn-cs"/>
      </a:defRPr>
    </a:lvl3pPr>
    <a:lvl4pPr marL="1600200" indent="-228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charset="0"/>
        <a:ea typeface="MS PGothic" charset="-128"/>
        <a:cs typeface="+mn-cs"/>
      </a:defRPr>
    </a:lvl4pPr>
    <a:lvl5pPr marL="2057400" indent="-228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charset="0"/>
        <a:ea typeface="MS PGothic" charset="-128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charset="0"/>
        <a:ea typeface="MS PGothic" charset="-128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charset="0"/>
        <a:ea typeface="MS PGothic" charset="-128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charset="0"/>
        <a:ea typeface="MS PGothic" charset="-128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charset="0"/>
        <a:ea typeface="MS PGothic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ogarty, Morgan" initials="FM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6" clrMode="gray" frameSlides="1"/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175"/>
    <p:restoredTop sz="73347"/>
  </p:normalViewPr>
  <p:slideViewPr>
    <p:cSldViewPr>
      <p:cViewPr>
        <p:scale>
          <a:sx n="91" d="100"/>
          <a:sy n="91" d="100"/>
        </p:scale>
        <p:origin x="1128" y="216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commentAuthors" Target="comment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handoutMaster" Target="handoutMasters/handoutMaster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notesMaster" Target="notesMasters/notesMaster1.xml"/><Relationship Id="rId37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presProps" Target="presProps.xml"/><Relationship Id="rId8" Type="http://schemas.openxmlformats.org/officeDocument/2006/relationships/slide" Target="slides/slide4.xml"/><Relationship Id="rId3" Type="http://schemas.openxmlformats.org/officeDocument/2006/relationships/slideMaster" Target="slideMasters/slideMaster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ea typeface="ＭＳ Ｐゴシック" charset="0"/>
                <a:cs typeface="AR PL UMing HK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8088"/>
            <a:ext cx="2971800" cy="4651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ea typeface="ＭＳ Ｐゴシック" charset="0"/>
                <a:cs typeface="AR PL UMing HK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AutoShape 1"/>
          <p:cNvSpPr>
            <a:spLocks noChangeArrowheads="1"/>
          </p:cNvSpPr>
          <p:nvPr/>
        </p:nvSpPr>
        <p:spPr bwMode="auto">
          <a:xfrm>
            <a:off x="0" y="0"/>
            <a:ext cx="6858000" cy="9294813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endParaRPr lang="en-US" altLang="en-US"/>
          </a:p>
        </p:txBody>
      </p:sp>
      <p:sp>
        <p:nvSpPr>
          <p:cNvPr id="51203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371600" y="763588"/>
            <a:ext cx="5026025" cy="376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" name="Rectangle 3"/>
          <p:cNvSpPr>
            <a:spLocks noGrp="1" noChangeArrowheads="1"/>
          </p:cNvSpPr>
          <p:nvPr>
            <p:ph type="body"/>
          </p:nvPr>
        </p:nvSpPr>
        <p:spPr bwMode="auto">
          <a:xfrm>
            <a:off x="777875" y="4776788"/>
            <a:ext cx="6215063" cy="4522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altLang="en-US" noProof="0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370263" cy="50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1">
              <a:lnSpc>
                <a:spcPct val="93000"/>
              </a:lnSpc>
              <a:buSzPct val="10000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 sz="1400">
                <a:solidFill>
                  <a:srgbClr val="000000"/>
                </a:solidFill>
                <a:latin typeface="Times New Roman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dt"/>
          </p:nvPr>
        </p:nvSpPr>
        <p:spPr bwMode="auto">
          <a:xfrm>
            <a:off x="4398963" y="0"/>
            <a:ext cx="3370262" cy="50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eaLnBrk="1">
              <a:lnSpc>
                <a:spcPct val="93000"/>
              </a:lnSpc>
              <a:buSzPct val="10000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 sz="1400">
                <a:solidFill>
                  <a:srgbClr val="000000"/>
                </a:solidFill>
                <a:latin typeface="Times New Roman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/>
          </p:nvPr>
        </p:nvSpPr>
        <p:spPr bwMode="auto">
          <a:xfrm>
            <a:off x="0" y="9555163"/>
            <a:ext cx="3370263" cy="500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eaLnBrk="1">
              <a:lnSpc>
                <a:spcPct val="93000"/>
              </a:lnSpc>
              <a:buSzPct val="10000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 sz="1400">
                <a:solidFill>
                  <a:srgbClr val="000000"/>
                </a:solidFill>
                <a:latin typeface="Times New Roman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/>
          </p:nvPr>
        </p:nvSpPr>
        <p:spPr bwMode="auto">
          <a:xfrm>
            <a:off x="4398963" y="9555163"/>
            <a:ext cx="3370262" cy="500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>
              <a:lnSpc>
                <a:spcPct val="93000"/>
              </a:lnSpc>
              <a:buSzPct val="10000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 sz="1400">
                <a:solidFill>
                  <a:srgbClr val="000000"/>
                </a:solidFill>
                <a:latin typeface="Times New Roman" charset="0"/>
              </a:defRPr>
            </a:lvl1pPr>
          </a:lstStyle>
          <a:p>
            <a:pPr>
              <a:defRPr/>
            </a:pPr>
            <a:fld id="{DADC8CFC-7653-B94C-AED2-18B76020E8A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charset="0"/>
      <a:defRPr sz="1200" kern="1200">
        <a:solidFill>
          <a:srgbClr val="000000"/>
        </a:solidFill>
        <a:latin typeface="Times New Roman" panose="02020603050405020304" pitchFamily="18" charset="0"/>
        <a:ea typeface="MS PGothic" panose="020B0600070205080204" pitchFamily="34" charset="-128"/>
        <a:cs typeface="MS PGothic" charset="0"/>
      </a:defRPr>
    </a:lvl1pPr>
    <a:lvl2pPr marL="742950" indent="-28575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charset="0"/>
      <a:defRPr sz="1200" kern="1200">
        <a:solidFill>
          <a:srgbClr val="000000"/>
        </a:solidFill>
        <a:latin typeface="Times New Roman" panose="02020603050405020304" pitchFamily="18" charset="0"/>
        <a:ea typeface="MS PGothic" panose="020B0600070205080204" pitchFamily="34" charset="-128"/>
        <a:cs typeface="MS PGothic" charset="0"/>
      </a:defRPr>
    </a:lvl2pPr>
    <a:lvl3pPr marL="11430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charset="0"/>
      <a:defRPr sz="1200" kern="1200">
        <a:solidFill>
          <a:srgbClr val="000000"/>
        </a:solidFill>
        <a:latin typeface="Times New Roman" panose="02020603050405020304" pitchFamily="18" charset="0"/>
        <a:ea typeface="MS PGothic" panose="020B0600070205080204" pitchFamily="34" charset="-128"/>
        <a:cs typeface="MS PGothic" charset="0"/>
      </a:defRPr>
    </a:lvl3pPr>
    <a:lvl4pPr marL="16002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charset="0"/>
      <a:defRPr sz="1200" kern="1200">
        <a:solidFill>
          <a:srgbClr val="000000"/>
        </a:solidFill>
        <a:latin typeface="Times New Roman" panose="02020603050405020304" pitchFamily="18" charset="0"/>
        <a:ea typeface="MS PGothic" panose="020B0600070205080204" pitchFamily="34" charset="-128"/>
        <a:cs typeface="MS PGothic" charset="0"/>
      </a:defRPr>
    </a:lvl4pPr>
    <a:lvl5pPr marL="20574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charset="0"/>
      <a:defRPr sz="1200" kern="1200">
        <a:solidFill>
          <a:srgbClr val="000000"/>
        </a:solidFill>
        <a:latin typeface="Times New Roman" panose="02020603050405020304" pitchFamily="18" charset="0"/>
        <a:ea typeface="MS PGothic" panose="020B0600070205080204" pitchFamily="34" charset="-128"/>
        <a:cs typeface="MS PGothic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fld id="{C04CC756-0911-F04B-8932-19B009B40D76}" type="slidenum">
              <a:rPr lang="en-US" altLang="en-US">
                <a:solidFill>
                  <a:srgbClr val="000000"/>
                </a:solidFill>
                <a:latin typeface="Times New Roman" charset="0"/>
              </a:rPr>
              <a:pPr/>
              <a:t>1</a:t>
            </a:fld>
            <a:endParaRPr lang="en-US" altLang="en-US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5427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4900" y="696913"/>
            <a:ext cx="4648200" cy="34861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4276" name="Text Box 2"/>
          <p:cNvSpPr txBox="1">
            <a:spLocks noChangeArrowheads="1"/>
          </p:cNvSpPr>
          <p:nvPr/>
        </p:nvSpPr>
        <p:spPr bwMode="auto">
          <a:xfrm>
            <a:off x="685800" y="4416425"/>
            <a:ext cx="5486400" cy="418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15900" indent="-212725">
              <a:tabLst>
                <a:tab pos="215900" algn="l"/>
                <a:tab pos="673100" algn="l"/>
                <a:tab pos="1130300" algn="l"/>
                <a:tab pos="1587500" algn="l"/>
                <a:tab pos="2044700" algn="l"/>
                <a:tab pos="2501900" algn="l"/>
                <a:tab pos="2959100" algn="l"/>
                <a:tab pos="3416300" algn="l"/>
                <a:tab pos="3873500" algn="l"/>
                <a:tab pos="4330700" algn="l"/>
                <a:tab pos="4787900" algn="l"/>
                <a:tab pos="5245100" algn="l"/>
                <a:tab pos="5702300" algn="l"/>
                <a:tab pos="6159500" algn="l"/>
                <a:tab pos="6616700" algn="l"/>
                <a:tab pos="7073900" algn="l"/>
                <a:tab pos="7531100" algn="l"/>
                <a:tab pos="7988300" algn="l"/>
                <a:tab pos="8445500" algn="l"/>
                <a:tab pos="8902700" algn="l"/>
                <a:tab pos="9359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215900" algn="l"/>
                <a:tab pos="673100" algn="l"/>
                <a:tab pos="1130300" algn="l"/>
                <a:tab pos="1587500" algn="l"/>
                <a:tab pos="2044700" algn="l"/>
                <a:tab pos="2501900" algn="l"/>
                <a:tab pos="2959100" algn="l"/>
                <a:tab pos="3416300" algn="l"/>
                <a:tab pos="3873500" algn="l"/>
                <a:tab pos="4330700" algn="l"/>
                <a:tab pos="4787900" algn="l"/>
                <a:tab pos="5245100" algn="l"/>
                <a:tab pos="5702300" algn="l"/>
                <a:tab pos="6159500" algn="l"/>
                <a:tab pos="6616700" algn="l"/>
                <a:tab pos="7073900" algn="l"/>
                <a:tab pos="7531100" algn="l"/>
                <a:tab pos="7988300" algn="l"/>
                <a:tab pos="8445500" algn="l"/>
                <a:tab pos="8902700" algn="l"/>
                <a:tab pos="9359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215900" algn="l"/>
                <a:tab pos="673100" algn="l"/>
                <a:tab pos="1130300" algn="l"/>
                <a:tab pos="1587500" algn="l"/>
                <a:tab pos="2044700" algn="l"/>
                <a:tab pos="2501900" algn="l"/>
                <a:tab pos="2959100" algn="l"/>
                <a:tab pos="3416300" algn="l"/>
                <a:tab pos="3873500" algn="l"/>
                <a:tab pos="4330700" algn="l"/>
                <a:tab pos="4787900" algn="l"/>
                <a:tab pos="5245100" algn="l"/>
                <a:tab pos="5702300" algn="l"/>
                <a:tab pos="6159500" algn="l"/>
                <a:tab pos="6616700" algn="l"/>
                <a:tab pos="7073900" algn="l"/>
                <a:tab pos="7531100" algn="l"/>
                <a:tab pos="7988300" algn="l"/>
                <a:tab pos="8445500" algn="l"/>
                <a:tab pos="8902700" algn="l"/>
                <a:tab pos="9359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215900" algn="l"/>
                <a:tab pos="673100" algn="l"/>
                <a:tab pos="1130300" algn="l"/>
                <a:tab pos="1587500" algn="l"/>
                <a:tab pos="2044700" algn="l"/>
                <a:tab pos="2501900" algn="l"/>
                <a:tab pos="2959100" algn="l"/>
                <a:tab pos="3416300" algn="l"/>
                <a:tab pos="3873500" algn="l"/>
                <a:tab pos="4330700" algn="l"/>
                <a:tab pos="4787900" algn="l"/>
                <a:tab pos="5245100" algn="l"/>
                <a:tab pos="5702300" algn="l"/>
                <a:tab pos="6159500" algn="l"/>
                <a:tab pos="6616700" algn="l"/>
                <a:tab pos="7073900" algn="l"/>
                <a:tab pos="7531100" algn="l"/>
                <a:tab pos="7988300" algn="l"/>
                <a:tab pos="8445500" algn="l"/>
                <a:tab pos="8902700" algn="l"/>
                <a:tab pos="9359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215900" algn="l"/>
                <a:tab pos="673100" algn="l"/>
                <a:tab pos="1130300" algn="l"/>
                <a:tab pos="1587500" algn="l"/>
                <a:tab pos="2044700" algn="l"/>
                <a:tab pos="2501900" algn="l"/>
                <a:tab pos="2959100" algn="l"/>
                <a:tab pos="3416300" algn="l"/>
                <a:tab pos="3873500" algn="l"/>
                <a:tab pos="4330700" algn="l"/>
                <a:tab pos="4787900" algn="l"/>
                <a:tab pos="5245100" algn="l"/>
                <a:tab pos="5702300" algn="l"/>
                <a:tab pos="6159500" algn="l"/>
                <a:tab pos="6616700" algn="l"/>
                <a:tab pos="7073900" algn="l"/>
                <a:tab pos="7531100" algn="l"/>
                <a:tab pos="7988300" algn="l"/>
                <a:tab pos="8445500" algn="l"/>
                <a:tab pos="8902700" algn="l"/>
                <a:tab pos="9359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215900" algn="l"/>
                <a:tab pos="673100" algn="l"/>
                <a:tab pos="1130300" algn="l"/>
                <a:tab pos="1587500" algn="l"/>
                <a:tab pos="2044700" algn="l"/>
                <a:tab pos="2501900" algn="l"/>
                <a:tab pos="2959100" algn="l"/>
                <a:tab pos="3416300" algn="l"/>
                <a:tab pos="3873500" algn="l"/>
                <a:tab pos="4330700" algn="l"/>
                <a:tab pos="4787900" algn="l"/>
                <a:tab pos="5245100" algn="l"/>
                <a:tab pos="5702300" algn="l"/>
                <a:tab pos="6159500" algn="l"/>
                <a:tab pos="6616700" algn="l"/>
                <a:tab pos="7073900" algn="l"/>
                <a:tab pos="7531100" algn="l"/>
                <a:tab pos="7988300" algn="l"/>
                <a:tab pos="8445500" algn="l"/>
                <a:tab pos="8902700" algn="l"/>
                <a:tab pos="9359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215900" algn="l"/>
                <a:tab pos="673100" algn="l"/>
                <a:tab pos="1130300" algn="l"/>
                <a:tab pos="1587500" algn="l"/>
                <a:tab pos="2044700" algn="l"/>
                <a:tab pos="2501900" algn="l"/>
                <a:tab pos="2959100" algn="l"/>
                <a:tab pos="3416300" algn="l"/>
                <a:tab pos="3873500" algn="l"/>
                <a:tab pos="4330700" algn="l"/>
                <a:tab pos="4787900" algn="l"/>
                <a:tab pos="5245100" algn="l"/>
                <a:tab pos="5702300" algn="l"/>
                <a:tab pos="6159500" algn="l"/>
                <a:tab pos="6616700" algn="l"/>
                <a:tab pos="7073900" algn="l"/>
                <a:tab pos="7531100" algn="l"/>
                <a:tab pos="7988300" algn="l"/>
                <a:tab pos="8445500" algn="l"/>
                <a:tab pos="8902700" algn="l"/>
                <a:tab pos="9359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215900" algn="l"/>
                <a:tab pos="673100" algn="l"/>
                <a:tab pos="1130300" algn="l"/>
                <a:tab pos="1587500" algn="l"/>
                <a:tab pos="2044700" algn="l"/>
                <a:tab pos="2501900" algn="l"/>
                <a:tab pos="2959100" algn="l"/>
                <a:tab pos="3416300" algn="l"/>
                <a:tab pos="3873500" algn="l"/>
                <a:tab pos="4330700" algn="l"/>
                <a:tab pos="4787900" algn="l"/>
                <a:tab pos="5245100" algn="l"/>
                <a:tab pos="5702300" algn="l"/>
                <a:tab pos="6159500" algn="l"/>
                <a:tab pos="6616700" algn="l"/>
                <a:tab pos="7073900" algn="l"/>
                <a:tab pos="7531100" algn="l"/>
                <a:tab pos="7988300" algn="l"/>
                <a:tab pos="8445500" algn="l"/>
                <a:tab pos="8902700" algn="l"/>
                <a:tab pos="9359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215900" algn="l"/>
                <a:tab pos="673100" algn="l"/>
                <a:tab pos="1130300" algn="l"/>
                <a:tab pos="1587500" algn="l"/>
                <a:tab pos="2044700" algn="l"/>
                <a:tab pos="2501900" algn="l"/>
                <a:tab pos="2959100" algn="l"/>
                <a:tab pos="3416300" algn="l"/>
                <a:tab pos="3873500" algn="l"/>
                <a:tab pos="4330700" algn="l"/>
                <a:tab pos="4787900" algn="l"/>
                <a:tab pos="5245100" algn="l"/>
                <a:tab pos="5702300" algn="l"/>
                <a:tab pos="6159500" algn="l"/>
                <a:tab pos="6616700" algn="l"/>
                <a:tab pos="7073900" algn="l"/>
                <a:tab pos="7531100" algn="l"/>
                <a:tab pos="7988300" algn="l"/>
                <a:tab pos="8445500" algn="l"/>
                <a:tab pos="8902700" algn="l"/>
                <a:tab pos="9359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2000">
                <a:solidFill>
                  <a:srgbClr val="000000"/>
                </a:solidFill>
              </a:rPr>
              <a:t>This talk is an introduction to some common terms in FreeSurfer to give you a solid foundation for the rest of the course</a:t>
            </a:r>
          </a:p>
          <a:p>
            <a:pPr eaLnBrk="1" hangingPunct="1">
              <a:buSzPct val="100000"/>
            </a:pPr>
            <a:endParaRPr lang="en-US" altLang="en-US" sz="2000">
              <a:solidFill>
                <a:srgbClr val="000000"/>
              </a:solidFill>
            </a:endParaRPr>
          </a:p>
        </p:txBody>
      </p:sp>
      <p:sp>
        <p:nvSpPr>
          <p:cNvPr id="54277" name="Text Box 3"/>
          <p:cNvSpPr txBox="1">
            <a:spLocks noChangeArrowheads="1"/>
          </p:cNvSpPr>
          <p:nvPr/>
        </p:nvSpPr>
        <p:spPr bwMode="auto">
          <a:xfrm>
            <a:off x="3884613" y="8829675"/>
            <a:ext cx="2971800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>
              <a:buSzPct val="100000"/>
            </a:pPr>
            <a:fld id="{E8939374-53F0-A44E-977F-443C77F60596}" type="slidenum">
              <a:rPr lang="en-US" altLang="en-US" sz="1200">
                <a:solidFill>
                  <a:srgbClr val="000000"/>
                </a:solidFill>
              </a:rPr>
              <a:pPr eaLnBrk="1">
                <a:buSzPct val="100000"/>
              </a:pPr>
              <a:t>1</a:t>
            </a:fld>
            <a:endParaRPr lang="en-US" altLang="en-US" sz="1200">
              <a:solidFill>
                <a:srgbClr val="000000"/>
              </a:solidFill>
            </a:endParaRPr>
          </a:p>
        </p:txBody>
      </p:sp>
      <p:sp>
        <p:nvSpPr>
          <p:cNvPr id="54278" name="Notes Placeholder 1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en-US" dirty="0">
              <a:latin typeface="Times New Roman" charset="0"/>
              <a:ea typeface="MS PGothic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fld id="{0DAA3806-DEDC-E448-A6D4-4D54AA940A15}" type="slidenum">
              <a:rPr lang="en-US" altLang="en-US">
                <a:solidFill>
                  <a:srgbClr val="000000"/>
                </a:solidFill>
                <a:latin typeface="Times New Roman" charset="0"/>
              </a:rPr>
              <a:pPr/>
              <a:t>11</a:t>
            </a:fld>
            <a:endParaRPr lang="en-US" altLang="en-US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60419" name="Text Box 1"/>
          <p:cNvSpPr txBox="1">
            <a:spLocks noChangeArrowheads="1"/>
          </p:cNvSpPr>
          <p:nvPr/>
        </p:nvSpPr>
        <p:spPr bwMode="auto">
          <a:xfrm>
            <a:off x="3884613" y="8829675"/>
            <a:ext cx="2971800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buSzPct val="100000"/>
            </a:pPr>
            <a:fld id="{51B00EBB-1869-814A-88D0-BA1DBDFF7E59}" type="slidenum">
              <a:rPr lang="en-US" altLang="en-US" sz="1200">
                <a:solidFill>
                  <a:srgbClr val="000000"/>
                </a:solidFill>
              </a:rPr>
              <a:pPr eaLnBrk="1" hangingPunct="1">
                <a:buSzPct val="100000"/>
              </a:pPr>
              <a:t>11</a:t>
            </a:fld>
            <a:endParaRPr lang="en-US" altLang="en-US" sz="1200">
              <a:solidFill>
                <a:srgbClr val="000000"/>
              </a:solidFill>
            </a:endParaRPr>
          </a:p>
        </p:txBody>
      </p:sp>
      <p:sp>
        <p:nvSpPr>
          <p:cNvPr id="6042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4900" y="696913"/>
            <a:ext cx="4648200" cy="34861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0421" name="Text Box 3"/>
          <p:cNvSpPr txBox="1">
            <a:spLocks noChangeArrowheads="1"/>
          </p:cNvSpPr>
          <p:nvPr/>
        </p:nvSpPr>
        <p:spPr bwMode="auto">
          <a:xfrm>
            <a:off x="685800" y="4416425"/>
            <a:ext cx="5486400" cy="418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68275" indent="-168275"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 marL="625475" indent="-168275"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 sz="2000">
                <a:solidFill>
                  <a:srgbClr val="000000"/>
                </a:solidFill>
              </a:rPr>
              <a:t>got all this data, want to divide it up to have some meaningful info about this subject</a:t>
            </a:r>
          </a:p>
          <a:p>
            <a:pPr lvl="1"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 sz="2000">
                <a:solidFill>
                  <a:srgbClr val="000000"/>
                </a:solidFill>
                <a:ea typeface="ＭＳ Ｐゴシック" charset="-128"/>
              </a:rPr>
              <a:t>So another function of FS is to generate surfaces</a:t>
            </a:r>
          </a:p>
          <a:p>
            <a:pPr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 sz="2000">
                <a:solidFill>
                  <a:srgbClr val="000000"/>
                </a:solidFill>
              </a:rPr>
              <a:t>Surface is a cortical boundary </a:t>
            </a:r>
          </a:p>
          <a:p>
            <a:pPr lvl="1"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 sz="2000">
                <a:solidFill>
                  <a:srgbClr val="000000"/>
                </a:solidFill>
                <a:ea typeface="ＭＳ Ｐゴシック" charset="-128"/>
              </a:rPr>
              <a:t>White surface-  between wm and gm (here the yellow line)</a:t>
            </a:r>
          </a:p>
          <a:p>
            <a:pPr lvl="1"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 sz="2000">
                <a:solidFill>
                  <a:srgbClr val="000000"/>
                </a:solidFill>
                <a:ea typeface="ＭＳ Ｐゴシック" charset="-128"/>
              </a:rPr>
              <a:t>Pial surface- bewteen gm and pia/cerebral spinal fluid (here the red line)</a:t>
            </a:r>
          </a:p>
          <a:p>
            <a:pPr lvl="1"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 sz="2000">
                <a:solidFill>
                  <a:srgbClr val="000000"/>
                </a:solidFill>
                <a:ea typeface="ＭＳ Ｐゴシック" charset="-128"/>
              </a:rPr>
              <a:t>colors not necessarily always red and yellow- can pick what colors you want them to be in Freeview</a:t>
            </a:r>
          </a:p>
          <a:p>
            <a:pPr eaLnBrk="1" hangingPunct="1">
              <a:buSzPct val="100000"/>
            </a:pPr>
            <a:endParaRPr lang="en-US" altLang="en-US" sz="2000">
              <a:solidFill>
                <a:srgbClr val="000000"/>
              </a:solidFill>
            </a:endParaRPr>
          </a:p>
        </p:txBody>
      </p:sp>
      <p:sp>
        <p:nvSpPr>
          <p:cNvPr id="60422" name="Notes Placeholder 1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en-US" dirty="0">
                <a:latin typeface="Times New Roman" charset="0"/>
                <a:ea typeface="MS PGothic" charset="-128"/>
              </a:rPr>
              <a:t>Surface = boundaries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en-US" dirty="0">
                <a:latin typeface="Times New Roman" charset="0"/>
                <a:ea typeface="MS PGothic" charset="-128"/>
              </a:rPr>
              <a:t>Boundary between CSF and GM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en-US" dirty="0">
                <a:latin typeface="Times New Roman" charset="0"/>
                <a:ea typeface="MS PGothic" charset="-128"/>
              </a:rPr>
              <a:t>Red line is boundary between CSF and GM—called </a:t>
            </a:r>
            <a:r>
              <a:rPr lang="en-US" altLang="en-US" dirty="0" err="1">
                <a:latin typeface="Times New Roman" charset="0"/>
                <a:ea typeface="MS PGothic" charset="-128"/>
              </a:rPr>
              <a:t>pial</a:t>
            </a:r>
            <a:r>
              <a:rPr lang="en-US" altLang="en-US" dirty="0">
                <a:latin typeface="Times New Roman" charset="0"/>
                <a:ea typeface="MS PGothic" charset="-128"/>
              </a:rPr>
              <a:t> surface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en-US" dirty="0">
                <a:latin typeface="Times New Roman" charset="0"/>
                <a:ea typeface="MS PGothic" charset="-128"/>
              </a:rPr>
              <a:t>Yellow line is boundary between WM and GM—called the white surface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fld id="{CC875EDF-D46C-ED4E-A78F-808001A995E6}" type="slidenum">
              <a:rPr lang="en-US" altLang="en-US">
                <a:solidFill>
                  <a:srgbClr val="000000"/>
                </a:solidFill>
                <a:latin typeface="Times New Roman" charset="0"/>
              </a:rPr>
              <a:pPr/>
              <a:t>12</a:t>
            </a:fld>
            <a:endParaRPr lang="en-US" altLang="en-US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62467" name="Text Box 1"/>
          <p:cNvSpPr txBox="1">
            <a:spLocks noChangeArrowheads="1"/>
          </p:cNvSpPr>
          <p:nvPr/>
        </p:nvSpPr>
        <p:spPr bwMode="auto">
          <a:xfrm>
            <a:off x="3884613" y="8829675"/>
            <a:ext cx="2971800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buSzPct val="100000"/>
            </a:pPr>
            <a:fld id="{D79D0913-AA68-2D4E-A42C-D5895C92CFC7}" type="slidenum">
              <a:rPr lang="en-US" altLang="en-US" sz="1200">
                <a:solidFill>
                  <a:srgbClr val="000000"/>
                </a:solidFill>
              </a:rPr>
              <a:pPr eaLnBrk="1" hangingPunct="1">
                <a:buSzPct val="100000"/>
              </a:pPr>
              <a:t>12</a:t>
            </a:fld>
            <a:endParaRPr lang="en-US" altLang="en-US" sz="1200">
              <a:solidFill>
                <a:srgbClr val="000000"/>
              </a:solidFill>
            </a:endParaRPr>
          </a:p>
        </p:txBody>
      </p:sp>
      <p:sp>
        <p:nvSpPr>
          <p:cNvPr id="6246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4900" y="696913"/>
            <a:ext cx="4648200" cy="34861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2469" name="Text Box 3"/>
          <p:cNvSpPr txBox="1">
            <a:spLocks noChangeArrowheads="1"/>
          </p:cNvSpPr>
          <p:nvPr/>
        </p:nvSpPr>
        <p:spPr bwMode="auto">
          <a:xfrm>
            <a:off x="685800" y="4416425"/>
            <a:ext cx="5486400" cy="418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68275" indent="-168275"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 marL="625475" indent="-168275"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 sz="2000">
                <a:solidFill>
                  <a:srgbClr val="000000"/>
                </a:solidFill>
              </a:rPr>
              <a:t>think of surfaces not only in terms of this 2D slice (picture on right) but also in terms of how they would look over the entire 3D structure of a brain </a:t>
            </a:r>
          </a:p>
          <a:p>
            <a:pPr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 sz="2000">
                <a:solidFill>
                  <a:srgbClr val="000000"/>
                </a:solidFill>
              </a:rPr>
              <a:t>If you stack up every slice’s surfaces, you get these 3D versions on the left</a:t>
            </a:r>
          </a:p>
          <a:p>
            <a:pPr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 sz="2000">
                <a:solidFill>
                  <a:srgbClr val="000000"/>
                </a:solidFill>
              </a:rPr>
              <a:t>Top left image: what boundary over all the wm in brain looks like – the white surface</a:t>
            </a:r>
          </a:p>
          <a:p>
            <a:pPr lvl="1"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 sz="2000">
                <a:solidFill>
                  <a:srgbClr val="000000"/>
                </a:solidFill>
              </a:rPr>
              <a:t>can see into sulci</a:t>
            </a:r>
          </a:p>
          <a:p>
            <a:pPr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 sz="2000">
                <a:solidFill>
                  <a:srgbClr val="000000"/>
                </a:solidFill>
              </a:rPr>
              <a:t>Bottom left image: what boundary over all the gm in brain looks like – the pial surface</a:t>
            </a:r>
          </a:p>
          <a:p>
            <a:pPr lvl="1"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 sz="2000">
                <a:solidFill>
                  <a:srgbClr val="000000"/>
                </a:solidFill>
              </a:rPr>
              <a:t> probably more used to seeing this</a:t>
            </a:r>
          </a:p>
          <a:p>
            <a:pPr eaLnBrk="1" hangingPunct="1">
              <a:buSzPct val="100000"/>
            </a:pPr>
            <a:endParaRPr lang="en-US" altLang="en-US" sz="2000">
              <a:solidFill>
                <a:srgbClr val="000000"/>
              </a:solidFill>
            </a:endParaRPr>
          </a:p>
        </p:txBody>
      </p:sp>
      <p:sp>
        <p:nvSpPr>
          <p:cNvPr id="62470" name="Notes Placeholder 1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171450" indent="-171450" eaLnBrk="1" hangingPunct="1">
              <a:buFont typeface="Arial" panose="020B0604020202020204" pitchFamily="34" charset="0"/>
              <a:buChar char="•"/>
            </a:pPr>
            <a:r>
              <a:rPr lang="en-US" altLang="en-US" dirty="0">
                <a:latin typeface="Times New Roman" charset="0"/>
                <a:ea typeface="MS PGothic" charset="-128"/>
              </a:rPr>
              <a:t>Surfaces are 3D</a:t>
            </a:r>
          </a:p>
          <a:p>
            <a:pPr marL="171450" indent="-171450" eaLnBrk="1" hangingPunct="1">
              <a:buFont typeface="Arial" panose="020B0604020202020204" pitchFamily="34" charset="0"/>
              <a:buChar char="•"/>
            </a:pPr>
            <a:r>
              <a:rPr lang="en-US" altLang="en-US" dirty="0">
                <a:latin typeface="Times New Roman" charset="0"/>
                <a:ea typeface="MS PGothic" charset="-128"/>
              </a:rPr>
              <a:t>But have to remember image on the right is a zoomed in 2D slice of a brain</a:t>
            </a:r>
          </a:p>
          <a:p>
            <a:pPr marL="171450" indent="-171450" eaLnBrk="1" hangingPunct="1">
              <a:buFont typeface="Arial" panose="020B0604020202020204" pitchFamily="34" charset="0"/>
              <a:buChar char="•"/>
            </a:pPr>
            <a:r>
              <a:rPr lang="en-US" altLang="en-US" dirty="0">
                <a:latin typeface="Times New Roman" charset="0"/>
                <a:ea typeface="MS PGothic" charset="-128"/>
              </a:rPr>
              <a:t>You take every slice of the brain and stack them up, you’ll have these images here</a:t>
            </a:r>
          </a:p>
          <a:p>
            <a:pPr marL="171450" indent="-171450" eaLnBrk="1" hangingPunct="1">
              <a:buFont typeface="Arial" panose="020B0604020202020204" pitchFamily="34" charset="0"/>
              <a:buChar char="•"/>
            </a:pPr>
            <a:r>
              <a:rPr lang="en-US" altLang="en-US" dirty="0">
                <a:latin typeface="Times New Roman" charset="0"/>
                <a:ea typeface="MS PGothic" charset="-128"/>
              </a:rPr>
              <a:t>So the top is the white surface, you can see down into the sulci</a:t>
            </a:r>
          </a:p>
          <a:p>
            <a:pPr marL="171450" indent="-171450" eaLnBrk="1" hangingPunct="1">
              <a:buFont typeface="Arial" panose="020B0604020202020204" pitchFamily="34" charset="0"/>
              <a:buChar char="•"/>
            </a:pPr>
            <a:r>
              <a:rPr lang="en-US" altLang="en-US" dirty="0">
                <a:latin typeface="Times New Roman" charset="0"/>
                <a:ea typeface="MS PGothic" charset="-128"/>
              </a:rPr>
              <a:t>And the bottom is the </a:t>
            </a:r>
            <a:r>
              <a:rPr lang="en-US" altLang="en-US" dirty="0" err="1">
                <a:latin typeface="Times New Roman" charset="0"/>
                <a:ea typeface="MS PGothic" charset="-128"/>
              </a:rPr>
              <a:t>pial</a:t>
            </a:r>
            <a:r>
              <a:rPr lang="en-US" altLang="en-US" dirty="0">
                <a:latin typeface="Times New Roman" charset="0"/>
                <a:ea typeface="MS PGothic" charset="-128"/>
              </a:rPr>
              <a:t> surface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fld id="{F7DE912A-3A7F-AF42-BFAA-BC649B6B1313}" type="slidenum">
              <a:rPr lang="en-US" altLang="en-US">
                <a:solidFill>
                  <a:srgbClr val="000000"/>
                </a:solidFill>
                <a:latin typeface="Times New Roman" charset="0"/>
              </a:rPr>
              <a:pPr/>
              <a:t>13</a:t>
            </a:fld>
            <a:endParaRPr lang="en-US" altLang="en-US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64515" name="Text Box 1"/>
          <p:cNvSpPr txBox="1">
            <a:spLocks noChangeArrowheads="1"/>
          </p:cNvSpPr>
          <p:nvPr/>
        </p:nvSpPr>
        <p:spPr bwMode="auto">
          <a:xfrm>
            <a:off x="3884613" y="8829675"/>
            <a:ext cx="2971800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buSzPct val="100000"/>
            </a:pPr>
            <a:fld id="{943F1345-C364-204E-8137-816FF1DB5DA4}" type="slidenum">
              <a:rPr lang="en-US" altLang="en-US" sz="1200">
                <a:solidFill>
                  <a:srgbClr val="000000"/>
                </a:solidFill>
              </a:rPr>
              <a:pPr eaLnBrk="1" hangingPunct="1">
                <a:buSzPct val="100000"/>
              </a:pPr>
              <a:t>13</a:t>
            </a:fld>
            <a:endParaRPr lang="en-US" altLang="en-US" sz="1200">
              <a:solidFill>
                <a:srgbClr val="000000"/>
              </a:solidFill>
            </a:endParaRPr>
          </a:p>
        </p:txBody>
      </p:sp>
      <p:sp>
        <p:nvSpPr>
          <p:cNvPr id="6451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4900" y="696913"/>
            <a:ext cx="4648200" cy="34861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4517" name="Text Box 3"/>
          <p:cNvSpPr txBox="1">
            <a:spLocks noChangeArrowheads="1"/>
          </p:cNvSpPr>
          <p:nvPr/>
        </p:nvSpPr>
        <p:spPr bwMode="auto">
          <a:xfrm>
            <a:off x="685800" y="4416425"/>
            <a:ext cx="5486400" cy="418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68275" indent="-168275"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 marL="625475" indent="-168275"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 sz="2000">
                <a:solidFill>
                  <a:srgbClr val="000000"/>
                </a:solidFill>
              </a:rPr>
              <a:t>Surface might look like just a solid line, but actually it is made up of many tiny points called vertices. (singular- vertex)</a:t>
            </a:r>
          </a:p>
          <a:p>
            <a:pPr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 sz="2000">
                <a:solidFill>
                  <a:srgbClr val="000000"/>
                </a:solidFill>
              </a:rPr>
              <a:t>It is important to know that this is what makes up surfaces</a:t>
            </a:r>
          </a:p>
          <a:p>
            <a:pPr lvl="1"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 sz="2000">
                <a:solidFill>
                  <a:srgbClr val="000000"/>
                </a:solidFill>
                <a:ea typeface="ＭＳ Ｐゴシック" charset="-128"/>
              </a:rPr>
              <a:t>b/c this is where we store all the information about the surface (and where we take measurements like thickness, curvature and others)</a:t>
            </a:r>
          </a:p>
          <a:p>
            <a:pPr eaLnBrk="1" hangingPunct="1">
              <a:buSzPct val="100000"/>
            </a:pPr>
            <a:endParaRPr lang="en-US" altLang="en-US" sz="2000">
              <a:solidFill>
                <a:srgbClr val="000000"/>
              </a:solidFill>
            </a:endParaRPr>
          </a:p>
        </p:txBody>
      </p:sp>
      <p:sp>
        <p:nvSpPr>
          <p:cNvPr id="64518" name="Notes Placeholder 1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en-US" dirty="0">
                <a:latin typeface="Times New Roman" charset="0"/>
                <a:ea typeface="MS PGothic" charset="-128"/>
              </a:rPr>
              <a:t>Each surface is made up of many tiny points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en-US" dirty="0">
                <a:latin typeface="Times New Roman" charset="0"/>
                <a:ea typeface="MS PGothic" charset="-128"/>
              </a:rPr>
              <a:t>These vertices make up the surfaces and where we store the measurements/information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altLang="en-US" dirty="0">
              <a:latin typeface="Times New Roman" charset="0"/>
              <a:ea typeface="MS PGothic" charset="-128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fld id="{7A61218E-0C16-954E-AD09-B29AA388E0C3}" type="slidenum">
              <a:rPr lang="en-US" altLang="en-US">
                <a:solidFill>
                  <a:srgbClr val="000000"/>
                </a:solidFill>
                <a:latin typeface="Times New Roman" charset="0"/>
              </a:rPr>
              <a:pPr/>
              <a:t>14</a:t>
            </a:fld>
            <a:endParaRPr lang="en-US" altLang="en-US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74755" name="Text Box 1"/>
          <p:cNvSpPr txBox="1">
            <a:spLocks noChangeArrowheads="1"/>
          </p:cNvSpPr>
          <p:nvPr/>
        </p:nvSpPr>
        <p:spPr bwMode="auto">
          <a:xfrm>
            <a:off x="3884613" y="8829675"/>
            <a:ext cx="2971800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buSzPct val="100000"/>
            </a:pPr>
            <a:fld id="{1B0C7E29-2312-3A4E-9E98-14D28546E8AB}" type="slidenum">
              <a:rPr lang="en-US" altLang="en-US" sz="1200">
                <a:solidFill>
                  <a:srgbClr val="000000"/>
                </a:solidFill>
              </a:rPr>
              <a:pPr eaLnBrk="1" hangingPunct="1">
                <a:buSzPct val="100000"/>
              </a:pPr>
              <a:t>14</a:t>
            </a:fld>
            <a:endParaRPr lang="en-US" altLang="en-US" sz="1200">
              <a:solidFill>
                <a:srgbClr val="000000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4900" y="696913"/>
            <a:ext cx="4648200" cy="34861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4757" name="Text Box 3"/>
          <p:cNvSpPr txBox="1">
            <a:spLocks noChangeArrowheads="1"/>
          </p:cNvSpPr>
          <p:nvPr/>
        </p:nvSpPr>
        <p:spPr bwMode="auto">
          <a:xfrm>
            <a:off x="685800" y="4416425"/>
            <a:ext cx="5486400" cy="418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68275" indent="-168275"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 marL="625475" indent="-168275"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 sz="2000">
                <a:solidFill>
                  <a:srgbClr val="000000"/>
                </a:solidFill>
              </a:rPr>
              <a:t>This is how we represent the two classes of gm- cortical and subcortical</a:t>
            </a:r>
          </a:p>
          <a:p>
            <a:pPr lvl="1"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 sz="2000">
                <a:solidFill>
                  <a:srgbClr val="000000"/>
                </a:solidFill>
              </a:rPr>
              <a:t>Surfaces are used to get measurements on cortical gm</a:t>
            </a:r>
          </a:p>
          <a:p>
            <a:pPr lvl="1"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 sz="2000">
                <a:solidFill>
                  <a:srgbClr val="000000"/>
                </a:solidFill>
              </a:rPr>
              <a:t>Surfaces NOT used to get measurements on subcortical gm (putamen, hippo etc.) – for those we use segmentation color maps in the volume</a:t>
            </a:r>
          </a:p>
          <a:p>
            <a:pPr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 sz="2000">
                <a:solidFill>
                  <a:srgbClr val="000000"/>
                </a:solidFill>
              </a:rPr>
              <a:t>So it’s ok that the surfaces get a little funky around the subcort structures (shown in the green ovals)</a:t>
            </a:r>
          </a:p>
          <a:p>
            <a:pPr lvl="1"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 sz="2000">
                <a:solidFill>
                  <a:srgbClr val="000000"/>
                </a:solidFill>
              </a:rPr>
              <a:t>you don’t have to worry or try to fix anything because they’re not being used for the subcortical measurements</a:t>
            </a:r>
          </a:p>
          <a:p>
            <a:pPr eaLnBrk="1" hangingPunct="1">
              <a:buSzPct val="100000"/>
            </a:pPr>
            <a:endParaRPr lang="en-US" altLang="en-US" sz="2000">
              <a:solidFill>
                <a:srgbClr val="000000"/>
              </a:solidFill>
            </a:endParaRPr>
          </a:p>
        </p:txBody>
      </p:sp>
      <p:sp>
        <p:nvSpPr>
          <p:cNvPr id="74758" name="Notes Placeholder 1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en-US" b="0" dirty="0">
                <a:latin typeface="Times New Roman" charset="0"/>
                <a:ea typeface="MS PGothic" charset="-128"/>
              </a:rPr>
              <a:t>A little anatomy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en-US" b="0" dirty="0">
                <a:latin typeface="Times New Roman" charset="0"/>
                <a:ea typeface="MS PGothic" charset="-128"/>
              </a:rPr>
              <a:t>FS differentiates cortex/cortical ribbon (GM) and subcortical grey matter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fld id="{6215A25B-F22A-4046-8C04-4197A228E227}" type="slidenum">
              <a:rPr lang="en-US" altLang="en-US">
                <a:solidFill>
                  <a:srgbClr val="000000"/>
                </a:solidFill>
                <a:latin typeface="Times New Roman" charset="0"/>
              </a:rPr>
              <a:pPr/>
              <a:t>15</a:t>
            </a:fld>
            <a:endParaRPr lang="en-US" altLang="en-US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78851" name="Text Box 1"/>
          <p:cNvSpPr txBox="1">
            <a:spLocks noChangeArrowheads="1"/>
          </p:cNvSpPr>
          <p:nvPr/>
        </p:nvSpPr>
        <p:spPr bwMode="auto">
          <a:xfrm>
            <a:off x="3884613" y="8829675"/>
            <a:ext cx="2971800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buSzPct val="100000"/>
            </a:pPr>
            <a:fld id="{C1BB6D3C-A1EB-EA43-83F6-6D275A2B46F9}" type="slidenum">
              <a:rPr lang="en-US" altLang="en-US" sz="1200">
                <a:solidFill>
                  <a:srgbClr val="000000"/>
                </a:solidFill>
              </a:rPr>
              <a:pPr eaLnBrk="1" hangingPunct="1">
                <a:buSzPct val="100000"/>
              </a:pPr>
              <a:t>15</a:t>
            </a:fld>
            <a:endParaRPr lang="en-US" altLang="en-US" sz="1200">
              <a:solidFill>
                <a:srgbClr val="000000"/>
              </a:solidFill>
            </a:endParaRPr>
          </a:p>
        </p:txBody>
      </p:sp>
      <p:sp>
        <p:nvSpPr>
          <p:cNvPr id="788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4900" y="696913"/>
            <a:ext cx="4648200" cy="34861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8853" name="Text Box 3"/>
          <p:cNvSpPr txBox="1">
            <a:spLocks noChangeArrowheads="1"/>
          </p:cNvSpPr>
          <p:nvPr/>
        </p:nvSpPr>
        <p:spPr bwMode="auto">
          <a:xfrm>
            <a:off x="685800" y="4416425"/>
            <a:ext cx="5486400" cy="418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68275" indent="-168275"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 marL="625475" indent="-168275"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 sz="2000">
                <a:solidFill>
                  <a:srgbClr val="000000"/>
                </a:solidFill>
              </a:rPr>
              <a:t>This is an example of two of the color maps FS produces</a:t>
            </a:r>
          </a:p>
          <a:p>
            <a:pPr lvl="1"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 sz="2000">
                <a:solidFill>
                  <a:srgbClr val="000000"/>
                </a:solidFill>
                <a:ea typeface="ＭＳ Ｐゴシック" charset="-128"/>
              </a:rPr>
              <a:t>one for cortical ribbon </a:t>
            </a:r>
          </a:p>
          <a:p>
            <a:pPr lvl="1"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 sz="2000">
                <a:solidFill>
                  <a:srgbClr val="000000"/>
                </a:solidFill>
                <a:ea typeface="ＭＳ Ｐゴシック" charset="-128"/>
              </a:rPr>
              <a:t>other for subcortical structures</a:t>
            </a:r>
          </a:p>
          <a:p>
            <a:pPr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 sz="2000">
                <a:solidFill>
                  <a:srgbClr val="000000"/>
                </a:solidFill>
              </a:rPr>
              <a:t>parcellation refers to division of cortical areas</a:t>
            </a:r>
          </a:p>
          <a:p>
            <a:pPr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 sz="2000">
                <a:solidFill>
                  <a:srgbClr val="000000"/>
                </a:solidFill>
              </a:rPr>
              <a:t>segmentation refers to division of subcortical areas, sometimes also segmentation of wm and gm</a:t>
            </a:r>
          </a:p>
          <a:p>
            <a:pPr eaLnBrk="1" hangingPunct="1">
              <a:buSzPct val="100000"/>
            </a:pPr>
            <a:endParaRPr lang="en-US" altLang="en-US" sz="2000">
              <a:solidFill>
                <a:srgbClr val="000000"/>
              </a:solidFill>
            </a:endParaRPr>
          </a:p>
        </p:txBody>
      </p:sp>
      <p:sp>
        <p:nvSpPr>
          <p:cNvPr id="78854" name="Notes Placeholder 1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altLang="en-US" dirty="0">
              <a:latin typeface="Times New Roman" charset="0"/>
              <a:ea typeface="MS PGothic" charset="-128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fld id="{EFF04465-7A89-EF40-A654-5CF50CAEE7EB}" type="slidenum">
              <a:rPr lang="en-US" altLang="en-US">
                <a:solidFill>
                  <a:srgbClr val="000000"/>
                </a:solidFill>
                <a:latin typeface="Times New Roman" charset="0"/>
              </a:rPr>
              <a:pPr/>
              <a:t>16</a:t>
            </a:fld>
            <a:endParaRPr lang="en-US" altLang="en-US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80899" name="Text Box 1"/>
          <p:cNvSpPr txBox="1">
            <a:spLocks noChangeArrowheads="1"/>
          </p:cNvSpPr>
          <p:nvPr/>
        </p:nvSpPr>
        <p:spPr bwMode="auto">
          <a:xfrm>
            <a:off x="3884613" y="8829675"/>
            <a:ext cx="2971800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buSzPct val="100000"/>
            </a:pPr>
            <a:fld id="{A16407A0-2C36-2340-804A-C60B98C30700}" type="slidenum">
              <a:rPr lang="en-US" altLang="en-US" sz="1200">
                <a:solidFill>
                  <a:srgbClr val="000000"/>
                </a:solidFill>
              </a:rPr>
              <a:pPr eaLnBrk="1" hangingPunct="1">
                <a:buSzPct val="100000"/>
              </a:pPr>
              <a:t>16</a:t>
            </a:fld>
            <a:endParaRPr lang="en-US" altLang="en-US" sz="1200">
              <a:solidFill>
                <a:srgbClr val="000000"/>
              </a:solidFill>
            </a:endParaRPr>
          </a:p>
        </p:txBody>
      </p:sp>
      <p:sp>
        <p:nvSpPr>
          <p:cNvPr id="8090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4900" y="696913"/>
            <a:ext cx="4648200" cy="34861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0901" name="Text Box 3"/>
          <p:cNvSpPr txBox="1">
            <a:spLocks noChangeArrowheads="1"/>
          </p:cNvSpPr>
          <p:nvPr/>
        </p:nvSpPr>
        <p:spPr bwMode="auto">
          <a:xfrm>
            <a:off x="685800" y="4416425"/>
            <a:ext cx="5486400" cy="418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15900" indent="-212725">
              <a:tabLst>
                <a:tab pos="215900" algn="l"/>
                <a:tab pos="673100" algn="l"/>
                <a:tab pos="1130300" algn="l"/>
                <a:tab pos="1587500" algn="l"/>
                <a:tab pos="2044700" algn="l"/>
                <a:tab pos="2501900" algn="l"/>
                <a:tab pos="2959100" algn="l"/>
                <a:tab pos="3416300" algn="l"/>
                <a:tab pos="3873500" algn="l"/>
                <a:tab pos="4330700" algn="l"/>
                <a:tab pos="4787900" algn="l"/>
                <a:tab pos="5245100" algn="l"/>
                <a:tab pos="5702300" algn="l"/>
                <a:tab pos="6159500" algn="l"/>
                <a:tab pos="6616700" algn="l"/>
                <a:tab pos="7073900" algn="l"/>
                <a:tab pos="7531100" algn="l"/>
                <a:tab pos="7988300" algn="l"/>
                <a:tab pos="8445500" algn="l"/>
                <a:tab pos="8902700" algn="l"/>
                <a:tab pos="9359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215900" algn="l"/>
                <a:tab pos="673100" algn="l"/>
                <a:tab pos="1130300" algn="l"/>
                <a:tab pos="1587500" algn="l"/>
                <a:tab pos="2044700" algn="l"/>
                <a:tab pos="2501900" algn="l"/>
                <a:tab pos="2959100" algn="l"/>
                <a:tab pos="3416300" algn="l"/>
                <a:tab pos="3873500" algn="l"/>
                <a:tab pos="4330700" algn="l"/>
                <a:tab pos="4787900" algn="l"/>
                <a:tab pos="5245100" algn="l"/>
                <a:tab pos="5702300" algn="l"/>
                <a:tab pos="6159500" algn="l"/>
                <a:tab pos="6616700" algn="l"/>
                <a:tab pos="7073900" algn="l"/>
                <a:tab pos="7531100" algn="l"/>
                <a:tab pos="7988300" algn="l"/>
                <a:tab pos="8445500" algn="l"/>
                <a:tab pos="8902700" algn="l"/>
                <a:tab pos="9359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215900" algn="l"/>
                <a:tab pos="673100" algn="l"/>
                <a:tab pos="1130300" algn="l"/>
                <a:tab pos="1587500" algn="l"/>
                <a:tab pos="2044700" algn="l"/>
                <a:tab pos="2501900" algn="l"/>
                <a:tab pos="2959100" algn="l"/>
                <a:tab pos="3416300" algn="l"/>
                <a:tab pos="3873500" algn="l"/>
                <a:tab pos="4330700" algn="l"/>
                <a:tab pos="4787900" algn="l"/>
                <a:tab pos="5245100" algn="l"/>
                <a:tab pos="5702300" algn="l"/>
                <a:tab pos="6159500" algn="l"/>
                <a:tab pos="6616700" algn="l"/>
                <a:tab pos="7073900" algn="l"/>
                <a:tab pos="7531100" algn="l"/>
                <a:tab pos="7988300" algn="l"/>
                <a:tab pos="8445500" algn="l"/>
                <a:tab pos="8902700" algn="l"/>
                <a:tab pos="9359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215900" algn="l"/>
                <a:tab pos="673100" algn="l"/>
                <a:tab pos="1130300" algn="l"/>
                <a:tab pos="1587500" algn="l"/>
                <a:tab pos="2044700" algn="l"/>
                <a:tab pos="2501900" algn="l"/>
                <a:tab pos="2959100" algn="l"/>
                <a:tab pos="3416300" algn="l"/>
                <a:tab pos="3873500" algn="l"/>
                <a:tab pos="4330700" algn="l"/>
                <a:tab pos="4787900" algn="l"/>
                <a:tab pos="5245100" algn="l"/>
                <a:tab pos="5702300" algn="l"/>
                <a:tab pos="6159500" algn="l"/>
                <a:tab pos="6616700" algn="l"/>
                <a:tab pos="7073900" algn="l"/>
                <a:tab pos="7531100" algn="l"/>
                <a:tab pos="7988300" algn="l"/>
                <a:tab pos="8445500" algn="l"/>
                <a:tab pos="8902700" algn="l"/>
                <a:tab pos="9359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215900" algn="l"/>
                <a:tab pos="673100" algn="l"/>
                <a:tab pos="1130300" algn="l"/>
                <a:tab pos="1587500" algn="l"/>
                <a:tab pos="2044700" algn="l"/>
                <a:tab pos="2501900" algn="l"/>
                <a:tab pos="2959100" algn="l"/>
                <a:tab pos="3416300" algn="l"/>
                <a:tab pos="3873500" algn="l"/>
                <a:tab pos="4330700" algn="l"/>
                <a:tab pos="4787900" algn="l"/>
                <a:tab pos="5245100" algn="l"/>
                <a:tab pos="5702300" algn="l"/>
                <a:tab pos="6159500" algn="l"/>
                <a:tab pos="6616700" algn="l"/>
                <a:tab pos="7073900" algn="l"/>
                <a:tab pos="7531100" algn="l"/>
                <a:tab pos="7988300" algn="l"/>
                <a:tab pos="8445500" algn="l"/>
                <a:tab pos="8902700" algn="l"/>
                <a:tab pos="9359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215900" algn="l"/>
                <a:tab pos="673100" algn="l"/>
                <a:tab pos="1130300" algn="l"/>
                <a:tab pos="1587500" algn="l"/>
                <a:tab pos="2044700" algn="l"/>
                <a:tab pos="2501900" algn="l"/>
                <a:tab pos="2959100" algn="l"/>
                <a:tab pos="3416300" algn="l"/>
                <a:tab pos="3873500" algn="l"/>
                <a:tab pos="4330700" algn="l"/>
                <a:tab pos="4787900" algn="l"/>
                <a:tab pos="5245100" algn="l"/>
                <a:tab pos="5702300" algn="l"/>
                <a:tab pos="6159500" algn="l"/>
                <a:tab pos="6616700" algn="l"/>
                <a:tab pos="7073900" algn="l"/>
                <a:tab pos="7531100" algn="l"/>
                <a:tab pos="7988300" algn="l"/>
                <a:tab pos="8445500" algn="l"/>
                <a:tab pos="8902700" algn="l"/>
                <a:tab pos="9359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215900" algn="l"/>
                <a:tab pos="673100" algn="l"/>
                <a:tab pos="1130300" algn="l"/>
                <a:tab pos="1587500" algn="l"/>
                <a:tab pos="2044700" algn="l"/>
                <a:tab pos="2501900" algn="l"/>
                <a:tab pos="2959100" algn="l"/>
                <a:tab pos="3416300" algn="l"/>
                <a:tab pos="3873500" algn="l"/>
                <a:tab pos="4330700" algn="l"/>
                <a:tab pos="4787900" algn="l"/>
                <a:tab pos="5245100" algn="l"/>
                <a:tab pos="5702300" algn="l"/>
                <a:tab pos="6159500" algn="l"/>
                <a:tab pos="6616700" algn="l"/>
                <a:tab pos="7073900" algn="l"/>
                <a:tab pos="7531100" algn="l"/>
                <a:tab pos="7988300" algn="l"/>
                <a:tab pos="8445500" algn="l"/>
                <a:tab pos="8902700" algn="l"/>
                <a:tab pos="9359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215900" algn="l"/>
                <a:tab pos="673100" algn="l"/>
                <a:tab pos="1130300" algn="l"/>
                <a:tab pos="1587500" algn="l"/>
                <a:tab pos="2044700" algn="l"/>
                <a:tab pos="2501900" algn="l"/>
                <a:tab pos="2959100" algn="l"/>
                <a:tab pos="3416300" algn="l"/>
                <a:tab pos="3873500" algn="l"/>
                <a:tab pos="4330700" algn="l"/>
                <a:tab pos="4787900" algn="l"/>
                <a:tab pos="5245100" algn="l"/>
                <a:tab pos="5702300" algn="l"/>
                <a:tab pos="6159500" algn="l"/>
                <a:tab pos="6616700" algn="l"/>
                <a:tab pos="7073900" algn="l"/>
                <a:tab pos="7531100" algn="l"/>
                <a:tab pos="7988300" algn="l"/>
                <a:tab pos="8445500" algn="l"/>
                <a:tab pos="8902700" algn="l"/>
                <a:tab pos="9359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215900" algn="l"/>
                <a:tab pos="673100" algn="l"/>
                <a:tab pos="1130300" algn="l"/>
                <a:tab pos="1587500" algn="l"/>
                <a:tab pos="2044700" algn="l"/>
                <a:tab pos="2501900" algn="l"/>
                <a:tab pos="2959100" algn="l"/>
                <a:tab pos="3416300" algn="l"/>
                <a:tab pos="3873500" algn="l"/>
                <a:tab pos="4330700" algn="l"/>
                <a:tab pos="4787900" algn="l"/>
                <a:tab pos="5245100" algn="l"/>
                <a:tab pos="5702300" algn="l"/>
                <a:tab pos="6159500" algn="l"/>
                <a:tab pos="6616700" algn="l"/>
                <a:tab pos="7073900" algn="l"/>
                <a:tab pos="7531100" algn="l"/>
                <a:tab pos="7988300" algn="l"/>
                <a:tab pos="8445500" algn="l"/>
                <a:tab pos="8902700" algn="l"/>
                <a:tab pos="9359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2000">
                <a:solidFill>
                  <a:srgbClr val="000000"/>
                </a:solidFill>
              </a:rPr>
              <a:t>We have covered all of the most common terms</a:t>
            </a:r>
          </a:p>
          <a:p>
            <a:pPr eaLnBrk="1" hangingPunct="1">
              <a:buSzPct val="100000"/>
            </a:pPr>
            <a:endParaRPr lang="en-US" altLang="en-US" sz="2000">
              <a:solidFill>
                <a:srgbClr val="000000"/>
              </a:solidFill>
            </a:endParaRPr>
          </a:p>
          <a:p>
            <a:pPr eaLnBrk="1" hangingPunct="1">
              <a:buSzPct val="100000"/>
            </a:pPr>
            <a:r>
              <a:rPr lang="en-US" altLang="en-US" sz="2000">
                <a:solidFill>
                  <a:srgbClr val="000000"/>
                </a:solidFill>
              </a:rPr>
              <a:t>The last section of terms that we didn’t go over (registration, transforms, etc.) will be covered by Doug tomorrow.</a:t>
            </a:r>
          </a:p>
          <a:p>
            <a:pPr eaLnBrk="1" hangingPunct="1">
              <a:buSzPct val="100000"/>
            </a:pPr>
            <a:endParaRPr lang="en-US" altLang="en-US" sz="2000">
              <a:solidFill>
                <a:srgbClr val="000000"/>
              </a:solidFill>
            </a:endParaRPr>
          </a:p>
        </p:txBody>
      </p:sp>
      <p:sp>
        <p:nvSpPr>
          <p:cNvPr id="80902" name="Notes Placeholder 1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Times New Roman" charset="0"/>
              <a:ea typeface="MS PGothic" charset="-128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fld id="{8CE7D75D-02EE-E441-B15F-AF45A25FE95E}" type="slidenum">
              <a:rPr lang="en-US" altLang="en-US">
                <a:solidFill>
                  <a:srgbClr val="000000"/>
                </a:solidFill>
                <a:latin typeface="Times New Roman" charset="0"/>
              </a:rPr>
              <a:pPr/>
              <a:t>17</a:t>
            </a:fld>
            <a:endParaRPr lang="en-US" altLang="en-US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8294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4900" y="706438"/>
            <a:ext cx="4646613" cy="34861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2948" name="Text Box 2"/>
          <p:cNvSpPr txBox="1">
            <a:spLocks noChangeArrowheads="1"/>
          </p:cNvSpPr>
          <p:nvPr/>
        </p:nvSpPr>
        <p:spPr bwMode="auto">
          <a:xfrm>
            <a:off x="685800" y="4414838"/>
            <a:ext cx="5486400" cy="4183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endParaRPr lang="en-US" altLang="en-US"/>
          </a:p>
        </p:txBody>
      </p:sp>
      <p:sp>
        <p:nvSpPr>
          <p:cNvPr id="82949" name="Notes Placeholder 1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en-US" dirty="0">
                <a:latin typeface="Times New Roman" charset="0"/>
                <a:ea typeface="MS PGothic" charset="-128"/>
              </a:rPr>
              <a:t>Registration = spatial alignment is a tool/algorithm</a:t>
            </a:r>
          </a:p>
          <a:p>
            <a:pPr marL="914400" lvl="1" indent="-171450">
              <a:buFont typeface="Arial" panose="020B0604020202020204" pitchFamily="34" charset="0"/>
              <a:buChar char="•"/>
            </a:pPr>
            <a:r>
              <a:rPr lang="en-US" altLang="en-US" dirty="0">
                <a:latin typeface="Times New Roman" charset="0"/>
                <a:ea typeface="MS PGothic" charset="-128"/>
              </a:rPr>
              <a:t>Need anytime you’re doing analysis/comparison 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en-US" dirty="0">
                <a:latin typeface="Times New Roman" charset="0"/>
                <a:ea typeface="MS PGothic" charset="-128"/>
              </a:rPr>
              <a:t>Same individual: subject may be positioned differently in scanner or has anatomical differences, maybe some pathology so you need to register those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en-US" dirty="0">
                <a:latin typeface="Times New Roman" charset="0"/>
                <a:ea typeface="MS PGothic" charset="-128"/>
              </a:rPr>
              <a:t>Different individuals: 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fld id="{5A903EDC-69BD-254E-8718-D2E7696110AB}" type="slidenum">
              <a:rPr lang="en-US" altLang="en-US">
                <a:solidFill>
                  <a:srgbClr val="000000"/>
                </a:solidFill>
                <a:latin typeface="Times New Roman" charset="0"/>
              </a:rPr>
              <a:pPr/>
              <a:t>18</a:t>
            </a:fld>
            <a:endParaRPr lang="en-US" altLang="en-US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84995" name="Text Box 1"/>
          <p:cNvSpPr txBox="1">
            <a:spLocks noChangeArrowheads="1"/>
          </p:cNvSpPr>
          <p:nvPr/>
        </p:nvSpPr>
        <p:spPr bwMode="auto">
          <a:xfrm>
            <a:off x="3884613" y="8829675"/>
            <a:ext cx="2971800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algn="r" eaLnBrk="1">
              <a:buSzPct val="100000"/>
            </a:pPr>
            <a:fld id="{4D115ED6-4B7F-BD4C-874A-EB19DF0C2648}" type="slidenum">
              <a:rPr lang="en-US" altLang="en-US" sz="1200">
                <a:solidFill>
                  <a:srgbClr val="000000"/>
                </a:solidFill>
              </a:rPr>
              <a:pPr algn="r" eaLnBrk="1">
                <a:buSzPct val="100000"/>
              </a:pPr>
              <a:t>18</a:t>
            </a:fld>
            <a:endParaRPr lang="en-US" altLang="en-US" sz="1200">
              <a:solidFill>
                <a:srgbClr val="000000"/>
              </a:solidFill>
            </a:endParaRPr>
          </a:p>
        </p:txBody>
      </p:sp>
      <p:sp>
        <p:nvSpPr>
          <p:cNvPr id="8499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4900" y="696913"/>
            <a:ext cx="4648200" cy="34861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4997" name="Text Box 3"/>
          <p:cNvSpPr txBox="1">
            <a:spLocks noChangeArrowheads="1"/>
          </p:cNvSpPr>
          <p:nvPr/>
        </p:nvSpPr>
        <p:spPr bwMode="auto">
          <a:xfrm>
            <a:off x="685800" y="4416425"/>
            <a:ext cx="5486400" cy="418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endParaRPr lang="en-US" altLang="en-US"/>
          </a:p>
        </p:txBody>
      </p:sp>
      <p:sp>
        <p:nvSpPr>
          <p:cNvPr id="84998" name="AutoShape 4"/>
          <p:cNvSpPr>
            <a:spLocks noChangeArrowheads="1"/>
          </p:cNvSpPr>
          <p:nvPr/>
        </p:nvSpPr>
        <p:spPr bwMode="auto">
          <a:xfrm>
            <a:off x="3884613" y="8829675"/>
            <a:ext cx="2971800" cy="465138"/>
          </a:xfrm>
          <a:custGeom>
            <a:avLst/>
            <a:gdLst>
              <a:gd name="T0" fmla="*/ 2971800 w 2971800"/>
              <a:gd name="T1" fmla="*/ 232569 h 465138"/>
              <a:gd name="T2" fmla="*/ 1485900 w 2971800"/>
              <a:gd name="T3" fmla="*/ 465138 h 465138"/>
              <a:gd name="T4" fmla="*/ 0 w 2971800"/>
              <a:gd name="T5" fmla="*/ 232569 h 465138"/>
              <a:gd name="T6" fmla="*/ 1485900 w 2971800"/>
              <a:gd name="T7" fmla="*/ 0 h 465138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971800"/>
              <a:gd name="T13" fmla="*/ 0 h 465138"/>
              <a:gd name="T14" fmla="*/ 2971800 w 2971800"/>
              <a:gd name="T15" fmla="*/ 465138 h 46513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971800" h="465138">
                <a:moveTo>
                  <a:pt x="0" y="0"/>
                </a:moveTo>
                <a:lnTo>
                  <a:pt x="8255" y="0"/>
                </a:lnTo>
                <a:lnTo>
                  <a:pt x="8255" y="1292"/>
                </a:lnTo>
                <a:lnTo>
                  <a:pt x="0" y="1292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 anchor="b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algn="r" eaLnBrk="1">
              <a:buSzPct val="100000"/>
            </a:pPr>
            <a:fld id="{273B825A-25DE-3C43-9E58-4EB5F55EF3F6}" type="slidenum">
              <a:rPr lang="en-US" altLang="en-US" sz="1200">
                <a:solidFill>
                  <a:srgbClr val="000000"/>
                </a:solidFill>
                <a:latin typeface="Calibri" charset="0"/>
              </a:rPr>
              <a:pPr algn="r" eaLnBrk="1">
                <a:buSzPct val="100000"/>
              </a:pPr>
              <a:t>18</a:t>
            </a:fld>
            <a:endParaRPr lang="en-US" altLang="en-US" sz="1200">
              <a:solidFill>
                <a:srgbClr val="000000"/>
              </a:solidFill>
              <a:latin typeface="Calibri" charset="0"/>
            </a:endParaRPr>
          </a:p>
        </p:txBody>
      </p:sp>
      <p:sp>
        <p:nvSpPr>
          <p:cNvPr id="84999" name="Notes Placeholder 1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US" altLang="en-US" b="1" dirty="0">
                <a:latin typeface="Times New Roman" charset="0"/>
                <a:ea typeface="MS PGothic" charset="-128"/>
              </a:rPr>
              <a:t>Inter subject: two different subjects</a:t>
            </a:r>
          </a:p>
          <a:p>
            <a:r>
              <a:rPr lang="en-US" altLang="en-US" b="1" dirty="0">
                <a:latin typeface="Times New Roman" charset="0"/>
                <a:ea typeface="MS PGothic" charset="-128"/>
              </a:rPr>
              <a:t>Flirt: </a:t>
            </a:r>
            <a:r>
              <a:rPr lang="en-US" altLang="en-US" b="0" dirty="0">
                <a:latin typeface="Times New Roman" charset="0"/>
                <a:ea typeface="MS PGothic" charset="-128"/>
              </a:rPr>
              <a:t>tool to register</a:t>
            </a:r>
          </a:p>
          <a:p>
            <a:r>
              <a:rPr lang="en-US" altLang="en-US" b="0" dirty="0">
                <a:latin typeface="Times New Roman" charset="0"/>
                <a:ea typeface="MS PGothic" charset="-128"/>
              </a:rPr>
              <a:t>3 different solutions for registration</a:t>
            </a:r>
            <a:endParaRPr lang="en-US" altLang="en-US" b="1" dirty="0">
              <a:latin typeface="Times New Roman" charset="0"/>
              <a:ea typeface="MS PGothic" charset="-128"/>
            </a:endParaRPr>
          </a:p>
          <a:p>
            <a:r>
              <a:rPr lang="en-US" altLang="en-US" dirty="0">
                <a:latin typeface="Times New Roman" charset="0"/>
                <a:ea typeface="MS PGothic" charset="-128"/>
              </a:rPr>
              <a:t>6 DOF: rotation is the 3 axes and displacement along 3 axes</a:t>
            </a:r>
          </a:p>
          <a:p>
            <a:r>
              <a:rPr lang="en-US" altLang="en-US" dirty="0">
                <a:latin typeface="Times New Roman" charset="0"/>
                <a:ea typeface="MS PGothic" charset="-128"/>
              </a:rPr>
              <a:t>9 DOF: scaling parameters</a:t>
            </a:r>
          </a:p>
          <a:p>
            <a:r>
              <a:rPr lang="en-US" altLang="en-US" dirty="0">
                <a:latin typeface="Times New Roman" charset="0"/>
                <a:ea typeface="MS PGothic" charset="-128"/>
              </a:rPr>
              <a:t>12 DOF: add shearing component to your transformation</a:t>
            </a: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fld id="{8EEE4686-2009-C240-B3DE-89817E2F784E}" type="slidenum">
              <a:rPr lang="en-US" altLang="en-US">
                <a:solidFill>
                  <a:srgbClr val="000000"/>
                </a:solidFill>
                <a:latin typeface="Times New Roman" charset="0"/>
              </a:rPr>
              <a:pPr/>
              <a:t>19</a:t>
            </a:fld>
            <a:endParaRPr lang="en-US" altLang="en-US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87043" name="Text Box 1"/>
          <p:cNvSpPr txBox="1">
            <a:spLocks noChangeArrowheads="1"/>
          </p:cNvSpPr>
          <p:nvPr/>
        </p:nvSpPr>
        <p:spPr bwMode="auto">
          <a:xfrm>
            <a:off x="3884613" y="8829675"/>
            <a:ext cx="2971800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algn="r" eaLnBrk="1">
              <a:buSzPct val="100000"/>
            </a:pPr>
            <a:fld id="{A57522DD-EECC-7C42-AEFA-A5399871D091}" type="slidenum">
              <a:rPr lang="en-US" altLang="en-US" sz="1200">
                <a:solidFill>
                  <a:srgbClr val="000000"/>
                </a:solidFill>
              </a:rPr>
              <a:pPr algn="r" eaLnBrk="1">
                <a:buSzPct val="100000"/>
              </a:pPr>
              <a:t>19</a:t>
            </a:fld>
            <a:endParaRPr lang="en-US" altLang="en-US" sz="1200">
              <a:solidFill>
                <a:srgbClr val="000000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4900" y="696913"/>
            <a:ext cx="4648200" cy="34861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7045" name="Text Box 3"/>
          <p:cNvSpPr txBox="1">
            <a:spLocks noChangeArrowheads="1"/>
          </p:cNvSpPr>
          <p:nvPr/>
        </p:nvSpPr>
        <p:spPr bwMode="auto">
          <a:xfrm>
            <a:off x="685800" y="4416425"/>
            <a:ext cx="5486400" cy="418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endParaRPr lang="en-US" altLang="en-US"/>
          </a:p>
        </p:txBody>
      </p:sp>
      <p:sp>
        <p:nvSpPr>
          <p:cNvPr id="87046" name="AutoShape 4"/>
          <p:cNvSpPr>
            <a:spLocks noChangeArrowheads="1"/>
          </p:cNvSpPr>
          <p:nvPr/>
        </p:nvSpPr>
        <p:spPr bwMode="auto">
          <a:xfrm>
            <a:off x="3884613" y="8829675"/>
            <a:ext cx="2971800" cy="465138"/>
          </a:xfrm>
          <a:custGeom>
            <a:avLst/>
            <a:gdLst>
              <a:gd name="T0" fmla="*/ 2971800 w 2971800"/>
              <a:gd name="T1" fmla="*/ 232569 h 465138"/>
              <a:gd name="T2" fmla="*/ 1485900 w 2971800"/>
              <a:gd name="T3" fmla="*/ 465138 h 465138"/>
              <a:gd name="T4" fmla="*/ 0 w 2971800"/>
              <a:gd name="T5" fmla="*/ 232569 h 465138"/>
              <a:gd name="T6" fmla="*/ 1485900 w 2971800"/>
              <a:gd name="T7" fmla="*/ 0 h 465138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971800"/>
              <a:gd name="T13" fmla="*/ 0 h 465138"/>
              <a:gd name="T14" fmla="*/ 2971800 w 2971800"/>
              <a:gd name="T15" fmla="*/ 465138 h 46513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971800" h="465138">
                <a:moveTo>
                  <a:pt x="0" y="0"/>
                </a:moveTo>
                <a:lnTo>
                  <a:pt x="8255" y="0"/>
                </a:lnTo>
                <a:lnTo>
                  <a:pt x="8255" y="1292"/>
                </a:lnTo>
                <a:lnTo>
                  <a:pt x="0" y="1292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 anchor="b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algn="r" eaLnBrk="1">
              <a:buSzPct val="100000"/>
            </a:pPr>
            <a:fld id="{4E3B5BB3-4851-734A-920B-9006729DF82E}" type="slidenum">
              <a:rPr lang="en-US" altLang="en-US" sz="1200">
                <a:solidFill>
                  <a:srgbClr val="000000"/>
                </a:solidFill>
                <a:latin typeface="Calibri" charset="0"/>
              </a:rPr>
              <a:pPr algn="r" eaLnBrk="1">
                <a:buSzPct val="100000"/>
              </a:pPr>
              <a:t>19</a:t>
            </a:fld>
            <a:endParaRPr lang="en-US" altLang="en-US" sz="1200">
              <a:solidFill>
                <a:srgbClr val="000000"/>
              </a:solidFill>
              <a:latin typeface="Calibri" charset="0"/>
            </a:endParaRPr>
          </a:p>
        </p:txBody>
      </p:sp>
      <p:sp>
        <p:nvSpPr>
          <p:cNvPr id="87047" name="Notes Placeholder 1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US" altLang="en-US" dirty="0">
                <a:latin typeface="Times New Roman" charset="0"/>
                <a:ea typeface="MS PGothic" charset="-128"/>
              </a:rPr>
              <a:t>Subject not living in the same coordinate space as target</a:t>
            </a:r>
          </a:p>
          <a:p>
            <a:r>
              <a:rPr lang="en-US" altLang="en-US" dirty="0">
                <a:latin typeface="Times New Roman" charset="0"/>
                <a:ea typeface="MS PGothic" charset="-128"/>
              </a:rPr>
              <a:t>6 DOF: global alignment with rotation and displacement</a:t>
            </a:r>
          </a:p>
          <a:p>
            <a:r>
              <a:rPr lang="en-US" altLang="en-US" dirty="0">
                <a:latin typeface="Times New Roman" charset="0"/>
                <a:ea typeface="MS PGothic" charset="-128"/>
              </a:rPr>
              <a:t>9 DOF: scaling applied to the brain</a:t>
            </a:r>
          </a:p>
          <a:p>
            <a:r>
              <a:rPr lang="en-US" altLang="en-US" dirty="0">
                <a:latin typeface="Times New Roman" charset="0"/>
                <a:ea typeface="MS PGothic" charset="-128"/>
              </a:rPr>
              <a:t>12 DOF: shearing movement</a:t>
            </a:r>
          </a:p>
          <a:p>
            <a:r>
              <a:rPr lang="en-US" altLang="en-US" dirty="0">
                <a:latin typeface="Times New Roman" charset="0"/>
                <a:ea typeface="MS PGothic" charset="-128"/>
              </a:rPr>
              <a:t>Final solution: Target and 12 DOF</a:t>
            </a: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fld id="{8BC81034-9232-884D-8877-467E5B1A5D26}" type="slidenum">
              <a:rPr lang="en-US" altLang="en-US">
                <a:solidFill>
                  <a:srgbClr val="000000"/>
                </a:solidFill>
                <a:latin typeface="Times New Roman" charset="0"/>
              </a:rPr>
              <a:pPr/>
              <a:t>20</a:t>
            </a:fld>
            <a:endParaRPr lang="en-US" altLang="en-US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8909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4900" y="706438"/>
            <a:ext cx="4646613" cy="34861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9092" name="Text Box 2"/>
          <p:cNvSpPr txBox="1">
            <a:spLocks noChangeArrowheads="1"/>
          </p:cNvSpPr>
          <p:nvPr/>
        </p:nvSpPr>
        <p:spPr bwMode="auto">
          <a:xfrm>
            <a:off x="685800" y="4414838"/>
            <a:ext cx="5486400" cy="4183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endParaRPr lang="en-US" altLang="en-US"/>
          </a:p>
        </p:txBody>
      </p:sp>
      <p:sp>
        <p:nvSpPr>
          <p:cNvPr id="89093" name="Notes Placeholder 1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altLang="en-US" dirty="0">
              <a:latin typeface="Times New Roman" charset="0"/>
              <a:ea typeface="MS PGothic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fld id="{186C355A-F59B-404E-B03F-68C6E9DCF50D}" type="slidenum">
              <a:rPr lang="en-US" altLang="en-US">
                <a:solidFill>
                  <a:srgbClr val="000000"/>
                </a:solidFill>
                <a:latin typeface="Times New Roman" charset="0"/>
              </a:rPr>
              <a:pPr/>
              <a:t>2</a:t>
            </a:fld>
            <a:endParaRPr lang="en-US" altLang="en-US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56323" name="Text Box 1"/>
          <p:cNvSpPr txBox="1">
            <a:spLocks noChangeArrowheads="1"/>
          </p:cNvSpPr>
          <p:nvPr/>
        </p:nvSpPr>
        <p:spPr bwMode="auto">
          <a:xfrm>
            <a:off x="3884613" y="8829675"/>
            <a:ext cx="2971800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buSzPct val="100000"/>
            </a:pPr>
            <a:fld id="{3FEAB985-88D1-2A4C-AC9C-BB4621469DF1}" type="slidenum">
              <a:rPr lang="en-US" altLang="en-US" sz="1200">
                <a:solidFill>
                  <a:srgbClr val="000000"/>
                </a:solidFill>
              </a:rPr>
              <a:pPr eaLnBrk="1" hangingPunct="1">
                <a:buSzPct val="100000"/>
              </a:pPr>
              <a:t>2</a:t>
            </a:fld>
            <a:endParaRPr lang="en-US" altLang="en-US" sz="1200">
              <a:solidFill>
                <a:srgbClr val="000000"/>
              </a:solidFill>
            </a:endParaRPr>
          </a:p>
        </p:txBody>
      </p:sp>
      <p:sp>
        <p:nvSpPr>
          <p:cNvPr id="5632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4900" y="696913"/>
            <a:ext cx="4648200" cy="34861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6325" name="Text Box 3"/>
          <p:cNvSpPr txBox="1">
            <a:spLocks noChangeArrowheads="1"/>
          </p:cNvSpPr>
          <p:nvPr/>
        </p:nvSpPr>
        <p:spPr bwMode="auto">
          <a:xfrm>
            <a:off x="685800" y="4416425"/>
            <a:ext cx="5486400" cy="418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15900" indent="-212725">
              <a:tabLst>
                <a:tab pos="215900" algn="l"/>
                <a:tab pos="673100" algn="l"/>
                <a:tab pos="1130300" algn="l"/>
                <a:tab pos="1587500" algn="l"/>
                <a:tab pos="2044700" algn="l"/>
                <a:tab pos="2501900" algn="l"/>
                <a:tab pos="2959100" algn="l"/>
                <a:tab pos="3416300" algn="l"/>
                <a:tab pos="3873500" algn="l"/>
                <a:tab pos="4330700" algn="l"/>
                <a:tab pos="4787900" algn="l"/>
                <a:tab pos="5245100" algn="l"/>
                <a:tab pos="5702300" algn="l"/>
                <a:tab pos="6159500" algn="l"/>
                <a:tab pos="6616700" algn="l"/>
                <a:tab pos="7073900" algn="l"/>
                <a:tab pos="7531100" algn="l"/>
                <a:tab pos="7988300" algn="l"/>
                <a:tab pos="8445500" algn="l"/>
                <a:tab pos="8902700" algn="l"/>
                <a:tab pos="9359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215900" algn="l"/>
                <a:tab pos="673100" algn="l"/>
                <a:tab pos="1130300" algn="l"/>
                <a:tab pos="1587500" algn="l"/>
                <a:tab pos="2044700" algn="l"/>
                <a:tab pos="2501900" algn="l"/>
                <a:tab pos="2959100" algn="l"/>
                <a:tab pos="3416300" algn="l"/>
                <a:tab pos="3873500" algn="l"/>
                <a:tab pos="4330700" algn="l"/>
                <a:tab pos="4787900" algn="l"/>
                <a:tab pos="5245100" algn="l"/>
                <a:tab pos="5702300" algn="l"/>
                <a:tab pos="6159500" algn="l"/>
                <a:tab pos="6616700" algn="l"/>
                <a:tab pos="7073900" algn="l"/>
                <a:tab pos="7531100" algn="l"/>
                <a:tab pos="7988300" algn="l"/>
                <a:tab pos="8445500" algn="l"/>
                <a:tab pos="8902700" algn="l"/>
                <a:tab pos="9359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215900" algn="l"/>
                <a:tab pos="673100" algn="l"/>
                <a:tab pos="1130300" algn="l"/>
                <a:tab pos="1587500" algn="l"/>
                <a:tab pos="2044700" algn="l"/>
                <a:tab pos="2501900" algn="l"/>
                <a:tab pos="2959100" algn="l"/>
                <a:tab pos="3416300" algn="l"/>
                <a:tab pos="3873500" algn="l"/>
                <a:tab pos="4330700" algn="l"/>
                <a:tab pos="4787900" algn="l"/>
                <a:tab pos="5245100" algn="l"/>
                <a:tab pos="5702300" algn="l"/>
                <a:tab pos="6159500" algn="l"/>
                <a:tab pos="6616700" algn="l"/>
                <a:tab pos="7073900" algn="l"/>
                <a:tab pos="7531100" algn="l"/>
                <a:tab pos="7988300" algn="l"/>
                <a:tab pos="8445500" algn="l"/>
                <a:tab pos="8902700" algn="l"/>
                <a:tab pos="9359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215900" algn="l"/>
                <a:tab pos="673100" algn="l"/>
                <a:tab pos="1130300" algn="l"/>
                <a:tab pos="1587500" algn="l"/>
                <a:tab pos="2044700" algn="l"/>
                <a:tab pos="2501900" algn="l"/>
                <a:tab pos="2959100" algn="l"/>
                <a:tab pos="3416300" algn="l"/>
                <a:tab pos="3873500" algn="l"/>
                <a:tab pos="4330700" algn="l"/>
                <a:tab pos="4787900" algn="l"/>
                <a:tab pos="5245100" algn="l"/>
                <a:tab pos="5702300" algn="l"/>
                <a:tab pos="6159500" algn="l"/>
                <a:tab pos="6616700" algn="l"/>
                <a:tab pos="7073900" algn="l"/>
                <a:tab pos="7531100" algn="l"/>
                <a:tab pos="7988300" algn="l"/>
                <a:tab pos="8445500" algn="l"/>
                <a:tab pos="8902700" algn="l"/>
                <a:tab pos="9359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215900" algn="l"/>
                <a:tab pos="673100" algn="l"/>
                <a:tab pos="1130300" algn="l"/>
                <a:tab pos="1587500" algn="l"/>
                <a:tab pos="2044700" algn="l"/>
                <a:tab pos="2501900" algn="l"/>
                <a:tab pos="2959100" algn="l"/>
                <a:tab pos="3416300" algn="l"/>
                <a:tab pos="3873500" algn="l"/>
                <a:tab pos="4330700" algn="l"/>
                <a:tab pos="4787900" algn="l"/>
                <a:tab pos="5245100" algn="l"/>
                <a:tab pos="5702300" algn="l"/>
                <a:tab pos="6159500" algn="l"/>
                <a:tab pos="6616700" algn="l"/>
                <a:tab pos="7073900" algn="l"/>
                <a:tab pos="7531100" algn="l"/>
                <a:tab pos="7988300" algn="l"/>
                <a:tab pos="8445500" algn="l"/>
                <a:tab pos="8902700" algn="l"/>
                <a:tab pos="9359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215900" algn="l"/>
                <a:tab pos="673100" algn="l"/>
                <a:tab pos="1130300" algn="l"/>
                <a:tab pos="1587500" algn="l"/>
                <a:tab pos="2044700" algn="l"/>
                <a:tab pos="2501900" algn="l"/>
                <a:tab pos="2959100" algn="l"/>
                <a:tab pos="3416300" algn="l"/>
                <a:tab pos="3873500" algn="l"/>
                <a:tab pos="4330700" algn="l"/>
                <a:tab pos="4787900" algn="l"/>
                <a:tab pos="5245100" algn="l"/>
                <a:tab pos="5702300" algn="l"/>
                <a:tab pos="6159500" algn="l"/>
                <a:tab pos="6616700" algn="l"/>
                <a:tab pos="7073900" algn="l"/>
                <a:tab pos="7531100" algn="l"/>
                <a:tab pos="7988300" algn="l"/>
                <a:tab pos="8445500" algn="l"/>
                <a:tab pos="8902700" algn="l"/>
                <a:tab pos="9359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215900" algn="l"/>
                <a:tab pos="673100" algn="l"/>
                <a:tab pos="1130300" algn="l"/>
                <a:tab pos="1587500" algn="l"/>
                <a:tab pos="2044700" algn="l"/>
                <a:tab pos="2501900" algn="l"/>
                <a:tab pos="2959100" algn="l"/>
                <a:tab pos="3416300" algn="l"/>
                <a:tab pos="3873500" algn="l"/>
                <a:tab pos="4330700" algn="l"/>
                <a:tab pos="4787900" algn="l"/>
                <a:tab pos="5245100" algn="l"/>
                <a:tab pos="5702300" algn="l"/>
                <a:tab pos="6159500" algn="l"/>
                <a:tab pos="6616700" algn="l"/>
                <a:tab pos="7073900" algn="l"/>
                <a:tab pos="7531100" algn="l"/>
                <a:tab pos="7988300" algn="l"/>
                <a:tab pos="8445500" algn="l"/>
                <a:tab pos="8902700" algn="l"/>
                <a:tab pos="9359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215900" algn="l"/>
                <a:tab pos="673100" algn="l"/>
                <a:tab pos="1130300" algn="l"/>
                <a:tab pos="1587500" algn="l"/>
                <a:tab pos="2044700" algn="l"/>
                <a:tab pos="2501900" algn="l"/>
                <a:tab pos="2959100" algn="l"/>
                <a:tab pos="3416300" algn="l"/>
                <a:tab pos="3873500" algn="l"/>
                <a:tab pos="4330700" algn="l"/>
                <a:tab pos="4787900" algn="l"/>
                <a:tab pos="5245100" algn="l"/>
                <a:tab pos="5702300" algn="l"/>
                <a:tab pos="6159500" algn="l"/>
                <a:tab pos="6616700" algn="l"/>
                <a:tab pos="7073900" algn="l"/>
                <a:tab pos="7531100" algn="l"/>
                <a:tab pos="7988300" algn="l"/>
                <a:tab pos="8445500" algn="l"/>
                <a:tab pos="8902700" algn="l"/>
                <a:tab pos="9359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215900" algn="l"/>
                <a:tab pos="673100" algn="l"/>
                <a:tab pos="1130300" algn="l"/>
                <a:tab pos="1587500" algn="l"/>
                <a:tab pos="2044700" algn="l"/>
                <a:tab pos="2501900" algn="l"/>
                <a:tab pos="2959100" algn="l"/>
                <a:tab pos="3416300" algn="l"/>
                <a:tab pos="3873500" algn="l"/>
                <a:tab pos="4330700" algn="l"/>
                <a:tab pos="4787900" algn="l"/>
                <a:tab pos="5245100" algn="l"/>
                <a:tab pos="5702300" algn="l"/>
                <a:tab pos="6159500" algn="l"/>
                <a:tab pos="6616700" algn="l"/>
                <a:tab pos="7073900" algn="l"/>
                <a:tab pos="7531100" algn="l"/>
                <a:tab pos="7988300" algn="l"/>
                <a:tab pos="8445500" algn="l"/>
                <a:tab pos="8902700" algn="l"/>
                <a:tab pos="9359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2000">
                <a:solidFill>
                  <a:srgbClr val="000000"/>
                </a:solidFill>
              </a:rPr>
              <a:t>They might look like gibberish now, but hopefully by the end these terms will hold some meaning for you </a:t>
            </a:r>
          </a:p>
        </p:txBody>
      </p:sp>
      <p:sp>
        <p:nvSpPr>
          <p:cNvPr id="56326" name="Notes Placeholder 1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Times New Roman" charset="0"/>
              <a:ea typeface="MS PGothic" charset="-128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fld id="{79B714A7-75BB-9343-86AC-7095817DCF7E}" type="slidenum">
              <a:rPr lang="en-US" altLang="en-US">
                <a:solidFill>
                  <a:srgbClr val="000000"/>
                </a:solidFill>
                <a:latin typeface="Times New Roman" charset="0"/>
              </a:rPr>
              <a:pPr/>
              <a:t>21</a:t>
            </a:fld>
            <a:endParaRPr lang="en-US" altLang="en-US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9113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4900" y="706438"/>
            <a:ext cx="4646613" cy="34861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91140" name="Text Box 2"/>
          <p:cNvSpPr txBox="1">
            <a:spLocks noChangeArrowheads="1"/>
          </p:cNvSpPr>
          <p:nvPr/>
        </p:nvSpPr>
        <p:spPr bwMode="auto">
          <a:xfrm>
            <a:off x="685800" y="4414838"/>
            <a:ext cx="5486400" cy="4183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fld id="{A44AC14D-4607-844D-84B1-BA25DE5EE0B1}" type="slidenum">
              <a:rPr lang="en-US" altLang="en-US">
                <a:solidFill>
                  <a:srgbClr val="000000"/>
                </a:solidFill>
                <a:latin typeface="Times New Roman" charset="0"/>
              </a:rPr>
              <a:pPr/>
              <a:t>22</a:t>
            </a:fld>
            <a:endParaRPr lang="en-US" altLang="en-US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9318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4900" y="706438"/>
            <a:ext cx="4646613" cy="34861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93188" name="Text Box 2"/>
          <p:cNvSpPr txBox="1">
            <a:spLocks noChangeArrowheads="1"/>
          </p:cNvSpPr>
          <p:nvPr/>
        </p:nvSpPr>
        <p:spPr bwMode="auto">
          <a:xfrm>
            <a:off x="685800" y="4414838"/>
            <a:ext cx="5486400" cy="4183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endParaRPr lang="en-US" altLang="en-US"/>
          </a:p>
        </p:txBody>
      </p:sp>
      <p:sp>
        <p:nvSpPr>
          <p:cNvPr id="93189" name="Notes Placeholder 1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US" altLang="en-US" b="1" dirty="0">
                <a:latin typeface="Times New Roman" charset="0"/>
                <a:ea typeface="MS PGothic" charset="-128"/>
              </a:rPr>
              <a:t>Intra-subject: same subject</a:t>
            </a:r>
          </a:p>
          <a:p>
            <a:r>
              <a:rPr lang="en-US" altLang="en-US" b="1" dirty="0">
                <a:latin typeface="Times New Roman" charset="0"/>
                <a:ea typeface="MS PGothic" charset="-128"/>
              </a:rPr>
              <a:t>Multi-modal: different types of sequences/images as input images</a:t>
            </a:r>
          </a:p>
          <a:p>
            <a:endParaRPr lang="en-US" altLang="en-US" b="1" dirty="0">
              <a:latin typeface="Times New Roman" charset="0"/>
              <a:ea typeface="MS PGothic" charset="-128"/>
            </a:endParaRPr>
          </a:p>
          <a:p>
            <a:r>
              <a:rPr lang="en-US" altLang="en-US" b="0" dirty="0">
                <a:latin typeface="Times New Roman" charset="0"/>
                <a:ea typeface="MS PGothic" charset="-128"/>
              </a:rPr>
              <a:t>This demo: diffusion weighted images (FA scalar map) and structural T1.</a:t>
            </a:r>
          </a:p>
          <a:p>
            <a:r>
              <a:rPr lang="en-US" altLang="en-US" b="0" dirty="0">
                <a:latin typeface="Times New Roman" charset="0"/>
                <a:ea typeface="MS PGothic" charset="-128"/>
              </a:rPr>
              <a:t>Or subject could have moved or got the scans at different times.</a:t>
            </a: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fld id="{32E53104-DCF6-2B43-9C24-ED07DF0A09D2}" type="slidenum">
              <a:rPr lang="en-US" altLang="en-US">
                <a:solidFill>
                  <a:srgbClr val="000000"/>
                </a:solidFill>
                <a:latin typeface="Times New Roman" charset="0"/>
              </a:rPr>
              <a:pPr/>
              <a:t>23</a:t>
            </a:fld>
            <a:endParaRPr lang="en-US" altLang="en-US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9523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4900" y="706438"/>
            <a:ext cx="4646613" cy="34861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95236" name="Text Box 2"/>
          <p:cNvSpPr txBox="1">
            <a:spLocks noChangeArrowheads="1"/>
          </p:cNvSpPr>
          <p:nvPr/>
        </p:nvSpPr>
        <p:spPr bwMode="auto">
          <a:xfrm>
            <a:off x="685800" y="4414838"/>
            <a:ext cx="5486400" cy="4183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fld id="{C7DEF7E1-2668-244F-BC6B-3E0DFC184185}" type="slidenum">
              <a:rPr lang="en-US" altLang="en-US">
                <a:solidFill>
                  <a:srgbClr val="000000"/>
                </a:solidFill>
                <a:latin typeface="Times New Roman" charset="0"/>
              </a:rPr>
              <a:pPr/>
              <a:t>24</a:t>
            </a:fld>
            <a:endParaRPr lang="en-US" altLang="en-US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9728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4900" y="706438"/>
            <a:ext cx="4646613" cy="34861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97284" name="Text Box 2"/>
          <p:cNvSpPr txBox="1">
            <a:spLocks noChangeArrowheads="1"/>
          </p:cNvSpPr>
          <p:nvPr/>
        </p:nvSpPr>
        <p:spPr bwMode="auto">
          <a:xfrm>
            <a:off x="685800" y="4414838"/>
            <a:ext cx="5486400" cy="4183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endParaRPr lang="en-US" altLang="en-US"/>
          </a:p>
        </p:txBody>
      </p:sp>
      <p:sp>
        <p:nvSpPr>
          <p:cNvPr id="97285" name="Notes Placeholder 1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altLang="en-US" dirty="0">
              <a:latin typeface="Times New Roman" charset="0"/>
              <a:ea typeface="MS PGothic" charset="-128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fld id="{1D2DB0AE-A604-E74A-BF76-95D9D86139C0}" type="slidenum">
              <a:rPr lang="en-US" altLang="en-US">
                <a:solidFill>
                  <a:srgbClr val="000000"/>
                </a:solidFill>
                <a:latin typeface="Times New Roman" charset="0"/>
              </a:rPr>
              <a:pPr/>
              <a:t>25</a:t>
            </a:fld>
            <a:endParaRPr lang="en-US" altLang="en-US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9933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4900" y="706438"/>
            <a:ext cx="4646613" cy="34861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99332" name="Text Box 2"/>
          <p:cNvSpPr txBox="1">
            <a:spLocks noChangeArrowheads="1"/>
          </p:cNvSpPr>
          <p:nvPr/>
        </p:nvSpPr>
        <p:spPr bwMode="auto">
          <a:xfrm>
            <a:off x="685800" y="4414838"/>
            <a:ext cx="5486400" cy="4183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endParaRPr lang="en-US" altLang="en-US"/>
          </a:p>
        </p:txBody>
      </p:sp>
      <p:sp>
        <p:nvSpPr>
          <p:cNvPr id="99333" name="Notes Placeholder 1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US" altLang="en-US" dirty="0">
                <a:latin typeface="Times New Roman" charset="0"/>
                <a:ea typeface="MS PGothic" charset="-128"/>
              </a:rPr>
              <a:t>Dr. Lilla </a:t>
            </a:r>
            <a:r>
              <a:rPr lang="en-US" altLang="en-US" dirty="0" err="1">
                <a:latin typeface="Times New Roman" charset="0"/>
                <a:ea typeface="MS PGothic" charset="-128"/>
              </a:rPr>
              <a:t>Zollei</a:t>
            </a:r>
            <a:r>
              <a:rPr lang="en-US" altLang="en-US" dirty="0">
                <a:latin typeface="Times New Roman" charset="0"/>
                <a:ea typeface="MS PGothic" charset="-128"/>
              </a:rPr>
              <a:t> developed CVS: a more complex non-linear registration mechanism, Combined Volumetric Surface-Based registration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en-US" dirty="0">
                <a:latin typeface="Times New Roman" charset="0"/>
                <a:ea typeface="MS PGothic" charset="-128"/>
              </a:rPr>
              <a:t>Higher complexity registration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en-US" dirty="0">
                <a:latin typeface="Times New Roman" charset="0"/>
                <a:ea typeface="MS PGothic" charset="-128"/>
              </a:rPr>
              <a:t>Morphs your image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en-US" dirty="0">
                <a:latin typeface="Times New Roman" charset="0"/>
                <a:ea typeface="MS PGothic" charset="-128"/>
              </a:rPr>
              <a:t>Gets higher accuracy of correspondence within your images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altLang="en-US" dirty="0">
              <a:latin typeface="Times New Roman" charset="0"/>
              <a:ea typeface="MS PGothic" charset="-128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en-US" dirty="0">
                <a:latin typeface="Times New Roman" charset="0"/>
                <a:ea typeface="MS PGothic" charset="-128"/>
              </a:rPr>
              <a:t>Helpful when: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en-US" dirty="0">
                <a:latin typeface="Times New Roman" charset="0"/>
                <a:ea typeface="MS PGothic" charset="-128"/>
              </a:rPr>
              <a:t>You need higher, much more local correspondence between your put data sets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en-US" dirty="0">
                <a:latin typeface="Times New Roman" charset="0"/>
                <a:ea typeface="MS PGothic" charset="-128"/>
              </a:rPr>
              <a:t>Useful for mapping cortical/subcortical regions from one subject/atlas to the rest of the population your analyzing</a:t>
            </a: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fld id="{EF1A7ED1-F673-D242-899C-72828B1B0AFA}" type="slidenum">
              <a:rPr lang="en-US" altLang="en-US">
                <a:solidFill>
                  <a:srgbClr val="000000"/>
                </a:solidFill>
                <a:latin typeface="Times New Roman" charset="0"/>
              </a:rPr>
              <a:pPr/>
              <a:t>26</a:t>
            </a:fld>
            <a:endParaRPr lang="en-US" altLang="en-US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0137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4900" y="706438"/>
            <a:ext cx="4646613" cy="34861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01380" name="Text Box 2"/>
          <p:cNvSpPr txBox="1">
            <a:spLocks noChangeArrowheads="1"/>
          </p:cNvSpPr>
          <p:nvPr/>
        </p:nvSpPr>
        <p:spPr bwMode="auto">
          <a:xfrm>
            <a:off x="685800" y="4414838"/>
            <a:ext cx="5486400" cy="4183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endParaRPr lang="en-US" altLang="en-US"/>
          </a:p>
        </p:txBody>
      </p:sp>
      <p:sp>
        <p:nvSpPr>
          <p:cNvPr id="101381" name="Notes Placeholder 1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dirty="0">
                <a:latin typeface="Times New Roman" charset="0"/>
                <a:ea typeface="MS PGothic" charset="-128"/>
              </a:rPr>
              <a:t>2 input datasets</a:t>
            </a:r>
          </a:p>
          <a:p>
            <a:endParaRPr lang="en-US" altLang="en-US" dirty="0">
              <a:latin typeface="Times New Roman" charset="0"/>
              <a:ea typeface="MS PGothic" charset="-128"/>
            </a:endParaRPr>
          </a:p>
          <a:p>
            <a:r>
              <a:rPr lang="en-US" altLang="en-US" dirty="0">
                <a:latin typeface="Times New Roman" charset="0"/>
                <a:ea typeface="MS PGothic" charset="-128"/>
              </a:rPr>
              <a:t>Rigid: what you just saw (6 DOF)</a:t>
            </a:r>
          </a:p>
          <a:p>
            <a:r>
              <a:rPr lang="en-US" altLang="en-US" dirty="0">
                <a:latin typeface="Times New Roman" charset="0"/>
                <a:ea typeface="MS PGothic" charset="-128"/>
              </a:rPr>
              <a:t>Affine/non-linear: more complex transformations</a:t>
            </a:r>
          </a:p>
          <a:p>
            <a:endParaRPr lang="en-US" altLang="en-US" dirty="0">
              <a:latin typeface="Times New Roman" charset="0"/>
              <a:ea typeface="MS PGothic" charset="-128"/>
            </a:endParaRPr>
          </a:p>
          <a:p>
            <a:r>
              <a:rPr lang="en-US" altLang="en-US" dirty="0">
                <a:latin typeface="Times New Roman" charset="0"/>
                <a:ea typeface="MS PGothic" charset="-128"/>
              </a:rPr>
              <a:t>Objective functions: good to keep in mind that when we do auto-segmentation – it’s an optimization problem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en-US" dirty="0">
                <a:latin typeface="Times New Roman" charset="0"/>
                <a:ea typeface="MS PGothic" charset="-128"/>
              </a:rPr>
              <a:t>There’s an objective function that you need to minimize or maximize</a:t>
            </a:r>
          </a:p>
          <a:p>
            <a:endParaRPr lang="en-US" altLang="en-US" dirty="0">
              <a:latin typeface="Times New Roman" charset="0"/>
              <a:ea typeface="MS PGothic" charset="-128"/>
            </a:endParaRPr>
          </a:p>
          <a:p>
            <a:r>
              <a:rPr lang="en-US" altLang="en-US" dirty="0">
                <a:latin typeface="Times New Roman" charset="0"/>
                <a:ea typeface="MS PGothic" charset="-128"/>
              </a:rPr>
              <a:t>Similarity functions: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en-US" dirty="0">
                <a:latin typeface="Times New Roman" charset="0"/>
                <a:ea typeface="MS PGothic" charset="-128"/>
              </a:rPr>
              <a:t>Useful to know what similarity functions are in order to make sure that the images you are comparing are best suited by this objective function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altLang="en-US" dirty="0">
              <a:latin typeface="Times New Roman" charset="0"/>
              <a:ea typeface="MS PGothic" charset="-128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en-US" dirty="0">
                <a:latin typeface="Times New Roman" charset="0"/>
                <a:ea typeface="MS PGothic" charset="-128"/>
              </a:rPr>
              <a:t>Apply your registrations to other images (to ensure accuracy)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altLang="en-US" dirty="0">
              <a:latin typeface="Times New Roman" charset="0"/>
              <a:ea typeface="MS PGothic" charset="-128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en-US" dirty="0">
                <a:latin typeface="Times New Roman" charset="0"/>
                <a:ea typeface="MS PGothic" charset="-128"/>
              </a:rPr>
              <a:t>Also a choice between interpolation types:</a:t>
            </a:r>
          </a:p>
          <a:p>
            <a:pPr marL="914400" lvl="1" indent="-171450">
              <a:buFont typeface="Arial" panose="020B0604020202020204" pitchFamily="34" charset="0"/>
              <a:buChar char="•"/>
            </a:pPr>
            <a:r>
              <a:rPr lang="en-US" altLang="en-US" dirty="0">
                <a:latin typeface="Times New Roman" charset="0"/>
                <a:ea typeface="MS PGothic" charset="-128"/>
              </a:rPr>
              <a:t>difference: nearest neighbor (morph dataset – you wont introduce new labels into dataset) with tri-linear (more accurate model) transfers data into new space, introduces new intensity value (if voxel is </a:t>
            </a:r>
            <a:r>
              <a:rPr lang="en-US" altLang="en-US" dirty="0" err="1">
                <a:latin typeface="Times New Roman" charset="0"/>
                <a:ea typeface="MS PGothic" charset="-128"/>
              </a:rPr>
              <a:t>ona</a:t>
            </a:r>
            <a:r>
              <a:rPr lang="en-US" altLang="en-US" dirty="0">
                <a:latin typeface="Times New Roman" charset="0"/>
                <a:ea typeface="MS PGothic" charset="-128"/>
              </a:rPr>
              <a:t>. Boundary, wants to make a smoother transition)</a:t>
            </a:r>
          </a:p>
          <a:p>
            <a:pPr marL="914400" lvl="1" indent="-171450">
              <a:buFont typeface="Arial" panose="020B0604020202020204" pitchFamily="34" charset="0"/>
              <a:buChar char="•"/>
            </a:pPr>
            <a:r>
              <a:rPr lang="en-US" altLang="en-US" dirty="0">
                <a:latin typeface="Times New Roman" charset="0"/>
                <a:ea typeface="MS PGothic" charset="-128"/>
              </a:rPr>
              <a:t>Rule of thumb: when you have a segmentation, binary image, or mask – always use nearest neighbor</a:t>
            </a:r>
          </a:p>
          <a:p>
            <a:pPr marL="914400" lvl="1" indent="-171450">
              <a:buFont typeface="Arial" panose="020B0604020202020204" pitchFamily="34" charset="0"/>
              <a:buChar char="•"/>
            </a:pPr>
            <a:r>
              <a:rPr lang="en-US" altLang="en-US" dirty="0">
                <a:latin typeface="Times New Roman" charset="0"/>
                <a:ea typeface="MS PGothic" charset="-128"/>
              </a:rPr>
              <a:t>When grey-scaled images (FA, structural), use linear </a:t>
            </a: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fld id="{87E1B7B6-3BFA-CC42-9469-89ACBD7E092C}" type="slidenum">
              <a:rPr lang="en-US" altLang="en-US">
                <a:solidFill>
                  <a:srgbClr val="000000"/>
                </a:solidFill>
                <a:latin typeface="Times New Roman" charset="0"/>
              </a:rPr>
              <a:pPr/>
              <a:t>27</a:t>
            </a:fld>
            <a:endParaRPr lang="en-US" altLang="en-US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04451" name="Text Box 1"/>
          <p:cNvSpPr txBox="1">
            <a:spLocks noChangeArrowheads="1"/>
          </p:cNvSpPr>
          <p:nvPr/>
        </p:nvSpPr>
        <p:spPr bwMode="auto">
          <a:xfrm>
            <a:off x="3884613" y="8829675"/>
            <a:ext cx="2971800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buSzPct val="100000"/>
            </a:pPr>
            <a:fld id="{CFF1B052-CA39-0440-B497-C9E2DDD509C6}" type="slidenum">
              <a:rPr lang="en-US" altLang="en-US" sz="1200">
                <a:solidFill>
                  <a:srgbClr val="000000"/>
                </a:solidFill>
              </a:rPr>
              <a:pPr eaLnBrk="1" hangingPunct="1">
                <a:buSzPct val="100000"/>
              </a:pPr>
              <a:t>27</a:t>
            </a:fld>
            <a:endParaRPr lang="en-US" altLang="en-US" sz="1200">
              <a:solidFill>
                <a:srgbClr val="000000"/>
              </a:solidFill>
            </a:endParaRPr>
          </a:p>
        </p:txBody>
      </p:sp>
      <p:sp>
        <p:nvSpPr>
          <p:cNvPr id="1044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4900" y="696913"/>
            <a:ext cx="4648200" cy="34861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04453" name="Text Box 3"/>
          <p:cNvSpPr txBox="1">
            <a:spLocks noChangeArrowheads="1"/>
          </p:cNvSpPr>
          <p:nvPr/>
        </p:nvSpPr>
        <p:spPr bwMode="auto">
          <a:xfrm>
            <a:off x="685800" y="4416425"/>
            <a:ext cx="5486400" cy="418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68275" indent="-168275"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>
                <a:solidFill>
                  <a:srgbClr val="000000"/>
                </a:solidFill>
              </a:rPr>
              <a:t>Links on FS wiki main page to glossary and FAQ </a:t>
            </a:r>
          </a:p>
          <a:p>
            <a:pPr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>
                <a:solidFill>
                  <a:srgbClr val="000000"/>
                </a:solidFill>
              </a:rPr>
              <a:t>firefox opens to the schedule page. from there links to lecture slides and tutorials. follow along</a:t>
            </a:r>
          </a:p>
          <a:p>
            <a:pPr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>
                <a:solidFill>
                  <a:srgbClr val="000000"/>
                </a:solidFill>
              </a:rPr>
              <a:t>----- Meeting Notes (2/26/15 12:32) -----</a:t>
            </a:r>
          </a:p>
          <a:p>
            <a:pPr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>
                <a:solidFill>
                  <a:srgbClr val="000000"/>
                </a:solidFill>
              </a:rPr>
              <a:t>demo</a:t>
            </a:r>
          </a:p>
        </p:txBody>
      </p:sp>
      <p:sp>
        <p:nvSpPr>
          <p:cNvPr id="104454" name="Notes Placeholder 1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en-US" dirty="0">
              <a:latin typeface="Times New Roman" charset="0"/>
              <a:ea typeface="MS PGothic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fld id="{F7630A10-CE85-BC40-A958-370408AC4108}" type="slidenum">
              <a:rPr lang="en-US" altLang="en-US">
                <a:solidFill>
                  <a:srgbClr val="000000"/>
                </a:solidFill>
                <a:latin typeface="Times New Roman" charset="0"/>
              </a:rPr>
              <a:pPr/>
              <a:t>3</a:t>
            </a:fld>
            <a:endParaRPr lang="en-US" altLang="en-US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68611" name="Text Box 1"/>
          <p:cNvSpPr txBox="1">
            <a:spLocks noChangeArrowheads="1"/>
          </p:cNvSpPr>
          <p:nvPr/>
        </p:nvSpPr>
        <p:spPr bwMode="auto">
          <a:xfrm>
            <a:off x="3884613" y="8829675"/>
            <a:ext cx="2971800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buSzPct val="100000"/>
            </a:pPr>
            <a:fld id="{CC36DD76-4AF0-C94E-BCB6-3A6C65C3B685}" type="slidenum">
              <a:rPr lang="en-US" altLang="en-US" sz="1200">
                <a:solidFill>
                  <a:srgbClr val="000000"/>
                </a:solidFill>
              </a:rPr>
              <a:pPr eaLnBrk="1" hangingPunct="1">
                <a:buSzPct val="100000"/>
              </a:pPr>
              <a:t>3</a:t>
            </a:fld>
            <a:endParaRPr lang="en-US" altLang="en-US" sz="1200">
              <a:solidFill>
                <a:srgbClr val="000000"/>
              </a:solidFill>
            </a:endParaRPr>
          </a:p>
        </p:txBody>
      </p:sp>
      <p:sp>
        <p:nvSpPr>
          <p:cNvPr id="6861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4900" y="696913"/>
            <a:ext cx="4648200" cy="34861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8613" name="Text Box 3"/>
          <p:cNvSpPr txBox="1">
            <a:spLocks noChangeArrowheads="1"/>
          </p:cNvSpPr>
          <p:nvPr/>
        </p:nvSpPr>
        <p:spPr bwMode="auto">
          <a:xfrm>
            <a:off x="685800" y="4416425"/>
            <a:ext cx="5486400" cy="418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68275" indent="-168275"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 marL="625475" indent="-168275"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 sz="2000">
                <a:solidFill>
                  <a:srgbClr val="000000"/>
                </a:solidFill>
              </a:rPr>
              <a:t>One of the most common terms you will hear is the word “recon”</a:t>
            </a:r>
          </a:p>
          <a:p>
            <a:pPr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 sz="2000">
                <a:solidFill>
                  <a:srgbClr val="000000"/>
                </a:solidFill>
              </a:rPr>
              <a:t>Short for reconstruction, but that term refers to different things and we use it in several different ways</a:t>
            </a:r>
          </a:p>
          <a:p>
            <a:pPr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 sz="2000">
                <a:solidFill>
                  <a:srgbClr val="000000"/>
                </a:solidFill>
              </a:rPr>
              <a:t>There are different types of reconstruction in MRI</a:t>
            </a:r>
          </a:p>
          <a:p>
            <a:pPr lvl="1"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 sz="2000">
                <a:solidFill>
                  <a:srgbClr val="000000"/>
                </a:solidFill>
              </a:rPr>
              <a:t>In FreeSurfer we are referring to a cortical surface reconstruction, a surface model, not a k-space reconstruction (that will already be done, normally by the MRI scanner, to create the T1-weighted image you use as input to FreeSurfer)</a:t>
            </a:r>
          </a:p>
          <a:p>
            <a:pPr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 sz="2000">
                <a:solidFill>
                  <a:srgbClr val="000000"/>
                </a:solidFill>
              </a:rPr>
              <a:t>Recon-all is how you process data in FreeSurfer. means recon everything- do all of the steps of the processing pipeline</a:t>
            </a:r>
          </a:p>
          <a:p>
            <a:pPr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 sz="2000">
                <a:solidFill>
                  <a:srgbClr val="000000"/>
                </a:solidFill>
              </a:rPr>
              <a:t>Recon data=run through the processing stream and create a reconstruction</a:t>
            </a:r>
          </a:p>
          <a:p>
            <a:pPr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 sz="2000">
                <a:solidFill>
                  <a:srgbClr val="000000"/>
                </a:solidFill>
              </a:rPr>
              <a:t>Finally, “check your recons” refers to the output of recon-all</a:t>
            </a:r>
          </a:p>
          <a:p>
            <a:pPr eaLnBrk="1" hangingPunct="1">
              <a:buSzPct val="100000"/>
            </a:pPr>
            <a:endParaRPr lang="en-US" altLang="en-US" sz="2000">
              <a:solidFill>
                <a:srgbClr val="000000"/>
              </a:solidFill>
            </a:endParaRPr>
          </a:p>
        </p:txBody>
      </p:sp>
      <p:sp>
        <p:nvSpPr>
          <p:cNvPr id="68614" name="Notes Placeholder 1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altLang="en-US" dirty="0">
              <a:latin typeface="Times New Roman" charset="0"/>
              <a:ea typeface="MS PGothic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fld id="{8976D6C9-7E37-104F-81E9-13337D994469}" type="slidenum">
              <a:rPr lang="en-US" altLang="en-US">
                <a:solidFill>
                  <a:srgbClr val="000000"/>
                </a:solidFill>
                <a:latin typeface="Times New Roman" charset="0"/>
              </a:rPr>
              <a:pPr/>
              <a:t>4</a:t>
            </a:fld>
            <a:endParaRPr lang="en-US" altLang="en-US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66563" name="Text Box 1"/>
          <p:cNvSpPr txBox="1">
            <a:spLocks noChangeArrowheads="1"/>
          </p:cNvSpPr>
          <p:nvPr/>
        </p:nvSpPr>
        <p:spPr bwMode="auto">
          <a:xfrm>
            <a:off x="3884613" y="8829675"/>
            <a:ext cx="2971800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buSzPct val="100000"/>
            </a:pPr>
            <a:fld id="{9D2C4430-61F5-4D49-A3E1-95D8B64B84DD}" type="slidenum">
              <a:rPr lang="en-US" altLang="en-US" sz="1200">
                <a:solidFill>
                  <a:srgbClr val="000000"/>
                </a:solidFill>
              </a:rPr>
              <a:pPr eaLnBrk="1" hangingPunct="1">
                <a:buSzPct val="100000"/>
              </a:pPr>
              <a:t>4</a:t>
            </a:fld>
            <a:endParaRPr lang="en-US" altLang="en-US" sz="1200">
              <a:solidFill>
                <a:srgbClr val="000000"/>
              </a:solidFill>
            </a:endParaRPr>
          </a:p>
        </p:txBody>
      </p:sp>
      <p:sp>
        <p:nvSpPr>
          <p:cNvPr id="6656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696913"/>
            <a:ext cx="4648200" cy="34861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6565" name="Text Box 3"/>
          <p:cNvSpPr txBox="1">
            <a:spLocks noChangeArrowheads="1"/>
          </p:cNvSpPr>
          <p:nvPr/>
        </p:nvSpPr>
        <p:spPr bwMode="auto">
          <a:xfrm>
            <a:off x="914400" y="4416425"/>
            <a:ext cx="5029200" cy="418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endParaRPr lang="en-US" altLang="en-US"/>
          </a:p>
        </p:txBody>
      </p:sp>
      <p:sp>
        <p:nvSpPr>
          <p:cNvPr id="66566" name="Notes Placeholder 1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171450" indent="-171450" eaLnBrk="1" hangingPunct="1">
              <a:buFont typeface="Arial" panose="020B0604020202020204" pitchFamily="34" charset="0"/>
              <a:buChar char="•"/>
            </a:pPr>
            <a:r>
              <a:rPr lang="en-US" altLang="en-US" baseline="0" dirty="0">
                <a:latin typeface="Times New Roman" charset="0"/>
                <a:ea typeface="MS PGothic" charset="-128"/>
              </a:rPr>
              <a:t>Automatically labels GM, WM, subcortical structures in your brain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fld id="{F7630A10-CE85-BC40-A958-370408AC4108}" type="slidenum">
              <a:rPr lang="en-US" altLang="en-US">
                <a:solidFill>
                  <a:srgbClr val="000000"/>
                </a:solidFill>
                <a:latin typeface="Times New Roman" charset="0"/>
              </a:rPr>
              <a:pPr/>
              <a:t>5</a:t>
            </a:fld>
            <a:endParaRPr lang="en-US" altLang="en-US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68611" name="Text Box 1"/>
          <p:cNvSpPr txBox="1">
            <a:spLocks noChangeArrowheads="1"/>
          </p:cNvSpPr>
          <p:nvPr/>
        </p:nvSpPr>
        <p:spPr bwMode="auto">
          <a:xfrm>
            <a:off x="3884613" y="8829675"/>
            <a:ext cx="2971800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buSzPct val="100000"/>
            </a:pPr>
            <a:fld id="{CC36DD76-4AF0-C94E-BCB6-3A6C65C3B685}" type="slidenum">
              <a:rPr lang="en-US" altLang="en-US" sz="1200">
                <a:solidFill>
                  <a:srgbClr val="000000"/>
                </a:solidFill>
              </a:rPr>
              <a:pPr eaLnBrk="1" hangingPunct="1">
                <a:buSzPct val="100000"/>
              </a:pPr>
              <a:t>5</a:t>
            </a:fld>
            <a:endParaRPr lang="en-US" altLang="en-US" sz="1200">
              <a:solidFill>
                <a:srgbClr val="000000"/>
              </a:solidFill>
            </a:endParaRPr>
          </a:p>
        </p:txBody>
      </p:sp>
      <p:sp>
        <p:nvSpPr>
          <p:cNvPr id="6861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4900" y="696913"/>
            <a:ext cx="4648200" cy="34861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8613" name="Text Box 3"/>
          <p:cNvSpPr txBox="1">
            <a:spLocks noChangeArrowheads="1"/>
          </p:cNvSpPr>
          <p:nvPr/>
        </p:nvSpPr>
        <p:spPr bwMode="auto">
          <a:xfrm>
            <a:off x="685800" y="4416425"/>
            <a:ext cx="5486400" cy="418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68275" indent="-168275"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 marL="625475" indent="-168275"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 sz="2000">
                <a:solidFill>
                  <a:srgbClr val="000000"/>
                </a:solidFill>
              </a:rPr>
              <a:t>One of the most common terms you will hear is the word “recon”</a:t>
            </a:r>
          </a:p>
          <a:p>
            <a:pPr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 sz="2000">
                <a:solidFill>
                  <a:srgbClr val="000000"/>
                </a:solidFill>
              </a:rPr>
              <a:t>Short for reconstruction, but that term refers to different things and we use it in several different ways</a:t>
            </a:r>
          </a:p>
          <a:p>
            <a:pPr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 sz="2000">
                <a:solidFill>
                  <a:srgbClr val="000000"/>
                </a:solidFill>
              </a:rPr>
              <a:t>There are different types of reconstruction in MRI</a:t>
            </a:r>
          </a:p>
          <a:p>
            <a:pPr lvl="1"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 sz="2000">
                <a:solidFill>
                  <a:srgbClr val="000000"/>
                </a:solidFill>
              </a:rPr>
              <a:t>In FreeSurfer we are referring to a cortical surface reconstruction, a surface model, not a k-space reconstruction (that will already be done, normally by the MRI scanner, to create the T1-weighted image you use as input to FreeSurfer)</a:t>
            </a:r>
          </a:p>
          <a:p>
            <a:pPr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 sz="2000">
                <a:solidFill>
                  <a:srgbClr val="000000"/>
                </a:solidFill>
              </a:rPr>
              <a:t>Recon-all is how you process data in FreeSurfer. means recon everything- do all of the steps of the processing pipeline</a:t>
            </a:r>
          </a:p>
          <a:p>
            <a:pPr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 sz="2000">
                <a:solidFill>
                  <a:srgbClr val="000000"/>
                </a:solidFill>
              </a:rPr>
              <a:t>Recon data=run through the processing stream and create a reconstruction</a:t>
            </a:r>
          </a:p>
          <a:p>
            <a:pPr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 sz="2000">
                <a:solidFill>
                  <a:srgbClr val="000000"/>
                </a:solidFill>
              </a:rPr>
              <a:t>Finally, “check your recons” refers to the output of recon-all</a:t>
            </a:r>
          </a:p>
          <a:p>
            <a:pPr eaLnBrk="1" hangingPunct="1">
              <a:buSzPct val="100000"/>
            </a:pPr>
            <a:endParaRPr lang="en-US" altLang="en-US" sz="2000">
              <a:solidFill>
                <a:srgbClr val="000000"/>
              </a:solidFill>
            </a:endParaRPr>
          </a:p>
        </p:txBody>
      </p:sp>
      <p:sp>
        <p:nvSpPr>
          <p:cNvPr id="68614" name="Notes Placeholder 1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altLang="en-US" dirty="0">
              <a:latin typeface="Times New Roman" charset="0"/>
              <a:ea typeface="MS PGothic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253879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fld id="{F7630A10-CE85-BC40-A958-370408AC4108}" type="slidenum">
              <a:rPr lang="en-US" altLang="en-US">
                <a:solidFill>
                  <a:srgbClr val="000000"/>
                </a:solidFill>
                <a:latin typeface="Times New Roman" charset="0"/>
              </a:rPr>
              <a:pPr/>
              <a:t>7</a:t>
            </a:fld>
            <a:endParaRPr lang="en-US" altLang="en-US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68611" name="Text Box 1"/>
          <p:cNvSpPr txBox="1">
            <a:spLocks noChangeArrowheads="1"/>
          </p:cNvSpPr>
          <p:nvPr/>
        </p:nvSpPr>
        <p:spPr bwMode="auto">
          <a:xfrm>
            <a:off x="3884613" y="8829675"/>
            <a:ext cx="2971800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buSzPct val="100000"/>
            </a:pPr>
            <a:fld id="{CC36DD76-4AF0-C94E-BCB6-3A6C65C3B685}" type="slidenum">
              <a:rPr lang="en-US" altLang="en-US" sz="1200">
                <a:solidFill>
                  <a:srgbClr val="000000"/>
                </a:solidFill>
              </a:rPr>
              <a:pPr eaLnBrk="1" hangingPunct="1">
                <a:buSzPct val="100000"/>
              </a:pPr>
              <a:t>7</a:t>
            </a:fld>
            <a:endParaRPr lang="en-US" altLang="en-US" sz="1200">
              <a:solidFill>
                <a:srgbClr val="000000"/>
              </a:solidFill>
            </a:endParaRPr>
          </a:p>
        </p:txBody>
      </p:sp>
      <p:sp>
        <p:nvSpPr>
          <p:cNvPr id="6861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4900" y="696913"/>
            <a:ext cx="4648200" cy="34861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8613" name="Text Box 3"/>
          <p:cNvSpPr txBox="1">
            <a:spLocks noChangeArrowheads="1"/>
          </p:cNvSpPr>
          <p:nvPr/>
        </p:nvSpPr>
        <p:spPr bwMode="auto">
          <a:xfrm>
            <a:off x="685800" y="4416425"/>
            <a:ext cx="5486400" cy="418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68275" indent="-168275"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 marL="625475" indent="-168275"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 sz="2000">
                <a:solidFill>
                  <a:srgbClr val="000000"/>
                </a:solidFill>
              </a:rPr>
              <a:t>One of the most common terms you will hear is the word “recon”</a:t>
            </a:r>
          </a:p>
          <a:p>
            <a:pPr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 sz="2000">
                <a:solidFill>
                  <a:srgbClr val="000000"/>
                </a:solidFill>
              </a:rPr>
              <a:t>Short for reconstruction, but that term refers to different things and we use it in several different ways</a:t>
            </a:r>
          </a:p>
          <a:p>
            <a:pPr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 sz="2000">
                <a:solidFill>
                  <a:srgbClr val="000000"/>
                </a:solidFill>
              </a:rPr>
              <a:t>There are different types of reconstruction in MRI</a:t>
            </a:r>
          </a:p>
          <a:p>
            <a:pPr lvl="1"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 sz="2000">
                <a:solidFill>
                  <a:srgbClr val="000000"/>
                </a:solidFill>
              </a:rPr>
              <a:t>In FreeSurfer we are referring to a cortical surface reconstruction, a surface model, not a k-space reconstruction (that will already be done, normally by the MRI scanner, to create the T1-weighted image you use as input to FreeSurfer)</a:t>
            </a:r>
          </a:p>
          <a:p>
            <a:pPr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 sz="2000">
                <a:solidFill>
                  <a:srgbClr val="000000"/>
                </a:solidFill>
              </a:rPr>
              <a:t>Recon-all is how you process data in FreeSurfer. means recon everything- do all of the steps of the processing pipeline</a:t>
            </a:r>
          </a:p>
          <a:p>
            <a:pPr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 sz="2000">
                <a:solidFill>
                  <a:srgbClr val="000000"/>
                </a:solidFill>
              </a:rPr>
              <a:t>Recon data=run through the processing stream and create a reconstruction</a:t>
            </a:r>
          </a:p>
          <a:p>
            <a:pPr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 sz="2000">
                <a:solidFill>
                  <a:srgbClr val="000000"/>
                </a:solidFill>
              </a:rPr>
              <a:t>Finally, “check your recons” refers to the output of recon-all</a:t>
            </a:r>
          </a:p>
          <a:p>
            <a:pPr eaLnBrk="1" hangingPunct="1">
              <a:buSzPct val="100000"/>
            </a:pPr>
            <a:endParaRPr lang="en-US" altLang="en-US" sz="2000">
              <a:solidFill>
                <a:srgbClr val="000000"/>
              </a:solidFill>
            </a:endParaRPr>
          </a:p>
        </p:txBody>
      </p:sp>
      <p:sp>
        <p:nvSpPr>
          <p:cNvPr id="68614" name="Notes Placeholder 1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altLang="en-US" dirty="0">
              <a:latin typeface="Times New Roman" charset="0"/>
              <a:ea typeface="MS PGothic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562820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fld id="{90903BC3-4593-0E47-8898-D2314AE5CB25}" type="slidenum">
              <a:rPr lang="en-US" altLang="en-US">
                <a:solidFill>
                  <a:srgbClr val="000000"/>
                </a:solidFill>
                <a:latin typeface="Times New Roman" charset="0"/>
              </a:rPr>
              <a:pPr/>
              <a:t>8</a:t>
            </a:fld>
            <a:endParaRPr lang="en-US" altLang="en-US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70659" name="Text Box 1"/>
          <p:cNvSpPr txBox="1">
            <a:spLocks noChangeArrowheads="1"/>
          </p:cNvSpPr>
          <p:nvPr/>
        </p:nvSpPr>
        <p:spPr bwMode="auto">
          <a:xfrm>
            <a:off x="3884613" y="8829675"/>
            <a:ext cx="2971800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buSzPct val="100000"/>
            </a:pPr>
            <a:fld id="{A5FC91D4-FFBC-9F42-8E07-4C1ED768A3E6}" type="slidenum">
              <a:rPr lang="en-US" altLang="en-US" sz="1200">
                <a:solidFill>
                  <a:srgbClr val="000000"/>
                </a:solidFill>
              </a:rPr>
              <a:pPr eaLnBrk="1" hangingPunct="1">
                <a:buSzPct val="100000"/>
              </a:pPr>
              <a:t>8</a:t>
            </a:fld>
            <a:endParaRPr lang="en-US" altLang="en-US" sz="1200">
              <a:solidFill>
                <a:srgbClr val="000000"/>
              </a:solidFill>
            </a:endParaRPr>
          </a:p>
        </p:txBody>
      </p:sp>
      <p:sp>
        <p:nvSpPr>
          <p:cNvPr id="706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4900" y="696913"/>
            <a:ext cx="4648200" cy="34861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0661" name="Text Box 3"/>
          <p:cNvSpPr txBox="1">
            <a:spLocks noChangeArrowheads="1"/>
          </p:cNvSpPr>
          <p:nvPr/>
        </p:nvSpPr>
        <p:spPr bwMode="auto">
          <a:xfrm>
            <a:off x="914400" y="4416425"/>
            <a:ext cx="5029200" cy="418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28600" indent="-225425">
              <a:tabLst>
                <a:tab pos="228600" algn="l"/>
                <a:tab pos="685800" algn="l"/>
                <a:tab pos="1143000" algn="l"/>
                <a:tab pos="1600200" algn="l"/>
                <a:tab pos="2057400" algn="l"/>
                <a:tab pos="2514600" algn="l"/>
                <a:tab pos="2971800" algn="l"/>
                <a:tab pos="3429000" algn="l"/>
                <a:tab pos="3886200" algn="l"/>
                <a:tab pos="4343400" algn="l"/>
                <a:tab pos="4800600" algn="l"/>
                <a:tab pos="5257800" algn="l"/>
                <a:tab pos="5715000" algn="l"/>
                <a:tab pos="6172200" algn="l"/>
                <a:tab pos="6629400" algn="l"/>
                <a:tab pos="7086600" algn="l"/>
                <a:tab pos="7543800" algn="l"/>
                <a:tab pos="8001000" algn="l"/>
                <a:tab pos="8458200" algn="l"/>
                <a:tab pos="8915400" algn="l"/>
                <a:tab pos="93726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228600" algn="l"/>
                <a:tab pos="685800" algn="l"/>
                <a:tab pos="1143000" algn="l"/>
                <a:tab pos="1600200" algn="l"/>
                <a:tab pos="2057400" algn="l"/>
                <a:tab pos="2514600" algn="l"/>
                <a:tab pos="2971800" algn="l"/>
                <a:tab pos="3429000" algn="l"/>
                <a:tab pos="3886200" algn="l"/>
                <a:tab pos="4343400" algn="l"/>
                <a:tab pos="4800600" algn="l"/>
                <a:tab pos="5257800" algn="l"/>
                <a:tab pos="5715000" algn="l"/>
                <a:tab pos="6172200" algn="l"/>
                <a:tab pos="6629400" algn="l"/>
                <a:tab pos="7086600" algn="l"/>
                <a:tab pos="7543800" algn="l"/>
                <a:tab pos="8001000" algn="l"/>
                <a:tab pos="8458200" algn="l"/>
                <a:tab pos="8915400" algn="l"/>
                <a:tab pos="93726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228600" algn="l"/>
                <a:tab pos="685800" algn="l"/>
                <a:tab pos="1143000" algn="l"/>
                <a:tab pos="1600200" algn="l"/>
                <a:tab pos="2057400" algn="l"/>
                <a:tab pos="2514600" algn="l"/>
                <a:tab pos="2971800" algn="l"/>
                <a:tab pos="3429000" algn="l"/>
                <a:tab pos="3886200" algn="l"/>
                <a:tab pos="4343400" algn="l"/>
                <a:tab pos="4800600" algn="l"/>
                <a:tab pos="5257800" algn="l"/>
                <a:tab pos="5715000" algn="l"/>
                <a:tab pos="6172200" algn="l"/>
                <a:tab pos="6629400" algn="l"/>
                <a:tab pos="7086600" algn="l"/>
                <a:tab pos="7543800" algn="l"/>
                <a:tab pos="8001000" algn="l"/>
                <a:tab pos="8458200" algn="l"/>
                <a:tab pos="8915400" algn="l"/>
                <a:tab pos="93726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228600" algn="l"/>
                <a:tab pos="685800" algn="l"/>
                <a:tab pos="1143000" algn="l"/>
                <a:tab pos="1600200" algn="l"/>
                <a:tab pos="2057400" algn="l"/>
                <a:tab pos="2514600" algn="l"/>
                <a:tab pos="2971800" algn="l"/>
                <a:tab pos="3429000" algn="l"/>
                <a:tab pos="3886200" algn="l"/>
                <a:tab pos="4343400" algn="l"/>
                <a:tab pos="4800600" algn="l"/>
                <a:tab pos="5257800" algn="l"/>
                <a:tab pos="5715000" algn="l"/>
                <a:tab pos="6172200" algn="l"/>
                <a:tab pos="6629400" algn="l"/>
                <a:tab pos="7086600" algn="l"/>
                <a:tab pos="7543800" algn="l"/>
                <a:tab pos="8001000" algn="l"/>
                <a:tab pos="8458200" algn="l"/>
                <a:tab pos="8915400" algn="l"/>
                <a:tab pos="93726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228600" algn="l"/>
                <a:tab pos="685800" algn="l"/>
                <a:tab pos="1143000" algn="l"/>
                <a:tab pos="1600200" algn="l"/>
                <a:tab pos="2057400" algn="l"/>
                <a:tab pos="2514600" algn="l"/>
                <a:tab pos="2971800" algn="l"/>
                <a:tab pos="3429000" algn="l"/>
                <a:tab pos="3886200" algn="l"/>
                <a:tab pos="4343400" algn="l"/>
                <a:tab pos="4800600" algn="l"/>
                <a:tab pos="5257800" algn="l"/>
                <a:tab pos="5715000" algn="l"/>
                <a:tab pos="6172200" algn="l"/>
                <a:tab pos="6629400" algn="l"/>
                <a:tab pos="7086600" algn="l"/>
                <a:tab pos="7543800" algn="l"/>
                <a:tab pos="8001000" algn="l"/>
                <a:tab pos="8458200" algn="l"/>
                <a:tab pos="8915400" algn="l"/>
                <a:tab pos="93726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  <a:tab pos="685800" algn="l"/>
                <a:tab pos="1143000" algn="l"/>
                <a:tab pos="1600200" algn="l"/>
                <a:tab pos="2057400" algn="l"/>
                <a:tab pos="2514600" algn="l"/>
                <a:tab pos="2971800" algn="l"/>
                <a:tab pos="3429000" algn="l"/>
                <a:tab pos="3886200" algn="l"/>
                <a:tab pos="4343400" algn="l"/>
                <a:tab pos="4800600" algn="l"/>
                <a:tab pos="5257800" algn="l"/>
                <a:tab pos="5715000" algn="l"/>
                <a:tab pos="6172200" algn="l"/>
                <a:tab pos="6629400" algn="l"/>
                <a:tab pos="7086600" algn="l"/>
                <a:tab pos="7543800" algn="l"/>
                <a:tab pos="8001000" algn="l"/>
                <a:tab pos="8458200" algn="l"/>
                <a:tab pos="8915400" algn="l"/>
                <a:tab pos="93726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  <a:tab pos="685800" algn="l"/>
                <a:tab pos="1143000" algn="l"/>
                <a:tab pos="1600200" algn="l"/>
                <a:tab pos="2057400" algn="l"/>
                <a:tab pos="2514600" algn="l"/>
                <a:tab pos="2971800" algn="l"/>
                <a:tab pos="3429000" algn="l"/>
                <a:tab pos="3886200" algn="l"/>
                <a:tab pos="4343400" algn="l"/>
                <a:tab pos="4800600" algn="l"/>
                <a:tab pos="5257800" algn="l"/>
                <a:tab pos="5715000" algn="l"/>
                <a:tab pos="6172200" algn="l"/>
                <a:tab pos="6629400" algn="l"/>
                <a:tab pos="7086600" algn="l"/>
                <a:tab pos="7543800" algn="l"/>
                <a:tab pos="8001000" algn="l"/>
                <a:tab pos="8458200" algn="l"/>
                <a:tab pos="8915400" algn="l"/>
                <a:tab pos="93726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  <a:tab pos="685800" algn="l"/>
                <a:tab pos="1143000" algn="l"/>
                <a:tab pos="1600200" algn="l"/>
                <a:tab pos="2057400" algn="l"/>
                <a:tab pos="2514600" algn="l"/>
                <a:tab pos="2971800" algn="l"/>
                <a:tab pos="3429000" algn="l"/>
                <a:tab pos="3886200" algn="l"/>
                <a:tab pos="4343400" algn="l"/>
                <a:tab pos="4800600" algn="l"/>
                <a:tab pos="5257800" algn="l"/>
                <a:tab pos="5715000" algn="l"/>
                <a:tab pos="6172200" algn="l"/>
                <a:tab pos="6629400" algn="l"/>
                <a:tab pos="7086600" algn="l"/>
                <a:tab pos="7543800" algn="l"/>
                <a:tab pos="8001000" algn="l"/>
                <a:tab pos="8458200" algn="l"/>
                <a:tab pos="8915400" algn="l"/>
                <a:tab pos="93726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  <a:tab pos="685800" algn="l"/>
                <a:tab pos="1143000" algn="l"/>
                <a:tab pos="1600200" algn="l"/>
                <a:tab pos="2057400" algn="l"/>
                <a:tab pos="2514600" algn="l"/>
                <a:tab pos="2971800" algn="l"/>
                <a:tab pos="3429000" algn="l"/>
                <a:tab pos="3886200" algn="l"/>
                <a:tab pos="4343400" algn="l"/>
                <a:tab pos="4800600" algn="l"/>
                <a:tab pos="5257800" algn="l"/>
                <a:tab pos="5715000" algn="l"/>
                <a:tab pos="6172200" algn="l"/>
                <a:tab pos="6629400" algn="l"/>
                <a:tab pos="7086600" algn="l"/>
                <a:tab pos="7543800" algn="l"/>
                <a:tab pos="8001000" algn="l"/>
                <a:tab pos="8458200" algn="l"/>
                <a:tab pos="8915400" algn="l"/>
                <a:tab pos="93726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2000">
                <a:solidFill>
                  <a:srgbClr val="000000"/>
                </a:solidFill>
              </a:rPr>
              <a:t>Typical recon output</a:t>
            </a:r>
          </a:p>
          <a:p>
            <a:pPr eaLnBrk="1" hangingPunct="1">
              <a:buSzPct val="100000"/>
            </a:pPr>
            <a:endParaRPr lang="en-US" altLang="en-US" sz="2000">
              <a:solidFill>
                <a:srgbClr val="000000"/>
              </a:solidFill>
            </a:endParaRPr>
          </a:p>
        </p:txBody>
      </p:sp>
      <p:sp>
        <p:nvSpPr>
          <p:cNvPr id="70662" name="Notes Placeholder 1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Times New Roman" charset="0"/>
              <a:ea typeface="MS PGothic" charset="-128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fld id="{D45B86FC-DB38-0A45-A10F-6471830D6DAB}" type="slidenum">
              <a:rPr lang="en-US" altLang="en-US">
                <a:solidFill>
                  <a:srgbClr val="000000"/>
                </a:solidFill>
                <a:latin typeface="Times New Roman" charset="0"/>
              </a:rPr>
              <a:pPr/>
              <a:t>9</a:t>
            </a:fld>
            <a:endParaRPr lang="en-US" altLang="en-US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72707" name="Text Box 1"/>
          <p:cNvSpPr txBox="1">
            <a:spLocks noChangeArrowheads="1"/>
          </p:cNvSpPr>
          <p:nvPr/>
        </p:nvSpPr>
        <p:spPr bwMode="auto">
          <a:xfrm>
            <a:off x="3884613" y="8829675"/>
            <a:ext cx="2971800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buSzPct val="100000"/>
            </a:pPr>
            <a:fld id="{E91C7455-BE57-954D-BE8F-2411E94B472B}" type="slidenum">
              <a:rPr lang="en-US" altLang="en-US" sz="1200">
                <a:solidFill>
                  <a:srgbClr val="000000"/>
                </a:solidFill>
              </a:rPr>
              <a:pPr eaLnBrk="1" hangingPunct="1">
                <a:buSzPct val="100000"/>
              </a:pPr>
              <a:t>9</a:t>
            </a:fld>
            <a:endParaRPr lang="en-US" altLang="en-US" sz="1200">
              <a:solidFill>
                <a:srgbClr val="000000"/>
              </a:solidFill>
            </a:endParaRPr>
          </a:p>
        </p:txBody>
      </p:sp>
      <p:sp>
        <p:nvSpPr>
          <p:cNvPr id="7270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696913"/>
            <a:ext cx="4648200" cy="34861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2709" name="Text Box 3"/>
          <p:cNvSpPr txBox="1">
            <a:spLocks noChangeArrowheads="1"/>
          </p:cNvSpPr>
          <p:nvPr/>
        </p:nvSpPr>
        <p:spPr bwMode="auto">
          <a:xfrm>
            <a:off x="914400" y="4416425"/>
            <a:ext cx="5029200" cy="418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68275" indent="-168275"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Arial" charset="0"/>
              <a:buChar char="•"/>
            </a:pPr>
            <a:r>
              <a:rPr lang="en-US" altLang="en-US" sz="2000">
                <a:solidFill>
                  <a:srgbClr val="000000"/>
                </a:solidFill>
              </a:rPr>
              <a:t>At many different points in the recon process, FS will generate files that look similar to MRI data -&gt; called volumes</a:t>
            </a:r>
          </a:p>
          <a:p>
            <a:pPr eaLnBrk="1" hangingPunct="1">
              <a:buClr>
                <a:srgbClr val="000000"/>
              </a:buClr>
              <a:buSzPct val="100000"/>
              <a:buFont typeface="Arial" charset="0"/>
              <a:buChar char="•"/>
            </a:pPr>
            <a:r>
              <a:rPr lang="en-US" altLang="en-US" sz="2000">
                <a:solidFill>
                  <a:srgbClr val="000000"/>
                </a:solidFill>
              </a:rPr>
              <a:t>When we say “volumes”, we are usually referring to MRI data or mgz files created by FreeSurfer instead of actual volume measurements</a:t>
            </a:r>
          </a:p>
          <a:p>
            <a:pPr eaLnBrk="1" hangingPunct="1">
              <a:buClr>
                <a:srgbClr val="000000"/>
              </a:buClr>
              <a:buSzPct val="100000"/>
              <a:buFont typeface="Arial" charset="0"/>
              <a:buChar char="•"/>
            </a:pPr>
            <a:r>
              <a:rPr lang="en-US" altLang="en-US" sz="2000">
                <a:solidFill>
                  <a:srgbClr val="000000"/>
                </a:solidFill>
              </a:rPr>
              <a:t>Each one can tell you something a little different, which we will explain in a later talk</a:t>
            </a:r>
          </a:p>
          <a:p>
            <a:pPr eaLnBrk="1" hangingPunct="1">
              <a:buSzPct val="100000"/>
            </a:pPr>
            <a:endParaRPr lang="en-US" altLang="en-US" sz="2000">
              <a:solidFill>
                <a:srgbClr val="000000"/>
              </a:solidFill>
            </a:endParaRPr>
          </a:p>
        </p:txBody>
      </p:sp>
      <p:sp>
        <p:nvSpPr>
          <p:cNvPr id="72710" name="Notes Placeholder 1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171450" indent="-171450" eaLnBrk="1" hangingPunct="1">
              <a:buFont typeface="Arial" panose="020B0604020202020204" pitchFamily="34" charset="0"/>
              <a:buChar char="•"/>
            </a:pPr>
            <a:r>
              <a:rPr lang="en-US" altLang="en-US" dirty="0">
                <a:latin typeface="Times New Roman" charset="0"/>
                <a:ea typeface="MS PGothic" charset="-128"/>
              </a:rPr>
              <a:t>Several files that </a:t>
            </a:r>
            <a:r>
              <a:rPr lang="en-US" altLang="en-US" dirty="0" err="1">
                <a:latin typeface="Times New Roman" charset="0"/>
                <a:ea typeface="MS PGothic" charset="-128"/>
              </a:rPr>
              <a:t>FreeSurfer</a:t>
            </a:r>
            <a:r>
              <a:rPr lang="en-US" altLang="en-US" dirty="0">
                <a:latin typeface="Times New Roman" charset="0"/>
                <a:ea typeface="MS PGothic" charset="-128"/>
              </a:rPr>
              <a:t> outputs</a:t>
            </a:r>
          </a:p>
          <a:p>
            <a:pPr marL="171450" indent="-171450" eaLnBrk="1" hangingPunct="1">
              <a:buFont typeface="Arial" panose="020B0604020202020204" pitchFamily="34" charset="0"/>
              <a:buChar char="•"/>
            </a:pPr>
            <a:r>
              <a:rPr lang="en-US" altLang="en-US" dirty="0">
                <a:latin typeface="Times New Roman" charset="0"/>
                <a:ea typeface="MS PGothic" charset="-128"/>
              </a:rPr>
              <a:t>Look like MRI data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fld id="{71DA0274-7A6C-D841-995B-816B827655AD}" type="slidenum">
              <a:rPr lang="en-US" altLang="en-US">
                <a:solidFill>
                  <a:srgbClr val="000000"/>
                </a:solidFill>
                <a:latin typeface="Times New Roman" charset="0"/>
              </a:rPr>
              <a:pPr/>
              <a:t>10</a:t>
            </a:fld>
            <a:endParaRPr lang="en-US" altLang="en-US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58371" name="Text Box 1"/>
          <p:cNvSpPr txBox="1">
            <a:spLocks noChangeArrowheads="1"/>
          </p:cNvSpPr>
          <p:nvPr/>
        </p:nvSpPr>
        <p:spPr bwMode="auto">
          <a:xfrm>
            <a:off x="3884613" y="8829675"/>
            <a:ext cx="2971800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buSzPct val="100000"/>
            </a:pPr>
            <a:fld id="{DBEDED31-B4B4-0046-AD94-D95C74FC0C8A}" type="slidenum">
              <a:rPr lang="en-US" altLang="en-US" sz="1200">
                <a:solidFill>
                  <a:srgbClr val="000000"/>
                </a:solidFill>
              </a:rPr>
              <a:pPr eaLnBrk="1" hangingPunct="1">
                <a:buSzPct val="100000"/>
              </a:pPr>
              <a:t>10</a:t>
            </a:fld>
            <a:endParaRPr lang="en-US" altLang="en-US" sz="1200">
              <a:solidFill>
                <a:srgbClr val="000000"/>
              </a:solidFill>
            </a:endParaRPr>
          </a:p>
        </p:txBody>
      </p:sp>
      <p:sp>
        <p:nvSpPr>
          <p:cNvPr id="5837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4900" y="696913"/>
            <a:ext cx="4648200" cy="34861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8373" name="Text Box 3"/>
          <p:cNvSpPr txBox="1">
            <a:spLocks noChangeArrowheads="1"/>
          </p:cNvSpPr>
          <p:nvPr/>
        </p:nvSpPr>
        <p:spPr bwMode="auto">
          <a:xfrm>
            <a:off x="685800" y="4416425"/>
            <a:ext cx="5486400" cy="418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68275" indent="-168275"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 marL="625475" indent="-168275"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 sz="2000">
                <a:solidFill>
                  <a:srgbClr val="000000"/>
                </a:solidFill>
              </a:rPr>
              <a:t>If you zoom in on the MRI image on the left, you would see many little grey boxes (right)</a:t>
            </a:r>
          </a:p>
          <a:p>
            <a:pPr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 sz="2000">
                <a:solidFill>
                  <a:srgbClr val="000000"/>
                </a:solidFill>
              </a:rPr>
              <a:t>tons of 2-D pixels make up this image, but with scan data we call them voxels (because they have a volume)</a:t>
            </a:r>
          </a:p>
          <a:p>
            <a:pPr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 sz="2000">
                <a:solidFill>
                  <a:srgbClr val="000000"/>
                </a:solidFill>
              </a:rPr>
              <a:t>They have an area (as you see here in this slice), but each MRI slice also has a thickness (which you can’t see here), so it has volume too</a:t>
            </a:r>
          </a:p>
          <a:p>
            <a:pPr lvl="1"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 sz="2000">
                <a:solidFill>
                  <a:srgbClr val="000000"/>
                </a:solidFill>
              </a:rPr>
              <a:t>Pixel is 2D, voxel is 3D</a:t>
            </a:r>
          </a:p>
          <a:p>
            <a:pPr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 sz="2000">
                <a:solidFill>
                  <a:srgbClr val="000000"/>
                </a:solidFill>
              </a:rPr>
              <a:t>Typically our voxels are 1mm^3 in FreeSurfer</a:t>
            </a:r>
          </a:p>
          <a:p>
            <a:pPr eaLnBrk="1" hangingPunct="1">
              <a:buSzPct val="100000"/>
            </a:pPr>
            <a:endParaRPr lang="en-US" altLang="en-US" sz="2000">
              <a:solidFill>
                <a:srgbClr val="000000"/>
              </a:solidFill>
            </a:endParaRPr>
          </a:p>
        </p:txBody>
      </p:sp>
      <p:sp>
        <p:nvSpPr>
          <p:cNvPr id="58374" name="Notes Placeholder 1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altLang="en-US" dirty="0">
              <a:latin typeface="Times New Roman" charset="0"/>
              <a:ea typeface="MS PGothic" charset="-128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en-US" dirty="0">
                <a:latin typeface="Times New Roman" charset="0"/>
                <a:ea typeface="MS PGothic" charset="-128"/>
              </a:rPr>
              <a:t>Basically a pixel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en-US" dirty="0">
                <a:latin typeface="Times New Roman" charset="0"/>
                <a:ea typeface="MS PGothic" charset="-128"/>
              </a:rPr>
              <a:t>MRI images made up of all of these voxels, that’s how we get our measurements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en-US" dirty="0">
                <a:latin typeface="Times New Roman" charset="0"/>
                <a:ea typeface="MS PGothic" charset="-128"/>
              </a:rPr>
              <a:t>The square has volume, has a value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en-US" dirty="0">
                <a:latin typeface="Times New Roman" charset="0"/>
                <a:ea typeface="MS PGothic" charset="-128"/>
              </a:rPr>
              <a:t>We can add up all of the voxels of the brain and know its volume 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3879A4-6CC4-CF41-B8BC-B4262B88F92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473693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A2CDC6-AF27-0A46-BD22-99991956DD0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884177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7813" y="1604963"/>
            <a:ext cx="2055812" cy="39735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4963"/>
            <a:ext cx="6018213" cy="39735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395430-BA08-4543-B2A8-5404A473C49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593939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130425"/>
            <a:ext cx="7769225" cy="14668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9B455B-F51B-754A-8BB1-0861266F9E1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47568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BF6121-3204-504A-913D-325B47B74A6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637551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6ACD80-7A48-0F46-8E87-20966A3D353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168332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A534DF-5CCF-6841-85DB-E9FF48CB87A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260676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7013" cy="45227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600200"/>
            <a:ext cx="4037012" cy="45227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27E9DE-7237-664D-BE55-D2520AAB65B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129467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8A3CED-0DE6-2F43-A370-50B7BC0514F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2263184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F17206-871B-0C45-9555-79EA1B6EE8E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6531949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D12FC8-0108-C34E-B7A2-CD03DF662BD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73521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D6AD53-06E9-F24B-AA01-24437B36544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35573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DB0836-82E7-3849-86BB-94437240C5F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2939037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BDB072-D97D-C54E-BBA5-49695190251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759591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2B9CBE-3833-C445-A6D0-5DDF55BD190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6868555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7813" y="274638"/>
            <a:ext cx="2055812" cy="58483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8213" cy="58483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98D6A2-7A5F-6348-878F-2D022A6E1E6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0912629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A7AA32-F19B-9349-AADF-366B914598C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2400616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F71E98-8B5A-E84A-B74B-623DB0D3000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608174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F89D54-FA51-2846-B0E0-C8BA6F4348E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1022256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7013" cy="39735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604963"/>
            <a:ext cx="4037012" cy="39735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0FA25F-3992-0E43-9225-908AF85A904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9294518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1113E2-2633-CB49-823A-E1A035AAA61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1045473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EDE31F-8883-B743-96FE-493E5F83DBD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085231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515AC0-5A24-A548-AE84-6F8CDB6D30D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598506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1B53C9-67A8-FD42-83AD-60674A93BEE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1956428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A6079D-132C-CB46-B8AC-ACB8D240C59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2955073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5FA821-080A-A84E-97A9-2243FA96685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98781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1E33EA-E21C-D142-AAC0-66F71B4B42D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6683525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7813" y="274638"/>
            <a:ext cx="2055812" cy="530383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8213" cy="530383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7FB9CD-1A8D-B643-AA85-776F9CF8B53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6404811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67216-00BE-444B-B2A5-FD53DAFE274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8064463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5D944F-23CD-2242-8B67-07ADAE507D4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2868847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95D189-9FEC-0A4A-A3FB-8D2D3B828A9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1547774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7013" cy="39735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604963"/>
            <a:ext cx="4037012" cy="39735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A90696-CE03-AB4E-AD48-8C55B12B90D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952004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F47D10-CD28-254B-84E7-51C0C7085FF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521793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7013" cy="39735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604963"/>
            <a:ext cx="4037012" cy="39735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4F0B25-5920-D94A-9E1C-B3B140321E3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4879377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EE87B4-3456-BA46-A764-0E9EB714F0D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009716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1A12D8-0CB3-8D43-8BE7-C5D8AD41E13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7247074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F47059-4CF9-004B-ADD5-F357AFD863D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71045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C6184E-5432-B649-9C66-9D25A088C55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8996124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6CF886-094E-674B-B405-A2FB68B33AB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962509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7813" y="273050"/>
            <a:ext cx="2055812" cy="53054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3050"/>
            <a:ext cx="6018213" cy="53054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4C5FD9-4886-D24D-BEF2-7B5D992E9F6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603997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10A88E-6A80-094D-B15E-0301C6A9BEB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312018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593A2C-F78B-164F-A9A6-41F7D2D1BD8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199555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6CE5B0-F978-E74D-869C-B377F4563AD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906013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28E897-BAAC-5442-961D-E759A01ACAC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674562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CBC836-0FA5-244E-98F3-62EDCE3FA26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16283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DD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130425"/>
            <a:ext cx="7769225" cy="146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title text format</a:t>
            </a:r>
          </a:p>
        </p:txBody>
      </p:sp>
      <p:sp>
        <p:nvSpPr>
          <p:cNvPr id="1027" name="Text Box 2"/>
          <p:cNvSpPr txBox="1">
            <a:spLocks noChangeArrowheads="1"/>
          </p:cNvSpPr>
          <p:nvPr/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endParaRPr lang="en-US" altLang="en-US"/>
          </a:p>
        </p:txBody>
      </p:sp>
      <p:sp>
        <p:nvSpPr>
          <p:cNvPr id="1028" name="Text Box 3"/>
          <p:cNvSpPr txBox="1">
            <a:spLocks noChangeArrowheads="1"/>
          </p:cNvSpPr>
          <p:nvPr/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endParaRPr lang="en-US" altLang="en-US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30425" cy="47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>
              <a:lnSpc>
                <a:spcPct val="93000"/>
              </a:lnSpc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3F982160-9AE9-E34F-94FB-18F605617F6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30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4963"/>
            <a:ext cx="8226425" cy="3973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792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outline text format</a:t>
            </a:r>
          </a:p>
          <a:p>
            <a:pPr lvl="1"/>
            <a:r>
              <a:rPr lang="en-GB" altLang="en-US"/>
              <a:t>Second Outline Level</a:t>
            </a:r>
          </a:p>
          <a:p>
            <a:pPr lvl="2"/>
            <a:r>
              <a:rPr lang="en-GB" altLang="en-US"/>
              <a:t>Third Outline Level</a:t>
            </a:r>
          </a:p>
          <a:p>
            <a:pPr lvl="3"/>
            <a:r>
              <a:rPr lang="en-GB" altLang="en-US"/>
              <a:t>Fourth Outline Level</a:t>
            </a:r>
          </a:p>
          <a:p>
            <a:pPr lvl="4"/>
            <a:r>
              <a:rPr lang="en-GB" altLang="en-US"/>
              <a:t>Fifth Outline Level</a:t>
            </a:r>
          </a:p>
          <a:p>
            <a:pPr lvl="4"/>
            <a:r>
              <a:rPr lang="en-GB" altLang="en-US"/>
              <a:t>Sixth Outline Level</a:t>
            </a:r>
          </a:p>
          <a:p>
            <a:pPr lvl="4"/>
            <a:r>
              <a:rPr lang="en-GB" altLang="en-US"/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3" r:id="rId12"/>
  </p:sldLayoutIdLst>
  <p:txStyles>
    <p:titleStyle>
      <a:lvl1pPr algn="l" defTabSz="457200" rtl="0" eaLnBrk="0" fontAlgn="base" hangingPunct="0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 kern="1200">
          <a:solidFill>
            <a:srgbClr val="000000"/>
          </a:solidFill>
          <a:latin typeface="+mj-lt"/>
          <a:ea typeface="MS PGothic" panose="020B0600070205080204" pitchFamily="34" charset="-128"/>
          <a:cs typeface="+mj-cs"/>
        </a:defRPr>
      </a:lvl1pPr>
      <a:lvl2pPr algn="l" defTabSz="457200" rtl="0" eaLnBrk="0" fontAlgn="base" hangingPunct="0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Book Antiqua" panose="02040602050305030304" pitchFamily="18" charset="0"/>
          <a:ea typeface="MS PGothic" panose="020B0600070205080204" pitchFamily="34" charset="-128"/>
          <a:cs typeface="AR PL UMing HK" charset="0"/>
        </a:defRPr>
      </a:lvl2pPr>
      <a:lvl3pPr algn="l" defTabSz="457200" rtl="0" eaLnBrk="0" fontAlgn="base" hangingPunct="0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Book Antiqua" panose="02040602050305030304" pitchFamily="18" charset="0"/>
          <a:ea typeface="MS PGothic" panose="020B0600070205080204" pitchFamily="34" charset="-128"/>
          <a:cs typeface="AR PL UMing HK" charset="0"/>
        </a:defRPr>
      </a:lvl3pPr>
      <a:lvl4pPr algn="l" defTabSz="457200" rtl="0" eaLnBrk="0" fontAlgn="base" hangingPunct="0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Book Antiqua" panose="02040602050305030304" pitchFamily="18" charset="0"/>
          <a:ea typeface="MS PGothic" panose="020B0600070205080204" pitchFamily="34" charset="-128"/>
          <a:cs typeface="AR PL UMing HK" charset="0"/>
        </a:defRPr>
      </a:lvl4pPr>
      <a:lvl5pPr algn="l" defTabSz="457200" rtl="0" eaLnBrk="0" fontAlgn="base" hangingPunct="0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Book Antiqua" panose="02040602050305030304" pitchFamily="18" charset="0"/>
          <a:ea typeface="MS PGothic" panose="020B0600070205080204" pitchFamily="34" charset="-128"/>
          <a:cs typeface="AR PL UMing HK" charset="0"/>
        </a:defRPr>
      </a:lvl5pPr>
      <a:lvl6pPr marL="2514600" indent="-228600" algn="l" defTabSz="457200" rtl="0" fontAlgn="base" hangingPunct="0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Book Antiqua" panose="02040602050305030304" pitchFamily="18" charset="0"/>
          <a:ea typeface="AR PL UMing HK" charset="0"/>
          <a:cs typeface="AR PL UMing HK" charset="0"/>
        </a:defRPr>
      </a:lvl6pPr>
      <a:lvl7pPr marL="2971800" indent="-228600" algn="l" defTabSz="457200" rtl="0" fontAlgn="base" hangingPunct="0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Book Antiqua" panose="02040602050305030304" pitchFamily="18" charset="0"/>
          <a:ea typeface="AR PL UMing HK" charset="0"/>
          <a:cs typeface="AR PL UMing HK" charset="0"/>
        </a:defRPr>
      </a:lvl7pPr>
      <a:lvl8pPr marL="3429000" indent="-228600" algn="l" defTabSz="457200" rtl="0" fontAlgn="base" hangingPunct="0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Book Antiqua" panose="02040602050305030304" pitchFamily="18" charset="0"/>
          <a:ea typeface="AR PL UMing HK" charset="0"/>
          <a:cs typeface="AR PL UMing HK" charset="0"/>
        </a:defRPr>
      </a:lvl8pPr>
      <a:lvl9pPr marL="3886200" indent="-228600" algn="l" defTabSz="457200" rtl="0" fontAlgn="base" hangingPunct="0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Book Antiqua" panose="02040602050305030304" pitchFamily="18" charset="0"/>
          <a:ea typeface="AR PL UMing HK" charset="0"/>
          <a:cs typeface="AR PL UMing HK" charset="0"/>
        </a:defRPr>
      </a:lvl9pPr>
    </p:titleStyle>
    <p:bodyStyle>
      <a:lvl1pPr marL="342900" indent="-342900" algn="l" defTabSz="457200" rtl="0" eaLnBrk="0" fontAlgn="base" hangingPunct="0">
        <a:lnSpc>
          <a:spcPct val="98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charset="0"/>
        <a:defRPr sz="3200" kern="1200">
          <a:solidFill>
            <a:srgbClr val="000000"/>
          </a:solidFill>
          <a:latin typeface="+mn-lt"/>
          <a:ea typeface="MS PGothic" panose="020B0600070205080204" pitchFamily="34" charset="-128"/>
          <a:cs typeface="+mn-cs"/>
        </a:defRPr>
      </a:lvl1pPr>
      <a:lvl2pPr marL="742950" indent="-285750" algn="l" defTabSz="457200" rtl="0" eaLnBrk="0" fontAlgn="base" hangingPunct="0">
        <a:lnSpc>
          <a:spcPct val="98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lnSpc>
          <a:spcPct val="98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lnSpc>
          <a:spcPct val="98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lnSpc>
          <a:spcPct val="98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DD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6425" cy="113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title text format</a:t>
            </a:r>
          </a:p>
        </p:txBody>
      </p:sp>
      <p:sp>
        <p:nvSpPr>
          <p:cNvPr id="14339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6425" cy="4522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outline text format</a:t>
            </a:r>
          </a:p>
          <a:p>
            <a:pPr lvl="1"/>
            <a:r>
              <a:rPr lang="en-GB" altLang="en-US"/>
              <a:t>Second Outline Level</a:t>
            </a:r>
          </a:p>
          <a:p>
            <a:pPr lvl="2"/>
            <a:r>
              <a:rPr lang="en-GB" altLang="en-US"/>
              <a:t>Third Outline Level</a:t>
            </a:r>
          </a:p>
          <a:p>
            <a:pPr lvl="3"/>
            <a:r>
              <a:rPr lang="en-GB" altLang="en-US"/>
              <a:t>Fourth Outline Level</a:t>
            </a:r>
          </a:p>
          <a:p>
            <a:pPr lvl="4"/>
            <a:r>
              <a:rPr lang="en-GB" altLang="en-US"/>
              <a:t>Fifth Outline Level</a:t>
            </a:r>
          </a:p>
          <a:p>
            <a:pPr lvl="4"/>
            <a:r>
              <a:rPr lang="en-GB" altLang="en-US"/>
              <a:t>Sixth Outline Level</a:t>
            </a:r>
          </a:p>
          <a:p>
            <a:pPr lvl="4"/>
            <a:r>
              <a:rPr lang="en-GB" altLang="en-US"/>
              <a:t>Seventh Outline Level</a:t>
            </a:r>
          </a:p>
        </p:txBody>
      </p:sp>
      <p:sp>
        <p:nvSpPr>
          <p:cNvPr id="14340" name="Text Box 3"/>
          <p:cNvSpPr txBox="1">
            <a:spLocks noChangeArrowheads="1"/>
          </p:cNvSpPr>
          <p:nvPr/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endParaRPr lang="en-US" altLang="en-US"/>
          </a:p>
        </p:txBody>
      </p:sp>
      <p:sp>
        <p:nvSpPr>
          <p:cNvPr id="14341" name="Text Box 4"/>
          <p:cNvSpPr txBox="1">
            <a:spLocks noChangeArrowheads="1"/>
          </p:cNvSpPr>
          <p:nvPr/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endParaRPr lang="en-US" altLang="en-US"/>
          </a:p>
        </p:txBody>
      </p:sp>
      <p:sp>
        <p:nvSpPr>
          <p:cNvPr id="2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30425" cy="47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>
              <a:buSzPct val="100000"/>
              <a:tabLst>
                <a:tab pos="457200" algn="l"/>
                <a:tab pos="914400" algn="l"/>
                <a:tab pos="1371600" algn="l"/>
                <a:tab pos="1828800" algn="l"/>
              </a:tabLst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BB861793-8E2F-EE4E-9C0E-DEC5CFB818A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l" defTabSz="457200" rtl="0" eaLnBrk="0" fontAlgn="base" hangingPunct="0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 kern="1200">
          <a:solidFill>
            <a:srgbClr val="000000"/>
          </a:solidFill>
          <a:latin typeface="+mj-lt"/>
          <a:ea typeface="MS PGothic" panose="020B0600070205080204" pitchFamily="34" charset="-128"/>
          <a:cs typeface="+mj-cs"/>
        </a:defRPr>
      </a:lvl1pPr>
      <a:lvl2pPr algn="l" defTabSz="457200" rtl="0" eaLnBrk="0" fontAlgn="base" hangingPunct="0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Book Antiqua" panose="02040602050305030304" pitchFamily="18" charset="0"/>
          <a:ea typeface="MS PGothic" panose="020B0600070205080204" pitchFamily="34" charset="-128"/>
          <a:cs typeface="AR PL UMing HK" charset="0"/>
        </a:defRPr>
      </a:lvl2pPr>
      <a:lvl3pPr algn="l" defTabSz="457200" rtl="0" eaLnBrk="0" fontAlgn="base" hangingPunct="0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Book Antiqua" panose="02040602050305030304" pitchFamily="18" charset="0"/>
          <a:ea typeface="MS PGothic" panose="020B0600070205080204" pitchFamily="34" charset="-128"/>
          <a:cs typeface="AR PL UMing HK" charset="0"/>
        </a:defRPr>
      </a:lvl3pPr>
      <a:lvl4pPr algn="l" defTabSz="457200" rtl="0" eaLnBrk="0" fontAlgn="base" hangingPunct="0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Book Antiqua" panose="02040602050305030304" pitchFamily="18" charset="0"/>
          <a:ea typeface="MS PGothic" panose="020B0600070205080204" pitchFamily="34" charset="-128"/>
          <a:cs typeface="AR PL UMing HK" charset="0"/>
        </a:defRPr>
      </a:lvl4pPr>
      <a:lvl5pPr algn="l" defTabSz="457200" rtl="0" eaLnBrk="0" fontAlgn="base" hangingPunct="0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Book Antiqua" panose="02040602050305030304" pitchFamily="18" charset="0"/>
          <a:ea typeface="MS PGothic" panose="020B0600070205080204" pitchFamily="34" charset="-128"/>
          <a:cs typeface="AR PL UMing HK" charset="0"/>
        </a:defRPr>
      </a:lvl5pPr>
      <a:lvl6pPr marL="2514600" indent="-228600" algn="l" defTabSz="457200" rtl="0" fontAlgn="base" hangingPunct="0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Book Antiqua" panose="02040602050305030304" pitchFamily="18" charset="0"/>
          <a:ea typeface="AR PL UMing HK" charset="0"/>
          <a:cs typeface="AR PL UMing HK" charset="0"/>
        </a:defRPr>
      </a:lvl6pPr>
      <a:lvl7pPr marL="2971800" indent="-228600" algn="l" defTabSz="457200" rtl="0" fontAlgn="base" hangingPunct="0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Book Antiqua" panose="02040602050305030304" pitchFamily="18" charset="0"/>
          <a:ea typeface="AR PL UMing HK" charset="0"/>
          <a:cs typeface="AR PL UMing HK" charset="0"/>
        </a:defRPr>
      </a:lvl7pPr>
      <a:lvl8pPr marL="3429000" indent="-228600" algn="l" defTabSz="457200" rtl="0" fontAlgn="base" hangingPunct="0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Book Antiqua" panose="02040602050305030304" pitchFamily="18" charset="0"/>
          <a:ea typeface="AR PL UMing HK" charset="0"/>
          <a:cs typeface="AR PL UMing HK" charset="0"/>
        </a:defRPr>
      </a:lvl8pPr>
      <a:lvl9pPr marL="3886200" indent="-228600" algn="l" defTabSz="457200" rtl="0" fontAlgn="base" hangingPunct="0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Book Antiqua" panose="02040602050305030304" pitchFamily="18" charset="0"/>
          <a:ea typeface="AR PL UMing HK" charset="0"/>
          <a:cs typeface="AR PL UMing HK" charset="0"/>
        </a:defRPr>
      </a:lvl9pPr>
    </p:titleStyle>
    <p:bodyStyle>
      <a:lvl1pPr marL="342900" indent="-342900" algn="l" defTabSz="457200" rtl="0" eaLnBrk="0" fontAlgn="base" hangingPunct="0">
        <a:lnSpc>
          <a:spcPct val="98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charset="0"/>
        <a:defRPr sz="3200" kern="1200">
          <a:solidFill>
            <a:srgbClr val="000000"/>
          </a:solidFill>
          <a:latin typeface="+mn-lt"/>
          <a:ea typeface="MS PGothic" panose="020B0600070205080204" pitchFamily="34" charset="-128"/>
          <a:cs typeface="+mn-cs"/>
        </a:defRPr>
      </a:lvl1pPr>
      <a:lvl2pPr marL="742950" indent="-285750" algn="l" defTabSz="457200" rtl="0" eaLnBrk="0" fontAlgn="base" hangingPunct="0">
        <a:lnSpc>
          <a:spcPct val="98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lnSpc>
          <a:spcPct val="98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lnSpc>
          <a:spcPct val="98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lnSpc>
          <a:spcPct val="98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DD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6425" cy="113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title text format</a:t>
            </a:r>
          </a:p>
        </p:txBody>
      </p:sp>
      <p:sp>
        <p:nvSpPr>
          <p:cNvPr id="26627" name="Text Box 2"/>
          <p:cNvSpPr txBox="1">
            <a:spLocks noChangeArrowheads="1"/>
          </p:cNvSpPr>
          <p:nvPr/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endParaRPr lang="en-US" altLang="en-US"/>
          </a:p>
        </p:txBody>
      </p:sp>
      <p:sp>
        <p:nvSpPr>
          <p:cNvPr id="26628" name="Text Box 3"/>
          <p:cNvSpPr txBox="1">
            <a:spLocks noChangeArrowheads="1"/>
          </p:cNvSpPr>
          <p:nvPr/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endParaRPr lang="en-US" altLang="en-US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30425" cy="47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>
              <a:buSzPct val="100000"/>
              <a:tabLst>
                <a:tab pos="457200" algn="l"/>
                <a:tab pos="914400" algn="l"/>
                <a:tab pos="1371600" algn="l"/>
                <a:tab pos="1828800" algn="l"/>
              </a:tabLst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5E46B667-766D-CC4C-B01E-5ADD6CE61D8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6630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4963"/>
            <a:ext cx="8226425" cy="3973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792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outline text format</a:t>
            </a:r>
          </a:p>
          <a:p>
            <a:pPr lvl="1"/>
            <a:r>
              <a:rPr lang="en-GB" altLang="en-US"/>
              <a:t>Second Outline Level</a:t>
            </a:r>
          </a:p>
          <a:p>
            <a:pPr lvl="2"/>
            <a:r>
              <a:rPr lang="en-GB" altLang="en-US"/>
              <a:t>Third Outline Level</a:t>
            </a:r>
          </a:p>
          <a:p>
            <a:pPr lvl="3"/>
            <a:r>
              <a:rPr lang="en-GB" altLang="en-US"/>
              <a:t>Fourth Outline Level</a:t>
            </a:r>
          </a:p>
          <a:p>
            <a:pPr lvl="4"/>
            <a:r>
              <a:rPr lang="en-GB" altLang="en-US"/>
              <a:t>Fifth Outline Level</a:t>
            </a:r>
          </a:p>
          <a:p>
            <a:pPr lvl="4"/>
            <a:r>
              <a:rPr lang="en-GB" altLang="en-US"/>
              <a:t>Sixth Outline Level</a:t>
            </a:r>
          </a:p>
          <a:p>
            <a:pPr lvl="4"/>
            <a:r>
              <a:rPr lang="en-GB" altLang="en-US"/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l" defTabSz="457200" rtl="0" eaLnBrk="0" fontAlgn="base" hangingPunct="0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 kern="1200">
          <a:solidFill>
            <a:srgbClr val="000000"/>
          </a:solidFill>
          <a:latin typeface="+mj-lt"/>
          <a:ea typeface="MS PGothic" panose="020B0600070205080204" pitchFamily="34" charset="-128"/>
          <a:cs typeface="+mj-cs"/>
        </a:defRPr>
      </a:lvl1pPr>
      <a:lvl2pPr algn="l" defTabSz="457200" rtl="0" eaLnBrk="0" fontAlgn="base" hangingPunct="0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Book Antiqua" panose="02040602050305030304" pitchFamily="18" charset="0"/>
          <a:ea typeface="MS PGothic" panose="020B0600070205080204" pitchFamily="34" charset="-128"/>
          <a:cs typeface="AR PL UMing HK" charset="0"/>
        </a:defRPr>
      </a:lvl2pPr>
      <a:lvl3pPr algn="l" defTabSz="457200" rtl="0" eaLnBrk="0" fontAlgn="base" hangingPunct="0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Book Antiqua" panose="02040602050305030304" pitchFamily="18" charset="0"/>
          <a:ea typeface="MS PGothic" panose="020B0600070205080204" pitchFamily="34" charset="-128"/>
          <a:cs typeface="AR PL UMing HK" charset="0"/>
        </a:defRPr>
      </a:lvl3pPr>
      <a:lvl4pPr algn="l" defTabSz="457200" rtl="0" eaLnBrk="0" fontAlgn="base" hangingPunct="0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Book Antiqua" panose="02040602050305030304" pitchFamily="18" charset="0"/>
          <a:ea typeface="MS PGothic" panose="020B0600070205080204" pitchFamily="34" charset="-128"/>
          <a:cs typeface="AR PL UMing HK" charset="0"/>
        </a:defRPr>
      </a:lvl4pPr>
      <a:lvl5pPr algn="l" defTabSz="457200" rtl="0" eaLnBrk="0" fontAlgn="base" hangingPunct="0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Book Antiqua" panose="02040602050305030304" pitchFamily="18" charset="0"/>
          <a:ea typeface="MS PGothic" panose="020B0600070205080204" pitchFamily="34" charset="-128"/>
          <a:cs typeface="AR PL UMing HK" charset="0"/>
        </a:defRPr>
      </a:lvl5pPr>
      <a:lvl6pPr marL="2514600" indent="-228600" algn="l" defTabSz="457200" rtl="0" fontAlgn="base" hangingPunct="0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Book Antiqua" panose="02040602050305030304" pitchFamily="18" charset="0"/>
          <a:ea typeface="AR PL UMing HK" charset="0"/>
          <a:cs typeface="AR PL UMing HK" charset="0"/>
        </a:defRPr>
      </a:lvl6pPr>
      <a:lvl7pPr marL="2971800" indent="-228600" algn="l" defTabSz="457200" rtl="0" fontAlgn="base" hangingPunct="0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Book Antiqua" panose="02040602050305030304" pitchFamily="18" charset="0"/>
          <a:ea typeface="AR PL UMing HK" charset="0"/>
          <a:cs typeface="AR PL UMing HK" charset="0"/>
        </a:defRPr>
      </a:lvl7pPr>
      <a:lvl8pPr marL="3429000" indent="-228600" algn="l" defTabSz="457200" rtl="0" fontAlgn="base" hangingPunct="0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Book Antiqua" panose="02040602050305030304" pitchFamily="18" charset="0"/>
          <a:ea typeface="AR PL UMing HK" charset="0"/>
          <a:cs typeface="AR PL UMing HK" charset="0"/>
        </a:defRPr>
      </a:lvl8pPr>
      <a:lvl9pPr marL="3886200" indent="-228600" algn="l" defTabSz="457200" rtl="0" fontAlgn="base" hangingPunct="0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Book Antiqua" panose="02040602050305030304" pitchFamily="18" charset="0"/>
          <a:ea typeface="AR PL UMing HK" charset="0"/>
          <a:cs typeface="AR PL UMing HK" charset="0"/>
        </a:defRPr>
      </a:lvl9pPr>
    </p:titleStyle>
    <p:bodyStyle>
      <a:lvl1pPr marL="342900" indent="-342900" algn="l" defTabSz="457200" rtl="0" eaLnBrk="0" fontAlgn="base" hangingPunct="0">
        <a:lnSpc>
          <a:spcPct val="98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charset="0"/>
        <a:defRPr sz="3200" kern="1200">
          <a:solidFill>
            <a:srgbClr val="000000"/>
          </a:solidFill>
          <a:latin typeface="+mn-lt"/>
          <a:ea typeface="MS PGothic" panose="020B0600070205080204" pitchFamily="34" charset="-128"/>
          <a:cs typeface="+mn-cs"/>
        </a:defRPr>
      </a:lvl1pPr>
      <a:lvl2pPr marL="742950" indent="-285750" algn="l" defTabSz="457200" rtl="0" eaLnBrk="0" fontAlgn="base" hangingPunct="0">
        <a:lnSpc>
          <a:spcPct val="98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lnSpc>
          <a:spcPct val="98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lnSpc>
          <a:spcPct val="98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lnSpc>
          <a:spcPct val="98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DD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ext Box 1"/>
          <p:cNvSpPr txBox="1">
            <a:spLocks noChangeArrowheads="1"/>
          </p:cNvSpPr>
          <p:nvPr/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endParaRPr lang="en-US" altLang="en-US"/>
          </a:p>
        </p:txBody>
      </p:sp>
      <p:sp>
        <p:nvSpPr>
          <p:cNvPr id="38915" name="Text Box 2"/>
          <p:cNvSpPr txBox="1">
            <a:spLocks noChangeArrowheads="1"/>
          </p:cNvSpPr>
          <p:nvPr/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endParaRPr lang="en-US" altLang="en-US"/>
          </a:p>
        </p:txBody>
      </p:sp>
      <p:sp>
        <p:nvSpPr>
          <p:cNvPr id="2" name="Rectangle 3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30425" cy="47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>
              <a:buSzPct val="100000"/>
              <a:tabLst>
                <a:tab pos="457200" algn="l"/>
                <a:tab pos="914400" algn="l"/>
                <a:tab pos="1371600" algn="l"/>
                <a:tab pos="1828800" algn="l"/>
              </a:tabLst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64AD2622-7253-B34A-A594-C5CB6AE363C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38917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3050"/>
            <a:ext cx="8226425" cy="1141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title text format</a:t>
            </a:r>
          </a:p>
        </p:txBody>
      </p:sp>
      <p:sp>
        <p:nvSpPr>
          <p:cNvPr id="38918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4963"/>
            <a:ext cx="8226425" cy="3973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792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outline text format</a:t>
            </a:r>
          </a:p>
          <a:p>
            <a:pPr lvl="1"/>
            <a:r>
              <a:rPr lang="en-GB" altLang="en-US"/>
              <a:t>Second Outline Level</a:t>
            </a:r>
          </a:p>
          <a:p>
            <a:pPr lvl="2"/>
            <a:r>
              <a:rPr lang="en-GB" altLang="en-US"/>
              <a:t>Third Outline Level</a:t>
            </a:r>
          </a:p>
          <a:p>
            <a:pPr lvl="3"/>
            <a:r>
              <a:rPr lang="en-GB" altLang="en-US"/>
              <a:t>Fourth Outline Level</a:t>
            </a:r>
          </a:p>
          <a:p>
            <a:pPr lvl="4"/>
            <a:r>
              <a:rPr lang="en-GB" altLang="en-US"/>
              <a:t>Fifth Outline Level</a:t>
            </a:r>
          </a:p>
          <a:p>
            <a:pPr lvl="4"/>
            <a:r>
              <a:rPr lang="en-GB" altLang="en-US"/>
              <a:t>Sixth Outline Level</a:t>
            </a:r>
          </a:p>
          <a:p>
            <a:pPr lvl="4"/>
            <a:r>
              <a:rPr lang="en-GB" altLang="en-US"/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l" defTabSz="457200" rtl="0" eaLnBrk="0" fontAlgn="base" hangingPunct="0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 kern="1200">
          <a:solidFill>
            <a:srgbClr val="000000"/>
          </a:solidFill>
          <a:latin typeface="+mj-lt"/>
          <a:ea typeface="MS PGothic" panose="020B0600070205080204" pitchFamily="34" charset="-128"/>
          <a:cs typeface="+mj-cs"/>
        </a:defRPr>
      </a:lvl1pPr>
      <a:lvl2pPr algn="l" defTabSz="457200" rtl="0" eaLnBrk="0" fontAlgn="base" hangingPunct="0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Book Antiqua" panose="02040602050305030304" pitchFamily="18" charset="0"/>
          <a:ea typeface="MS PGothic" panose="020B0600070205080204" pitchFamily="34" charset="-128"/>
          <a:cs typeface="AR PL UMing HK" charset="0"/>
        </a:defRPr>
      </a:lvl2pPr>
      <a:lvl3pPr algn="l" defTabSz="457200" rtl="0" eaLnBrk="0" fontAlgn="base" hangingPunct="0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Book Antiqua" panose="02040602050305030304" pitchFamily="18" charset="0"/>
          <a:ea typeface="MS PGothic" panose="020B0600070205080204" pitchFamily="34" charset="-128"/>
          <a:cs typeface="AR PL UMing HK" charset="0"/>
        </a:defRPr>
      </a:lvl3pPr>
      <a:lvl4pPr algn="l" defTabSz="457200" rtl="0" eaLnBrk="0" fontAlgn="base" hangingPunct="0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Book Antiqua" panose="02040602050305030304" pitchFamily="18" charset="0"/>
          <a:ea typeface="MS PGothic" panose="020B0600070205080204" pitchFamily="34" charset="-128"/>
          <a:cs typeface="AR PL UMing HK" charset="0"/>
        </a:defRPr>
      </a:lvl4pPr>
      <a:lvl5pPr algn="l" defTabSz="457200" rtl="0" eaLnBrk="0" fontAlgn="base" hangingPunct="0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Book Antiqua" panose="02040602050305030304" pitchFamily="18" charset="0"/>
          <a:ea typeface="MS PGothic" panose="020B0600070205080204" pitchFamily="34" charset="-128"/>
          <a:cs typeface="AR PL UMing HK" charset="0"/>
        </a:defRPr>
      </a:lvl5pPr>
      <a:lvl6pPr marL="2514600" indent="-228600" algn="l" defTabSz="457200" rtl="0" fontAlgn="base" hangingPunct="0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Book Antiqua" panose="02040602050305030304" pitchFamily="18" charset="0"/>
          <a:ea typeface="AR PL UMing HK" charset="0"/>
          <a:cs typeface="AR PL UMing HK" charset="0"/>
        </a:defRPr>
      </a:lvl6pPr>
      <a:lvl7pPr marL="2971800" indent="-228600" algn="l" defTabSz="457200" rtl="0" fontAlgn="base" hangingPunct="0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Book Antiqua" panose="02040602050305030304" pitchFamily="18" charset="0"/>
          <a:ea typeface="AR PL UMing HK" charset="0"/>
          <a:cs typeface="AR PL UMing HK" charset="0"/>
        </a:defRPr>
      </a:lvl7pPr>
      <a:lvl8pPr marL="3429000" indent="-228600" algn="l" defTabSz="457200" rtl="0" fontAlgn="base" hangingPunct="0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Book Antiqua" panose="02040602050305030304" pitchFamily="18" charset="0"/>
          <a:ea typeface="AR PL UMing HK" charset="0"/>
          <a:cs typeface="AR PL UMing HK" charset="0"/>
        </a:defRPr>
      </a:lvl8pPr>
      <a:lvl9pPr marL="3886200" indent="-228600" algn="l" defTabSz="457200" rtl="0" fontAlgn="base" hangingPunct="0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Book Antiqua" panose="02040602050305030304" pitchFamily="18" charset="0"/>
          <a:ea typeface="AR PL UMing HK" charset="0"/>
          <a:cs typeface="AR PL UMing HK" charset="0"/>
        </a:defRPr>
      </a:lvl9pPr>
    </p:titleStyle>
    <p:bodyStyle>
      <a:lvl1pPr marL="342900" indent="-342900" algn="l" defTabSz="457200" rtl="0" eaLnBrk="0" fontAlgn="base" hangingPunct="0">
        <a:lnSpc>
          <a:spcPct val="98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charset="0"/>
        <a:defRPr sz="3200" kern="1200">
          <a:solidFill>
            <a:srgbClr val="000000"/>
          </a:solidFill>
          <a:latin typeface="+mn-lt"/>
          <a:ea typeface="MS PGothic" panose="020B0600070205080204" pitchFamily="34" charset="-128"/>
          <a:cs typeface="+mn-cs"/>
        </a:defRPr>
      </a:lvl1pPr>
      <a:lvl2pPr marL="742950" indent="-285750" algn="l" defTabSz="457200" rtl="0" eaLnBrk="0" fontAlgn="base" hangingPunct="0">
        <a:lnSpc>
          <a:spcPct val="98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lnSpc>
          <a:spcPct val="98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lnSpc>
          <a:spcPct val="98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lnSpc>
          <a:spcPct val="98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9.png"/><Relationship Id="rId4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9.sv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21.png"/><Relationship Id="rId5" Type="http://schemas.openxmlformats.org/officeDocument/2006/relationships/image" Target="../media/image24.png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1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surfer.nmr.mgh.harvard.edu/fswiki/FsTutorial/Glossary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4.xml"/><Relationship Id="rId5" Type="http://schemas.openxmlformats.org/officeDocument/2006/relationships/hyperlink" Target="http://www.mail-archive.com/freesurfer@nmr.mgh.harvard.edu/" TargetMode="External"/><Relationship Id="rId4" Type="http://schemas.openxmlformats.org/officeDocument/2006/relationships/hyperlink" Target="https://surfer.nmr.mgh.harvard.edu/fswiki/UserContributions/FAQ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DD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2130425"/>
            <a:ext cx="7772400" cy="1470025"/>
          </a:xfrm>
          <a:solidFill>
            <a:srgbClr val="000000"/>
          </a:solidFill>
        </p:spPr>
        <p:txBody>
          <a:bodyPr/>
          <a:lstStyle/>
          <a:p>
            <a:pPr algn="ctr" eaLnBrk="1">
              <a:lnSpc>
                <a:spcPct val="100000"/>
              </a:lnSpc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b="1">
                <a:solidFill>
                  <a:srgbClr val="FFFFFF"/>
                </a:solidFill>
                <a:ea typeface="MS PGothic" charset="-128"/>
              </a:rPr>
              <a:t>Intro to FreeSurfer Jargon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DD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1143000"/>
          </a:xfrm>
          <a:solidFill>
            <a:srgbClr val="000000"/>
          </a:solidFill>
        </p:spPr>
        <p:txBody>
          <a:bodyPr/>
          <a:lstStyle/>
          <a:p>
            <a:pPr eaLnBrk="1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b="1">
                <a:solidFill>
                  <a:srgbClr val="FFFFFF"/>
                </a:solidFill>
                <a:ea typeface="MS PGothic" charset="-128"/>
              </a:rPr>
              <a:t>Intro to FreeSurfer Jargon</a:t>
            </a:r>
          </a:p>
        </p:txBody>
      </p:sp>
      <p:pic>
        <p:nvPicPr>
          <p:cNvPr id="5734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1676400"/>
            <a:ext cx="4191000" cy="4868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48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743200"/>
            <a:ext cx="3309938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349" name="Line 4"/>
          <p:cNvSpPr>
            <a:spLocks noChangeShapeType="1"/>
          </p:cNvSpPr>
          <p:nvPr/>
        </p:nvSpPr>
        <p:spPr bwMode="auto">
          <a:xfrm>
            <a:off x="4038600" y="1828800"/>
            <a:ext cx="609600" cy="228600"/>
          </a:xfrm>
          <a:prstGeom prst="line">
            <a:avLst/>
          </a:prstGeom>
          <a:noFill/>
          <a:ln w="2844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7350" name="AutoShape 5"/>
          <p:cNvSpPr>
            <a:spLocks noChangeArrowheads="1"/>
          </p:cNvSpPr>
          <p:nvPr/>
        </p:nvSpPr>
        <p:spPr bwMode="auto">
          <a:xfrm>
            <a:off x="2971800" y="1524000"/>
            <a:ext cx="1295400" cy="517525"/>
          </a:xfrm>
          <a:custGeom>
            <a:avLst/>
            <a:gdLst>
              <a:gd name="T0" fmla="*/ 1295400 w 1295400"/>
              <a:gd name="T1" fmla="*/ 258763 h 517525"/>
              <a:gd name="T2" fmla="*/ 647700 w 1295400"/>
              <a:gd name="T3" fmla="*/ 517525 h 517525"/>
              <a:gd name="T4" fmla="*/ 0 w 1295400"/>
              <a:gd name="T5" fmla="*/ 258763 h 517525"/>
              <a:gd name="T6" fmla="*/ 647700 w 1295400"/>
              <a:gd name="T7" fmla="*/ 0 h 517525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1295400"/>
              <a:gd name="T13" fmla="*/ 0 h 517525"/>
              <a:gd name="T14" fmla="*/ 1295400 w 1295400"/>
              <a:gd name="T15" fmla="*/ 517525 h 51752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295400" h="517525">
                <a:moveTo>
                  <a:pt x="0" y="0"/>
                </a:moveTo>
                <a:lnTo>
                  <a:pt x="3598" y="0"/>
                </a:lnTo>
                <a:lnTo>
                  <a:pt x="3598" y="1437"/>
                </a:lnTo>
                <a:lnTo>
                  <a:pt x="0" y="1437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spcBef>
                <a:spcPts val="1400"/>
              </a:spcBef>
              <a:buSzPct val="100000"/>
            </a:pPr>
            <a:r>
              <a:rPr lang="en-US" altLang="en-US" sz="2800">
                <a:solidFill>
                  <a:srgbClr val="000000"/>
                </a:solidFill>
                <a:latin typeface="Book Antiqua" charset="0"/>
              </a:rPr>
              <a:t>voxel</a:t>
            </a:r>
          </a:p>
        </p:txBody>
      </p:sp>
      <p:sp>
        <p:nvSpPr>
          <p:cNvPr id="7" name="AutoShape 5"/>
          <p:cNvSpPr>
            <a:spLocks noChangeArrowheads="1"/>
          </p:cNvSpPr>
          <p:nvPr/>
        </p:nvSpPr>
        <p:spPr bwMode="auto">
          <a:xfrm>
            <a:off x="457200" y="1874837"/>
            <a:ext cx="1524000" cy="521766"/>
          </a:xfrm>
          <a:custGeom>
            <a:avLst/>
            <a:gdLst>
              <a:gd name="T0" fmla="*/ 1295400 w 1295400"/>
              <a:gd name="T1" fmla="*/ 258763 h 517525"/>
              <a:gd name="T2" fmla="*/ 647700 w 1295400"/>
              <a:gd name="T3" fmla="*/ 517525 h 517525"/>
              <a:gd name="T4" fmla="*/ 0 w 1295400"/>
              <a:gd name="T5" fmla="*/ 258763 h 517525"/>
              <a:gd name="T6" fmla="*/ 647700 w 1295400"/>
              <a:gd name="T7" fmla="*/ 0 h 517525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1295400"/>
              <a:gd name="T13" fmla="*/ 0 h 517525"/>
              <a:gd name="T14" fmla="*/ 1295400 w 1295400"/>
              <a:gd name="T15" fmla="*/ 517525 h 51752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295400" h="517525">
                <a:moveTo>
                  <a:pt x="0" y="0"/>
                </a:moveTo>
                <a:lnTo>
                  <a:pt x="3598" y="0"/>
                </a:lnTo>
                <a:lnTo>
                  <a:pt x="3598" y="1437"/>
                </a:lnTo>
                <a:lnTo>
                  <a:pt x="0" y="1437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5000" rIns="90000" bIns="450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spcBef>
                <a:spcPts val="1400"/>
              </a:spcBef>
              <a:buSzPct val="100000"/>
            </a:pPr>
            <a:r>
              <a:rPr lang="en-US" altLang="en-US" sz="2800">
                <a:solidFill>
                  <a:srgbClr val="000000"/>
                </a:solidFill>
                <a:latin typeface="Book Antiqua" charset="0"/>
              </a:rPr>
              <a:t>volume</a:t>
            </a:r>
          </a:p>
        </p:txBody>
      </p:sp>
      <p:sp>
        <p:nvSpPr>
          <p:cNvPr id="8" name="Line 4"/>
          <p:cNvSpPr>
            <a:spLocks noChangeShapeType="1"/>
          </p:cNvSpPr>
          <p:nvPr/>
        </p:nvSpPr>
        <p:spPr bwMode="auto">
          <a:xfrm>
            <a:off x="1066800" y="2396603"/>
            <a:ext cx="304800" cy="194197"/>
          </a:xfrm>
          <a:prstGeom prst="line">
            <a:avLst/>
          </a:prstGeom>
          <a:noFill/>
          <a:ln w="2844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DD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1143000"/>
          </a:xfrm>
          <a:solidFill>
            <a:srgbClr val="000000"/>
          </a:solidFill>
        </p:spPr>
        <p:txBody>
          <a:bodyPr/>
          <a:lstStyle/>
          <a:p>
            <a:pPr eaLnBrk="1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b="1">
                <a:solidFill>
                  <a:srgbClr val="FFFFFF"/>
                </a:solidFill>
                <a:ea typeface="MS PGothic" charset="-128"/>
              </a:rPr>
              <a:t>Intro to FreeSurfer Jargon</a:t>
            </a:r>
          </a:p>
        </p:txBody>
      </p:sp>
      <p:pic>
        <p:nvPicPr>
          <p:cNvPr id="5939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743200"/>
            <a:ext cx="3309938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39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1676400"/>
            <a:ext cx="4191000" cy="4868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397" name="Line 4"/>
          <p:cNvSpPr>
            <a:spLocks noChangeShapeType="1"/>
          </p:cNvSpPr>
          <p:nvPr/>
        </p:nvSpPr>
        <p:spPr bwMode="auto">
          <a:xfrm flipV="1">
            <a:off x="4572000" y="4797425"/>
            <a:ext cx="304800" cy="615950"/>
          </a:xfrm>
          <a:prstGeom prst="line">
            <a:avLst/>
          </a:prstGeom>
          <a:noFill/>
          <a:ln w="2844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9398" name="Line 5"/>
          <p:cNvSpPr>
            <a:spLocks noChangeShapeType="1"/>
          </p:cNvSpPr>
          <p:nvPr/>
        </p:nvSpPr>
        <p:spPr bwMode="auto">
          <a:xfrm flipV="1">
            <a:off x="4267200" y="4873625"/>
            <a:ext cx="228600" cy="539750"/>
          </a:xfrm>
          <a:prstGeom prst="line">
            <a:avLst/>
          </a:prstGeom>
          <a:noFill/>
          <a:ln w="2844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9399" name="AutoShape 6"/>
          <p:cNvSpPr>
            <a:spLocks noChangeArrowheads="1"/>
          </p:cNvSpPr>
          <p:nvPr/>
        </p:nvSpPr>
        <p:spPr bwMode="auto">
          <a:xfrm>
            <a:off x="3886200" y="5334000"/>
            <a:ext cx="1524000" cy="517525"/>
          </a:xfrm>
          <a:custGeom>
            <a:avLst/>
            <a:gdLst>
              <a:gd name="T0" fmla="*/ 1524000 w 1524000"/>
              <a:gd name="T1" fmla="*/ 258763 h 517525"/>
              <a:gd name="T2" fmla="*/ 762000 w 1524000"/>
              <a:gd name="T3" fmla="*/ 517525 h 517525"/>
              <a:gd name="T4" fmla="*/ 0 w 1524000"/>
              <a:gd name="T5" fmla="*/ 258763 h 517525"/>
              <a:gd name="T6" fmla="*/ 762000 w 1524000"/>
              <a:gd name="T7" fmla="*/ 0 h 517525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1524000"/>
              <a:gd name="T13" fmla="*/ 0 h 517525"/>
              <a:gd name="T14" fmla="*/ 1524000 w 1524000"/>
              <a:gd name="T15" fmla="*/ 517525 h 51752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524000" h="517525">
                <a:moveTo>
                  <a:pt x="0" y="0"/>
                </a:moveTo>
                <a:lnTo>
                  <a:pt x="4233" y="0"/>
                </a:lnTo>
                <a:lnTo>
                  <a:pt x="4233" y="1437"/>
                </a:lnTo>
                <a:lnTo>
                  <a:pt x="0" y="1437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spcBef>
                <a:spcPts val="1400"/>
              </a:spcBef>
              <a:buSzPct val="100000"/>
            </a:pPr>
            <a:r>
              <a:rPr lang="en-US" altLang="en-US" sz="2800">
                <a:solidFill>
                  <a:srgbClr val="000000"/>
                </a:solidFill>
                <a:latin typeface="Book Antiqua" charset="0"/>
              </a:rPr>
              <a:t>surface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DD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1143000"/>
          </a:xfrm>
          <a:solidFill>
            <a:srgbClr val="000000"/>
          </a:solidFill>
        </p:spPr>
        <p:txBody>
          <a:bodyPr/>
          <a:lstStyle/>
          <a:p>
            <a:pPr eaLnBrk="1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b="1">
                <a:solidFill>
                  <a:srgbClr val="FFFFFF"/>
                </a:solidFill>
                <a:ea typeface="MS PGothic" charset="-128"/>
              </a:rPr>
              <a:t>Intro to FreeSurfer Jargon</a:t>
            </a:r>
          </a:p>
        </p:txBody>
      </p:sp>
      <p:pic>
        <p:nvPicPr>
          <p:cNvPr id="6144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4038600"/>
            <a:ext cx="4038600" cy="233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44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600200"/>
            <a:ext cx="4038600" cy="230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45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1752600"/>
            <a:ext cx="3732213" cy="4335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46" name="Line 5"/>
          <p:cNvSpPr>
            <a:spLocks noChangeShapeType="1"/>
          </p:cNvSpPr>
          <p:nvPr/>
        </p:nvSpPr>
        <p:spPr bwMode="auto">
          <a:xfrm flipV="1">
            <a:off x="5257800" y="4568825"/>
            <a:ext cx="304800" cy="615950"/>
          </a:xfrm>
          <a:prstGeom prst="line">
            <a:avLst/>
          </a:prstGeom>
          <a:noFill/>
          <a:ln w="2844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447" name="Line 6"/>
          <p:cNvSpPr>
            <a:spLocks noChangeShapeType="1"/>
          </p:cNvSpPr>
          <p:nvPr/>
        </p:nvSpPr>
        <p:spPr bwMode="auto">
          <a:xfrm flipV="1">
            <a:off x="4953000" y="4645025"/>
            <a:ext cx="228600" cy="539750"/>
          </a:xfrm>
          <a:prstGeom prst="line">
            <a:avLst/>
          </a:prstGeom>
          <a:noFill/>
          <a:ln w="2844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448" name="AutoShape 7"/>
          <p:cNvSpPr>
            <a:spLocks noChangeArrowheads="1"/>
          </p:cNvSpPr>
          <p:nvPr/>
        </p:nvSpPr>
        <p:spPr bwMode="auto">
          <a:xfrm>
            <a:off x="4572000" y="5105400"/>
            <a:ext cx="1524000" cy="517525"/>
          </a:xfrm>
          <a:custGeom>
            <a:avLst/>
            <a:gdLst>
              <a:gd name="T0" fmla="*/ 1524000 w 1524000"/>
              <a:gd name="T1" fmla="*/ 258763 h 517525"/>
              <a:gd name="T2" fmla="*/ 762000 w 1524000"/>
              <a:gd name="T3" fmla="*/ 517525 h 517525"/>
              <a:gd name="T4" fmla="*/ 0 w 1524000"/>
              <a:gd name="T5" fmla="*/ 258763 h 517525"/>
              <a:gd name="T6" fmla="*/ 762000 w 1524000"/>
              <a:gd name="T7" fmla="*/ 0 h 517525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1524000"/>
              <a:gd name="T13" fmla="*/ 0 h 517525"/>
              <a:gd name="T14" fmla="*/ 1524000 w 1524000"/>
              <a:gd name="T15" fmla="*/ 517525 h 51752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524000" h="517525">
                <a:moveTo>
                  <a:pt x="0" y="0"/>
                </a:moveTo>
                <a:lnTo>
                  <a:pt x="4233" y="0"/>
                </a:lnTo>
                <a:lnTo>
                  <a:pt x="4233" y="1437"/>
                </a:lnTo>
                <a:lnTo>
                  <a:pt x="0" y="1437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spcBef>
                <a:spcPts val="1400"/>
              </a:spcBef>
              <a:buSzPct val="100000"/>
            </a:pPr>
            <a:r>
              <a:rPr lang="en-US" altLang="en-US" sz="2800">
                <a:solidFill>
                  <a:srgbClr val="000000"/>
                </a:solidFill>
                <a:latin typeface="Book Antiqua" charset="0"/>
              </a:rPr>
              <a:t>surface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DD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1143000"/>
          </a:xfrm>
          <a:solidFill>
            <a:srgbClr val="000000"/>
          </a:solidFill>
        </p:spPr>
        <p:txBody>
          <a:bodyPr/>
          <a:lstStyle/>
          <a:p>
            <a:pPr eaLnBrk="1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b="1">
                <a:solidFill>
                  <a:srgbClr val="FFFFFF"/>
                </a:solidFill>
                <a:ea typeface="MS PGothic" charset="-128"/>
              </a:rPr>
              <a:t>Intro to FreeSurfer Jargon</a:t>
            </a:r>
          </a:p>
        </p:txBody>
      </p:sp>
      <p:pic>
        <p:nvPicPr>
          <p:cNvPr id="3" name="Picture 2" descr="A picture containing photo, knot, man&#10;&#10;Description automatically generated">
            <a:extLst>
              <a:ext uri="{FF2B5EF4-FFF2-40B4-BE49-F238E27FC236}">
                <a16:creationId xmlns:a16="http://schemas.microsoft.com/office/drawing/2014/main" id="{4944AC24-0F4D-0F42-9260-25618026A5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404" y="1637495"/>
            <a:ext cx="8985596" cy="5220505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DD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304800"/>
            <a:ext cx="8229600" cy="1143000"/>
          </a:xfrm>
          <a:solidFill>
            <a:srgbClr val="000000"/>
          </a:solidFill>
        </p:spPr>
        <p:txBody>
          <a:bodyPr/>
          <a:lstStyle/>
          <a:p>
            <a:pPr eaLnBrk="1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b="1">
                <a:solidFill>
                  <a:srgbClr val="FFFFFF"/>
                </a:solidFill>
                <a:ea typeface="MS PGothic" charset="-128"/>
              </a:rPr>
              <a:t>Cortical vs. Subcortical GM</a:t>
            </a:r>
          </a:p>
        </p:txBody>
      </p:sp>
      <p:sp>
        <p:nvSpPr>
          <p:cNvPr id="73731" name="Text Box 2"/>
          <p:cNvSpPr txBox="1"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39725"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spcBef>
                <a:spcPts val="650"/>
              </a:spcBef>
              <a:buSzPct val="100000"/>
            </a:pPr>
            <a:endParaRPr lang="en-US" altLang="en-US" sz="3200">
              <a:solidFill>
                <a:srgbClr val="000000"/>
              </a:solidFill>
              <a:latin typeface="Book Antiqua" charset="0"/>
            </a:endParaRPr>
          </a:p>
          <a:p>
            <a:pPr eaLnBrk="1" hangingPunct="1">
              <a:spcBef>
                <a:spcPts val="650"/>
              </a:spcBef>
              <a:buSzPct val="100000"/>
            </a:pPr>
            <a:endParaRPr lang="en-US" altLang="en-US" sz="3200">
              <a:solidFill>
                <a:srgbClr val="000000"/>
              </a:solidFill>
              <a:latin typeface="Book Antiqua" charset="0"/>
            </a:endParaRPr>
          </a:p>
          <a:p>
            <a:pPr eaLnBrk="1" hangingPunct="1">
              <a:spcBef>
                <a:spcPts val="650"/>
              </a:spcBef>
              <a:buSzPct val="100000"/>
            </a:pPr>
            <a:endParaRPr lang="en-US" altLang="en-US" sz="3200">
              <a:solidFill>
                <a:srgbClr val="000000"/>
              </a:solidFill>
              <a:latin typeface="Book Antiqua" charset="0"/>
            </a:endParaRPr>
          </a:p>
        </p:txBody>
      </p:sp>
      <p:pic>
        <p:nvPicPr>
          <p:cNvPr id="7373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2424113"/>
            <a:ext cx="2028825" cy="284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3733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9175" y="2528888"/>
            <a:ext cx="2787650" cy="234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3734" name="AutoShape 5"/>
          <p:cNvSpPr>
            <a:spLocks noChangeArrowheads="1"/>
          </p:cNvSpPr>
          <p:nvPr/>
        </p:nvSpPr>
        <p:spPr bwMode="auto">
          <a:xfrm rot="-1320000">
            <a:off x="3979863" y="3481388"/>
            <a:ext cx="762000" cy="1447800"/>
          </a:xfrm>
          <a:custGeom>
            <a:avLst/>
            <a:gdLst>
              <a:gd name="T0" fmla="*/ 762000 w 762000"/>
              <a:gd name="T1" fmla="*/ 723900 h 1447800"/>
              <a:gd name="T2" fmla="*/ 381000 w 762000"/>
              <a:gd name="T3" fmla="*/ 1447800 h 1447800"/>
              <a:gd name="T4" fmla="*/ 0 w 762000"/>
              <a:gd name="T5" fmla="*/ 723900 h 1447800"/>
              <a:gd name="T6" fmla="*/ 381000 w 762000"/>
              <a:gd name="T7" fmla="*/ 0 h 14478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762000"/>
              <a:gd name="T13" fmla="*/ 0 h 1447800"/>
              <a:gd name="T14" fmla="*/ 762000 w 762000"/>
              <a:gd name="T15" fmla="*/ 1447800 h 14478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762000" h="1447800">
                <a:moveTo>
                  <a:pt x="0" y="2011"/>
                </a:moveTo>
                <a:lnTo>
                  <a:pt x="1059" y="2011"/>
                </a:lnTo>
                <a:lnTo>
                  <a:pt x="180" y="90"/>
                </a:lnTo>
                <a:lnTo>
                  <a:pt x="1059" y="2011"/>
                </a:lnTo>
                <a:lnTo>
                  <a:pt x="270" y="90"/>
                </a:lnTo>
                <a:lnTo>
                  <a:pt x="0" y="2011"/>
                </a:lnTo>
                <a:close/>
              </a:path>
            </a:pathLst>
          </a:custGeom>
          <a:noFill/>
          <a:ln w="38160" cap="flat">
            <a:solidFill>
              <a:srgbClr val="00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3735" name="AutoShape 6"/>
          <p:cNvSpPr>
            <a:spLocks noChangeArrowheads="1"/>
          </p:cNvSpPr>
          <p:nvPr/>
        </p:nvSpPr>
        <p:spPr bwMode="auto">
          <a:xfrm>
            <a:off x="7165975" y="3519488"/>
            <a:ext cx="1447800" cy="685800"/>
          </a:xfrm>
          <a:custGeom>
            <a:avLst/>
            <a:gdLst>
              <a:gd name="T0" fmla="*/ 1447800 w 1447800"/>
              <a:gd name="T1" fmla="*/ 342900 h 685800"/>
              <a:gd name="T2" fmla="*/ 723900 w 1447800"/>
              <a:gd name="T3" fmla="*/ 685800 h 685800"/>
              <a:gd name="T4" fmla="*/ 0 w 1447800"/>
              <a:gd name="T5" fmla="*/ 342900 h 685800"/>
              <a:gd name="T6" fmla="*/ 723900 w 1447800"/>
              <a:gd name="T7" fmla="*/ 0 h 6858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1447800"/>
              <a:gd name="T13" fmla="*/ 0 h 685800"/>
              <a:gd name="T14" fmla="*/ 1447800 w 1447800"/>
              <a:gd name="T15" fmla="*/ 685800 h 6858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447800" h="685800">
                <a:moveTo>
                  <a:pt x="0" y="953"/>
                </a:moveTo>
                <a:lnTo>
                  <a:pt x="2011" y="953"/>
                </a:lnTo>
                <a:lnTo>
                  <a:pt x="180" y="90"/>
                </a:lnTo>
                <a:lnTo>
                  <a:pt x="2011" y="953"/>
                </a:lnTo>
                <a:lnTo>
                  <a:pt x="270" y="90"/>
                </a:lnTo>
                <a:lnTo>
                  <a:pt x="0" y="953"/>
                </a:lnTo>
                <a:close/>
              </a:path>
            </a:pathLst>
          </a:custGeom>
          <a:noFill/>
          <a:ln w="38160" cap="flat">
            <a:solidFill>
              <a:srgbClr val="00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3736" name="AutoShape 7"/>
          <p:cNvSpPr>
            <a:spLocks noChangeArrowheads="1"/>
          </p:cNvSpPr>
          <p:nvPr/>
        </p:nvSpPr>
        <p:spPr bwMode="auto">
          <a:xfrm>
            <a:off x="4162425" y="5272088"/>
            <a:ext cx="1143000" cy="365125"/>
          </a:xfrm>
          <a:custGeom>
            <a:avLst/>
            <a:gdLst>
              <a:gd name="T0" fmla="*/ 1143000 w 1143000"/>
              <a:gd name="T1" fmla="*/ 182563 h 365125"/>
              <a:gd name="T2" fmla="*/ 571500 w 1143000"/>
              <a:gd name="T3" fmla="*/ 365125 h 365125"/>
              <a:gd name="T4" fmla="*/ 0 w 1143000"/>
              <a:gd name="T5" fmla="*/ 182563 h 365125"/>
              <a:gd name="T6" fmla="*/ 571500 w 1143000"/>
              <a:gd name="T7" fmla="*/ 0 h 365125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1143000"/>
              <a:gd name="T13" fmla="*/ 0 h 365125"/>
              <a:gd name="T14" fmla="*/ 1143000 w 1143000"/>
              <a:gd name="T15" fmla="*/ 365125 h 36512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143000" h="365125">
                <a:moveTo>
                  <a:pt x="0" y="0"/>
                </a:moveTo>
                <a:lnTo>
                  <a:pt x="3175" y="0"/>
                </a:lnTo>
                <a:lnTo>
                  <a:pt x="3175" y="1014"/>
                </a:lnTo>
                <a:lnTo>
                  <a:pt x="0" y="1014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spcBef>
                <a:spcPts val="900"/>
              </a:spcBef>
              <a:buSzPct val="100000"/>
            </a:pPr>
            <a:r>
              <a:rPr lang="en-US" altLang="en-US">
                <a:solidFill>
                  <a:srgbClr val="000000"/>
                </a:solidFill>
                <a:latin typeface="Book Antiqua" charset="0"/>
              </a:rPr>
              <a:t>coronal</a:t>
            </a:r>
          </a:p>
        </p:txBody>
      </p:sp>
      <p:sp>
        <p:nvSpPr>
          <p:cNvPr id="73737" name="AutoShape 8"/>
          <p:cNvSpPr>
            <a:spLocks noChangeArrowheads="1"/>
          </p:cNvSpPr>
          <p:nvPr/>
        </p:nvSpPr>
        <p:spPr bwMode="auto">
          <a:xfrm>
            <a:off x="7210425" y="4891088"/>
            <a:ext cx="990600" cy="639762"/>
          </a:xfrm>
          <a:custGeom>
            <a:avLst/>
            <a:gdLst>
              <a:gd name="T0" fmla="*/ 990600 w 990600"/>
              <a:gd name="T1" fmla="*/ 319881 h 639762"/>
              <a:gd name="T2" fmla="*/ 495300 w 990600"/>
              <a:gd name="T3" fmla="*/ 639762 h 639762"/>
              <a:gd name="T4" fmla="*/ 0 w 990600"/>
              <a:gd name="T5" fmla="*/ 319881 h 639762"/>
              <a:gd name="T6" fmla="*/ 495300 w 990600"/>
              <a:gd name="T7" fmla="*/ 0 h 639762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990600"/>
              <a:gd name="T13" fmla="*/ 0 h 639762"/>
              <a:gd name="T14" fmla="*/ 990600 w 990600"/>
              <a:gd name="T15" fmla="*/ 639762 h 63976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990600" h="639762">
                <a:moveTo>
                  <a:pt x="0" y="0"/>
                </a:moveTo>
                <a:lnTo>
                  <a:pt x="2752" y="0"/>
                </a:lnTo>
                <a:lnTo>
                  <a:pt x="2752" y="1774"/>
                </a:lnTo>
                <a:lnTo>
                  <a:pt x="0" y="1774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spcBef>
                <a:spcPts val="900"/>
              </a:spcBef>
              <a:buSzPct val="100000"/>
            </a:pPr>
            <a:r>
              <a:rPr lang="en-US" altLang="en-US">
                <a:solidFill>
                  <a:srgbClr val="000000"/>
                </a:solidFill>
                <a:latin typeface="Book Antiqua" charset="0"/>
              </a:rPr>
              <a:t>sagittal</a:t>
            </a:r>
          </a:p>
        </p:txBody>
      </p:sp>
      <p:sp>
        <p:nvSpPr>
          <p:cNvPr id="73738" name="AutoShape 9"/>
          <p:cNvSpPr>
            <a:spLocks noChangeArrowheads="1"/>
          </p:cNvSpPr>
          <p:nvPr/>
        </p:nvSpPr>
        <p:spPr bwMode="auto">
          <a:xfrm>
            <a:off x="4800600" y="1600200"/>
            <a:ext cx="2590800" cy="942975"/>
          </a:xfrm>
          <a:custGeom>
            <a:avLst/>
            <a:gdLst>
              <a:gd name="T0" fmla="*/ 2590800 w 2590800"/>
              <a:gd name="T1" fmla="*/ 471488 h 942975"/>
              <a:gd name="T2" fmla="*/ 1295400 w 2590800"/>
              <a:gd name="T3" fmla="*/ 942975 h 942975"/>
              <a:gd name="T4" fmla="*/ 0 w 2590800"/>
              <a:gd name="T5" fmla="*/ 471488 h 942975"/>
              <a:gd name="T6" fmla="*/ 1295400 w 2590800"/>
              <a:gd name="T7" fmla="*/ 0 h 942975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590800"/>
              <a:gd name="T13" fmla="*/ 0 h 942975"/>
              <a:gd name="T14" fmla="*/ 2590800 w 2590800"/>
              <a:gd name="T15" fmla="*/ 942975 h 94297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590800" h="942975">
                <a:moveTo>
                  <a:pt x="0" y="0"/>
                </a:moveTo>
                <a:lnTo>
                  <a:pt x="7197" y="0"/>
                </a:lnTo>
                <a:lnTo>
                  <a:pt x="7197" y="2620"/>
                </a:lnTo>
                <a:lnTo>
                  <a:pt x="0" y="262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spcBef>
                <a:spcPts val="1400"/>
              </a:spcBef>
              <a:buSzPct val="100000"/>
            </a:pPr>
            <a:r>
              <a:rPr lang="en-US" altLang="en-US" sz="2800">
                <a:solidFill>
                  <a:srgbClr val="000000"/>
                </a:solidFill>
                <a:latin typeface="Book Antiqua" charset="0"/>
              </a:rPr>
              <a:t>subcortical gm</a:t>
            </a:r>
          </a:p>
        </p:txBody>
      </p:sp>
      <p:pic>
        <p:nvPicPr>
          <p:cNvPr id="73739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209800"/>
            <a:ext cx="2590800" cy="417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3740" name="AutoShape 11"/>
          <p:cNvSpPr>
            <a:spLocks noChangeArrowheads="1"/>
          </p:cNvSpPr>
          <p:nvPr/>
        </p:nvSpPr>
        <p:spPr bwMode="auto">
          <a:xfrm>
            <a:off x="381000" y="1600200"/>
            <a:ext cx="2133600" cy="942975"/>
          </a:xfrm>
          <a:custGeom>
            <a:avLst/>
            <a:gdLst>
              <a:gd name="T0" fmla="*/ 2133600 w 2133600"/>
              <a:gd name="T1" fmla="*/ 471488 h 942975"/>
              <a:gd name="T2" fmla="*/ 1066800 w 2133600"/>
              <a:gd name="T3" fmla="*/ 942975 h 942975"/>
              <a:gd name="T4" fmla="*/ 0 w 2133600"/>
              <a:gd name="T5" fmla="*/ 471488 h 942975"/>
              <a:gd name="T6" fmla="*/ 1066800 w 2133600"/>
              <a:gd name="T7" fmla="*/ 0 h 942975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33600"/>
              <a:gd name="T13" fmla="*/ 0 h 942975"/>
              <a:gd name="T14" fmla="*/ 2133600 w 2133600"/>
              <a:gd name="T15" fmla="*/ 942975 h 94297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33600" h="942975">
                <a:moveTo>
                  <a:pt x="0" y="0"/>
                </a:moveTo>
                <a:lnTo>
                  <a:pt x="5927" y="0"/>
                </a:lnTo>
                <a:lnTo>
                  <a:pt x="5927" y="2620"/>
                </a:lnTo>
                <a:lnTo>
                  <a:pt x="0" y="262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spcBef>
                <a:spcPts val="1400"/>
              </a:spcBef>
              <a:buSzPct val="100000"/>
            </a:pPr>
            <a:r>
              <a:rPr lang="en-US" altLang="en-US" sz="2800">
                <a:solidFill>
                  <a:srgbClr val="000000"/>
                </a:solidFill>
                <a:latin typeface="Book Antiqua" charset="0"/>
              </a:rPr>
              <a:t>cortical gm</a:t>
            </a:r>
          </a:p>
        </p:txBody>
      </p:sp>
      <p:sp>
        <p:nvSpPr>
          <p:cNvPr id="73741" name="Line 12"/>
          <p:cNvSpPr>
            <a:spLocks noChangeShapeType="1"/>
          </p:cNvSpPr>
          <p:nvPr/>
        </p:nvSpPr>
        <p:spPr bwMode="auto">
          <a:xfrm flipH="1">
            <a:off x="2206625" y="3733800"/>
            <a:ext cx="387350" cy="228600"/>
          </a:xfrm>
          <a:prstGeom prst="line">
            <a:avLst/>
          </a:prstGeom>
          <a:noFill/>
          <a:ln w="28440">
            <a:solidFill>
              <a:srgbClr val="00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3742" name="Line 13"/>
          <p:cNvSpPr>
            <a:spLocks noChangeShapeType="1"/>
          </p:cNvSpPr>
          <p:nvPr/>
        </p:nvSpPr>
        <p:spPr bwMode="auto">
          <a:xfrm flipH="1">
            <a:off x="1978025" y="3200400"/>
            <a:ext cx="387350" cy="228600"/>
          </a:xfrm>
          <a:prstGeom prst="line">
            <a:avLst/>
          </a:prstGeom>
          <a:noFill/>
          <a:ln w="28440">
            <a:solidFill>
              <a:srgbClr val="00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3743" name="Line 14"/>
          <p:cNvSpPr>
            <a:spLocks noChangeShapeType="1"/>
          </p:cNvSpPr>
          <p:nvPr/>
        </p:nvSpPr>
        <p:spPr bwMode="auto">
          <a:xfrm flipH="1">
            <a:off x="2359025" y="4648200"/>
            <a:ext cx="311150" cy="228600"/>
          </a:xfrm>
          <a:prstGeom prst="line">
            <a:avLst/>
          </a:prstGeom>
          <a:noFill/>
          <a:ln w="28440">
            <a:solidFill>
              <a:srgbClr val="00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3744" name="Line 15"/>
          <p:cNvSpPr>
            <a:spLocks noChangeShapeType="1"/>
          </p:cNvSpPr>
          <p:nvPr/>
        </p:nvSpPr>
        <p:spPr bwMode="auto">
          <a:xfrm flipH="1">
            <a:off x="1673225" y="2590800"/>
            <a:ext cx="387350" cy="228600"/>
          </a:xfrm>
          <a:prstGeom prst="line">
            <a:avLst/>
          </a:prstGeom>
          <a:noFill/>
          <a:ln w="28440">
            <a:solidFill>
              <a:srgbClr val="00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3745" name="Line 16"/>
          <p:cNvSpPr>
            <a:spLocks noChangeShapeType="1"/>
          </p:cNvSpPr>
          <p:nvPr/>
        </p:nvSpPr>
        <p:spPr bwMode="auto">
          <a:xfrm>
            <a:off x="3276600" y="1600200"/>
            <a:ext cx="1588" cy="5029200"/>
          </a:xfrm>
          <a:prstGeom prst="line">
            <a:avLst/>
          </a:prstGeom>
          <a:noFill/>
          <a:ln w="1908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DD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1143000"/>
          </a:xfrm>
          <a:solidFill>
            <a:srgbClr val="000000"/>
          </a:solidFill>
        </p:spPr>
        <p:txBody>
          <a:bodyPr/>
          <a:lstStyle/>
          <a:p>
            <a:pPr eaLnBrk="1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b="1">
                <a:solidFill>
                  <a:srgbClr val="FFFFFF"/>
                </a:solidFill>
                <a:ea typeface="MS PGothic" charset="-128"/>
              </a:rPr>
              <a:t>Parcellation vs. Segmentation</a:t>
            </a:r>
          </a:p>
        </p:txBody>
      </p:sp>
      <p:sp>
        <p:nvSpPr>
          <p:cNvPr id="77827" name="Text Box 2"/>
          <p:cNvSpPr txBox="1"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39725"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spcBef>
                <a:spcPts val="650"/>
              </a:spcBef>
              <a:buSzPct val="100000"/>
            </a:pPr>
            <a:endParaRPr lang="en-US" altLang="en-US" sz="3200">
              <a:solidFill>
                <a:srgbClr val="000000"/>
              </a:solidFill>
              <a:latin typeface="Book Antiqua" charset="0"/>
            </a:endParaRPr>
          </a:p>
          <a:p>
            <a:pPr eaLnBrk="1" hangingPunct="1">
              <a:spcBef>
                <a:spcPts val="650"/>
              </a:spcBef>
              <a:buSzPct val="100000"/>
            </a:pPr>
            <a:endParaRPr lang="en-US" altLang="en-US" sz="3200">
              <a:solidFill>
                <a:srgbClr val="000000"/>
              </a:solidFill>
              <a:latin typeface="Book Antiqua" charset="0"/>
            </a:endParaRPr>
          </a:p>
          <a:p>
            <a:pPr eaLnBrk="1" hangingPunct="1">
              <a:spcBef>
                <a:spcPts val="650"/>
              </a:spcBef>
              <a:buSzPct val="100000"/>
            </a:pPr>
            <a:endParaRPr lang="en-US" altLang="en-US" sz="3200">
              <a:solidFill>
                <a:srgbClr val="000000"/>
              </a:solidFill>
              <a:latin typeface="Book Antiqua" charset="0"/>
            </a:endParaRPr>
          </a:p>
        </p:txBody>
      </p:sp>
      <p:sp>
        <p:nvSpPr>
          <p:cNvPr id="77828" name="AutoShape 3"/>
          <p:cNvSpPr>
            <a:spLocks noChangeArrowheads="1"/>
          </p:cNvSpPr>
          <p:nvPr/>
        </p:nvSpPr>
        <p:spPr bwMode="auto">
          <a:xfrm>
            <a:off x="4724400" y="1600200"/>
            <a:ext cx="4419600" cy="942975"/>
          </a:xfrm>
          <a:custGeom>
            <a:avLst/>
            <a:gdLst>
              <a:gd name="T0" fmla="*/ 4419600 w 4419600"/>
              <a:gd name="T1" fmla="*/ 471488 h 942975"/>
              <a:gd name="T2" fmla="*/ 2209800 w 4419600"/>
              <a:gd name="T3" fmla="*/ 942975 h 942975"/>
              <a:gd name="T4" fmla="*/ 0 w 4419600"/>
              <a:gd name="T5" fmla="*/ 471488 h 942975"/>
              <a:gd name="T6" fmla="*/ 2209800 w 4419600"/>
              <a:gd name="T7" fmla="*/ 0 h 942975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4419600"/>
              <a:gd name="T13" fmla="*/ 0 h 942975"/>
              <a:gd name="T14" fmla="*/ 4419600 w 4419600"/>
              <a:gd name="T15" fmla="*/ 942975 h 94297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419600" h="942975">
                <a:moveTo>
                  <a:pt x="0" y="0"/>
                </a:moveTo>
                <a:lnTo>
                  <a:pt x="12277" y="0"/>
                </a:lnTo>
                <a:lnTo>
                  <a:pt x="12277" y="2620"/>
                </a:lnTo>
                <a:lnTo>
                  <a:pt x="0" y="262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spcBef>
                <a:spcPts val="1400"/>
              </a:spcBef>
              <a:buSzPct val="100000"/>
            </a:pPr>
            <a:r>
              <a:rPr lang="en-US" altLang="en-US" sz="2800">
                <a:solidFill>
                  <a:srgbClr val="000000"/>
                </a:solidFill>
                <a:latin typeface="Book Antiqua" charset="0"/>
              </a:rPr>
              <a:t>(subcortical) segmentation</a:t>
            </a:r>
          </a:p>
        </p:txBody>
      </p:sp>
      <p:sp>
        <p:nvSpPr>
          <p:cNvPr id="77829" name="AutoShape 4"/>
          <p:cNvSpPr>
            <a:spLocks noChangeArrowheads="1"/>
          </p:cNvSpPr>
          <p:nvPr/>
        </p:nvSpPr>
        <p:spPr bwMode="auto">
          <a:xfrm>
            <a:off x="228600" y="1600200"/>
            <a:ext cx="3810000" cy="942975"/>
          </a:xfrm>
          <a:custGeom>
            <a:avLst/>
            <a:gdLst>
              <a:gd name="T0" fmla="*/ 3810000 w 3810000"/>
              <a:gd name="T1" fmla="*/ 471488 h 942975"/>
              <a:gd name="T2" fmla="*/ 1905000 w 3810000"/>
              <a:gd name="T3" fmla="*/ 942975 h 942975"/>
              <a:gd name="T4" fmla="*/ 0 w 3810000"/>
              <a:gd name="T5" fmla="*/ 471488 h 942975"/>
              <a:gd name="T6" fmla="*/ 1905000 w 3810000"/>
              <a:gd name="T7" fmla="*/ 0 h 942975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3810000"/>
              <a:gd name="T13" fmla="*/ 0 h 942975"/>
              <a:gd name="T14" fmla="*/ 3810000 w 3810000"/>
              <a:gd name="T15" fmla="*/ 942975 h 94297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810000" h="942975">
                <a:moveTo>
                  <a:pt x="0" y="0"/>
                </a:moveTo>
                <a:lnTo>
                  <a:pt x="10583" y="0"/>
                </a:lnTo>
                <a:lnTo>
                  <a:pt x="10583" y="2620"/>
                </a:lnTo>
                <a:lnTo>
                  <a:pt x="0" y="262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spcBef>
                <a:spcPts val="1400"/>
              </a:spcBef>
              <a:buSzPct val="100000"/>
            </a:pPr>
            <a:r>
              <a:rPr lang="en-US" altLang="en-US" sz="2800">
                <a:solidFill>
                  <a:srgbClr val="000000"/>
                </a:solidFill>
                <a:latin typeface="Book Antiqua" charset="0"/>
              </a:rPr>
              <a:t>(cortical) parcellation</a:t>
            </a:r>
          </a:p>
        </p:txBody>
      </p:sp>
      <p:pic>
        <p:nvPicPr>
          <p:cNvPr id="77830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2057400"/>
            <a:ext cx="4602163" cy="460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7831" name="Line 6"/>
          <p:cNvSpPr>
            <a:spLocks noChangeShapeType="1"/>
          </p:cNvSpPr>
          <p:nvPr/>
        </p:nvSpPr>
        <p:spPr bwMode="auto">
          <a:xfrm>
            <a:off x="1676400" y="2133600"/>
            <a:ext cx="1219200" cy="762000"/>
          </a:xfrm>
          <a:prstGeom prst="line">
            <a:avLst/>
          </a:prstGeom>
          <a:noFill/>
          <a:ln w="19080">
            <a:solidFill>
              <a:srgbClr val="00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7832" name="Line 7"/>
          <p:cNvSpPr>
            <a:spLocks noChangeShapeType="1"/>
          </p:cNvSpPr>
          <p:nvPr/>
        </p:nvSpPr>
        <p:spPr bwMode="auto">
          <a:xfrm>
            <a:off x="914400" y="4419600"/>
            <a:ext cx="1219200" cy="762000"/>
          </a:xfrm>
          <a:prstGeom prst="line">
            <a:avLst/>
          </a:prstGeom>
          <a:noFill/>
          <a:ln w="19080">
            <a:solidFill>
              <a:srgbClr val="00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7833" name="Line 8"/>
          <p:cNvSpPr>
            <a:spLocks noChangeShapeType="1"/>
          </p:cNvSpPr>
          <p:nvPr/>
        </p:nvSpPr>
        <p:spPr bwMode="auto">
          <a:xfrm flipH="1">
            <a:off x="5254625" y="3581400"/>
            <a:ext cx="920750" cy="838200"/>
          </a:xfrm>
          <a:prstGeom prst="line">
            <a:avLst/>
          </a:prstGeom>
          <a:noFill/>
          <a:ln w="19080">
            <a:solidFill>
              <a:srgbClr val="00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7834" name="Line 9"/>
          <p:cNvSpPr>
            <a:spLocks noChangeShapeType="1"/>
          </p:cNvSpPr>
          <p:nvPr/>
        </p:nvSpPr>
        <p:spPr bwMode="auto">
          <a:xfrm flipH="1">
            <a:off x="5102225" y="4191000"/>
            <a:ext cx="920750" cy="838200"/>
          </a:xfrm>
          <a:prstGeom prst="line">
            <a:avLst/>
          </a:prstGeom>
          <a:noFill/>
          <a:ln w="19080">
            <a:solidFill>
              <a:srgbClr val="00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DD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1143000"/>
          </a:xfrm>
          <a:solidFill>
            <a:srgbClr val="000000"/>
          </a:solidFill>
        </p:spPr>
        <p:txBody>
          <a:bodyPr/>
          <a:lstStyle/>
          <a:p>
            <a:pPr eaLnBrk="1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b="1">
                <a:solidFill>
                  <a:srgbClr val="FFFFFF"/>
                </a:solidFill>
                <a:ea typeface="MS PGothic" charset="-128"/>
              </a:rPr>
              <a:t>Intro to FreeSurfer Jargon</a:t>
            </a:r>
          </a:p>
        </p:txBody>
      </p:sp>
      <p:sp>
        <p:nvSpPr>
          <p:cNvPr id="79875" name="Text Box 2"/>
          <p:cNvSpPr txBox="1">
            <a:spLocks noChangeArrowheads="1"/>
          </p:cNvSpPr>
          <p:nvPr/>
        </p:nvSpPr>
        <p:spPr bwMode="auto">
          <a:xfrm>
            <a:off x="928255" y="1600200"/>
            <a:ext cx="8229600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39725"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563"/>
              </a:spcBef>
              <a:buSzPct val="100000"/>
            </a:pPr>
            <a:r>
              <a:rPr lang="en-US" altLang="en-US" sz="2800" dirty="0">
                <a:solidFill>
                  <a:srgbClr val="000000"/>
                </a:solidFill>
                <a:latin typeface="Book Antiqua" charset="0"/>
              </a:rPr>
              <a:t>recon</a:t>
            </a:r>
          </a:p>
          <a:p>
            <a:pPr eaLnBrk="1" hangingPunct="1">
              <a:lnSpc>
                <a:spcPct val="90000"/>
              </a:lnSpc>
              <a:spcBef>
                <a:spcPts val="563"/>
              </a:spcBef>
              <a:buSzPct val="100000"/>
            </a:pPr>
            <a:r>
              <a:rPr lang="en-US" altLang="en-US" sz="2800" dirty="0">
                <a:solidFill>
                  <a:srgbClr val="000000"/>
                </a:solidFill>
                <a:latin typeface="Book Antiqua" charset="0"/>
              </a:rPr>
              <a:t>volume</a:t>
            </a:r>
          </a:p>
          <a:p>
            <a:pPr eaLnBrk="1" hangingPunct="1">
              <a:lnSpc>
                <a:spcPct val="90000"/>
              </a:lnSpc>
              <a:spcBef>
                <a:spcPts val="563"/>
              </a:spcBef>
              <a:buSzPct val="100000"/>
            </a:pPr>
            <a:r>
              <a:rPr lang="en-US" altLang="en-US" sz="2800" dirty="0">
                <a:solidFill>
                  <a:srgbClr val="000000"/>
                </a:solidFill>
                <a:latin typeface="Book Antiqua" charset="0"/>
              </a:rPr>
              <a:t>voxel </a:t>
            </a:r>
          </a:p>
          <a:p>
            <a:pPr eaLnBrk="1" hangingPunct="1">
              <a:lnSpc>
                <a:spcPct val="90000"/>
              </a:lnSpc>
              <a:spcBef>
                <a:spcPts val="563"/>
              </a:spcBef>
              <a:buSzPct val="100000"/>
            </a:pPr>
            <a:r>
              <a:rPr lang="en-US" altLang="en-US" sz="2800" dirty="0">
                <a:solidFill>
                  <a:srgbClr val="000000"/>
                </a:solidFill>
                <a:latin typeface="Book Antiqua" charset="0"/>
              </a:rPr>
              <a:t>surface</a:t>
            </a:r>
          </a:p>
          <a:p>
            <a:pPr eaLnBrk="1" hangingPunct="1">
              <a:lnSpc>
                <a:spcPct val="90000"/>
              </a:lnSpc>
              <a:spcBef>
                <a:spcPts val="563"/>
              </a:spcBef>
              <a:buSzPct val="100000"/>
            </a:pPr>
            <a:r>
              <a:rPr lang="en-US" altLang="en-US" sz="2800" dirty="0">
                <a:solidFill>
                  <a:srgbClr val="000000"/>
                </a:solidFill>
                <a:latin typeface="Book Antiqua" charset="0"/>
              </a:rPr>
              <a:t>vertex</a:t>
            </a:r>
          </a:p>
          <a:p>
            <a:pPr eaLnBrk="1" hangingPunct="1">
              <a:lnSpc>
                <a:spcPct val="90000"/>
              </a:lnSpc>
              <a:spcBef>
                <a:spcPts val="563"/>
              </a:spcBef>
              <a:buSzPct val="100000"/>
            </a:pPr>
            <a:r>
              <a:rPr lang="en-US" altLang="en-US" sz="2800" dirty="0">
                <a:solidFill>
                  <a:srgbClr val="000000"/>
                </a:solidFill>
                <a:latin typeface="Book Antiqua" charset="0"/>
              </a:rPr>
              <a:t>cortical, subcortical</a:t>
            </a:r>
          </a:p>
          <a:p>
            <a:pPr eaLnBrk="1" hangingPunct="1">
              <a:lnSpc>
                <a:spcPct val="90000"/>
              </a:lnSpc>
              <a:spcBef>
                <a:spcPts val="563"/>
              </a:spcBef>
              <a:buSzPct val="100000"/>
            </a:pPr>
            <a:r>
              <a:rPr lang="en-US" altLang="en-US" sz="2800" dirty="0">
                <a:solidFill>
                  <a:srgbClr val="000000"/>
                </a:solidFill>
                <a:latin typeface="Book Antiqua" charset="0"/>
              </a:rPr>
              <a:t>parcellation/segmentation</a:t>
            </a:r>
          </a:p>
          <a:p>
            <a:pPr eaLnBrk="1" hangingPunct="1">
              <a:lnSpc>
                <a:spcPct val="90000"/>
              </a:lnSpc>
              <a:spcBef>
                <a:spcPts val="563"/>
              </a:spcBef>
              <a:buSzPct val="100000"/>
            </a:pPr>
            <a:r>
              <a:rPr lang="en-US" altLang="en-US" sz="2800" b="1" dirty="0">
                <a:solidFill>
                  <a:srgbClr val="000000"/>
                </a:solidFill>
                <a:latin typeface="Book Antiqua" charset="0"/>
              </a:rPr>
              <a:t>registration, morph, deform, transforms (computing vs. resampling)</a:t>
            </a:r>
          </a:p>
          <a:p>
            <a:pPr eaLnBrk="1" hangingPunct="1">
              <a:lnSpc>
                <a:spcPct val="90000"/>
              </a:lnSpc>
              <a:spcBef>
                <a:spcPts val="563"/>
              </a:spcBef>
              <a:buSzPct val="100000"/>
            </a:pPr>
            <a:endParaRPr lang="en-US" altLang="en-US" sz="2800" dirty="0">
              <a:solidFill>
                <a:srgbClr val="000000"/>
              </a:solidFill>
              <a:latin typeface="Book Antiqua" charset="0"/>
            </a:endParaRPr>
          </a:p>
          <a:p>
            <a:pPr eaLnBrk="1" hangingPunct="1">
              <a:lnSpc>
                <a:spcPct val="90000"/>
              </a:lnSpc>
              <a:spcBef>
                <a:spcPts val="563"/>
              </a:spcBef>
              <a:buSzPct val="100000"/>
            </a:pPr>
            <a:endParaRPr lang="en-US" altLang="en-US" sz="2800" dirty="0">
              <a:solidFill>
                <a:srgbClr val="000000"/>
              </a:solidFill>
              <a:latin typeface="Book Antiqua" charset="0"/>
            </a:endParaRPr>
          </a:p>
        </p:txBody>
      </p:sp>
      <p:pic>
        <p:nvPicPr>
          <p:cNvPr id="3" name="Graphic 2" descr="Checkmark">
            <a:extLst>
              <a:ext uri="{FF2B5EF4-FFF2-40B4-BE49-F238E27FC236}">
                <a16:creationId xmlns:a16="http://schemas.microsoft.com/office/drawing/2014/main" id="{19E447CF-2905-6541-A058-667677E05F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57200" y="1600200"/>
            <a:ext cx="381000" cy="457200"/>
          </a:xfrm>
          <a:prstGeom prst="rect">
            <a:avLst/>
          </a:prstGeom>
        </p:spPr>
      </p:pic>
      <p:pic>
        <p:nvPicPr>
          <p:cNvPr id="6" name="Graphic 5" descr="Checkmark">
            <a:extLst>
              <a:ext uri="{FF2B5EF4-FFF2-40B4-BE49-F238E27FC236}">
                <a16:creationId xmlns:a16="http://schemas.microsoft.com/office/drawing/2014/main" id="{47EB061C-B9B5-0A47-BD2A-7712C5B74A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71055" y="2057400"/>
            <a:ext cx="367145" cy="457200"/>
          </a:xfrm>
          <a:prstGeom prst="rect">
            <a:avLst/>
          </a:prstGeom>
        </p:spPr>
      </p:pic>
      <p:pic>
        <p:nvPicPr>
          <p:cNvPr id="7" name="Graphic 6" descr="Checkmark">
            <a:extLst>
              <a:ext uri="{FF2B5EF4-FFF2-40B4-BE49-F238E27FC236}">
                <a16:creationId xmlns:a16="http://schemas.microsoft.com/office/drawing/2014/main" id="{0C3284D9-2322-8B47-B770-DC456C936C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57200" y="2514600"/>
            <a:ext cx="381000" cy="457200"/>
          </a:xfrm>
          <a:prstGeom prst="rect">
            <a:avLst/>
          </a:prstGeom>
        </p:spPr>
      </p:pic>
      <p:pic>
        <p:nvPicPr>
          <p:cNvPr id="8" name="Graphic 7" descr="Checkmark">
            <a:extLst>
              <a:ext uri="{FF2B5EF4-FFF2-40B4-BE49-F238E27FC236}">
                <a16:creationId xmlns:a16="http://schemas.microsoft.com/office/drawing/2014/main" id="{88A97B76-8F0A-0341-BDCF-312B8895E2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71055" y="2971800"/>
            <a:ext cx="367145" cy="457200"/>
          </a:xfrm>
          <a:prstGeom prst="rect">
            <a:avLst/>
          </a:prstGeom>
        </p:spPr>
      </p:pic>
      <p:pic>
        <p:nvPicPr>
          <p:cNvPr id="9" name="Graphic 8" descr="Checkmark">
            <a:extLst>
              <a:ext uri="{FF2B5EF4-FFF2-40B4-BE49-F238E27FC236}">
                <a16:creationId xmlns:a16="http://schemas.microsoft.com/office/drawing/2014/main" id="{2E757A81-C850-E24F-A9F1-4254984267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84910" y="3429000"/>
            <a:ext cx="353290" cy="457200"/>
          </a:xfrm>
          <a:prstGeom prst="rect">
            <a:avLst/>
          </a:prstGeom>
        </p:spPr>
      </p:pic>
      <p:pic>
        <p:nvPicPr>
          <p:cNvPr id="10" name="Graphic 9" descr="Checkmark">
            <a:extLst>
              <a:ext uri="{FF2B5EF4-FFF2-40B4-BE49-F238E27FC236}">
                <a16:creationId xmlns:a16="http://schemas.microsoft.com/office/drawing/2014/main" id="{6E05FF62-EEEA-AF4E-A01E-C57F6C4F50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71055" y="3886200"/>
            <a:ext cx="367145" cy="457200"/>
          </a:xfrm>
          <a:prstGeom prst="rect">
            <a:avLst/>
          </a:prstGeom>
        </p:spPr>
      </p:pic>
      <p:pic>
        <p:nvPicPr>
          <p:cNvPr id="11" name="Graphic 10" descr="Checkmark">
            <a:extLst>
              <a:ext uri="{FF2B5EF4-FFF2-40B4-BE49-F238E27FC236}">
                <a16:creationId xmlns:a16="http://schemas.microsoft.com/office/drawing/2014/main" id="{BBFD6493-8930-9648-B3AC-FD4A3BEB3E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84910" y="4267200"/>
            <a:ext cx="353290" cy="457200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Text Box 1"/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4400" b="1">
                <a:solidFill>
                  <a:srgbClr val="FFFFFF"/>
                </a:solidFill>
                <a:latin typeface="Book Antiqua" charset="0"/>
              </a:rPr>
              <a:t>Registration </a:t>
            </a:r>
          </a:p>
        </p:txBody>
      </p:sp>
      <p:sp>
        <p:nvSpPr>
          <p:cNvPr id="20482" name="Text Box 2"/>
          <p:cNvSpPr txBox="1"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/>
          <a:lstStyle>
            <a:lvl1pPr marL="342900" indent="-339725"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AR PL UMing HK" charset="0"/>
                <a:cs typeface="AR PL UMing HK" charset="0"/>
              </a:defRPr>
            </a:lvl1pPr>
            <a:lvl2pPr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AR PL UMing HK" charset="0"/>
                <a:cs typeface="AR PL UMing HK" charset="0"/>
              </a:defRPr>
            </a:lvl2pPr>
            <a:lvl3pPr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AR PL UMing HK" charset="0"/>
                <a:cs typeface="AR PL UMing HK" charset="0"/>
              </a:defRPr>
            </a:lvl3pPr>
            <a:lvl4pPr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AR PL UMing HK" charset="0"/>
                <a:cs typeface="AR PL UMing HK" charset="0"/>
              </a:defRPr>
            </a:lvl4pPr>
            <a:lvl5pPr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AR PL UMing HK" charset="0"/>
                <a:cs typeface="AR PL UMing HK" charset="0"/>
              </a:defRPr>
            </a:lvl5pPr>
            <a:lvl6pPr marL="25146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AR PL UMing HK" charset="0"/>
                <a:cs typeface="AR PL UMing HK" charset="0"/>
              </a:defRPr>
            </a:lvl6pPr>
            <a:lvl7pPr marL="29718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AR PL UMing HK" charset="0"/>
                <a:cs typeface="AR PL UMing HK" charset="0"/>
              </a:defRPr>
            </a:lvl7pPr>
            <a:lvl8pPr marL="34290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AR PL UMing HK" charset="0"/>
                <a:cs typeface="AR PL UMing HK" charset="0"/>
              </a:defRPr>
            </a:lvl8pPr>
            <a:lvl9pPr marL="38862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AR PL UMing HK" charset="0"/>
                <a:cs typeface="AR PL UMing HK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600"/>
              </a:spcBef>
              <a:buSzPct val="100000"/>
              <a:defRPr/>
            </a:pPr>
            <a:r>
              <a:rPr lang="en-US" altLang="en-US" sz="3000">
                <a:solidFill>
                  <a:srgbClr val="FFFFFF"/>
                </a:solidFill>
                <a:latin typeface="Book Antiqua" panose="02040602050305030304" pitchFamily="18" charset="0"/>
              </a:rPr>
              <a:t>Goal:</a:t>
            </a:r>
          </a:p>
          <a:p>
            <a:pPr eaLnBrk="1" hangingPunct="1">
              <a:lnSpc>
                <a:spcPct val="90000"/>
              </a:lnSpc>
              <a:spcBef>
                <a:spcPts val="600"/>
              </a:spcBef>
              <a:buSzPct val="100000"/>
              <a:defRPr/>
            </a:pPr>
            <a:r>
              <a:rPr lang="en-US" altLang="en-US" sz="3000">
                <a:solidFill>
                  <a:srgbClr val="FFFFFF"/>
                </a:solidFill>
                <a:latin typeface="Book Antiqua" panose="02040602050305030304" pitchFamily="18" charset="0"/>
              </a:rPr>
              <a:t>	to find a common coordinate system for the input data sets</a:t>
            </a:r>
          </a:p>
          <a:p>
            <a:pPr eaLnBrk="1" hangingPunct="1">
              <a:lnSpc>
                <a:spcPct val="90000"/>
              </a:lnSpc>
              <a:spcBef>
                <a:spcPts val="600"/>
              </a:spcBef>
              <a:buSzPct val="100000"/>
              <a:defRPr/>
            </a:pPr>
            <a:r>
              <a:rPr lang="en-US" altLang="en-US" sz="3000">
                <a:solidFill>
                  <a:srgbClr val="FFFFFF"/>
                </a:solidFill>
                <a:latin typeface="Book Antiqua" panose="02040602050305030304" pitchFamily="18" charset="0"/>
              </a:rPr>
              <a:t>	</a:t>
            </a:r>
          </a:p>
          <a:p>
            <a:pPr eaLnBrk="1" hangingPunct="1">
              <a:lnSpc>
                <a:spcPct val="90000"/>
              </a:lnSpc>
              <a:spcBef>
                <a:spcPts val="600"/>
              </a:spcBef>
              <a:buSzPct val="100000"/>
              <a:defRPr/>
            </a:pPr>
            <a:r>
              <a:rPr lang="en-US" altLang="en-US" sz="3000">
                <a:solidFill>
                  <a:srgbClr val="FFFFFF"/>
                </a:solidFill>
                <a:latin typeface="Book Antiqua" panose="02040602050305030304" pitchFamily="18" charset="0"/>
              </a:rPr>
              <a:t>Examples: </a:t>
            </a:r>
          </a:p>
          <a:p>
            <a:pPr marL="341313" eaLnBrk="1" hangingPunct="1">
              <a:lnSpc>
                <a:spcPct val="90000"/>
              </a:lnSpc>
              <a:spcBef>
                <a:spcPts val="600"/>
              </a:spcBef>
              <a:buClr>
                <a:srgbClr val="FFFFFF"/>
              </a:buClr>
              <a:buSzPct val="100000"/>
              <a:buFont typeface="Symbol" panose="05050102010706020507" pitchFamily="18" charset="2"/>
              <a:buChar char=""/>
              <a:defRPr/>
            </a:pPr>
            <a:r>
              <a:rPr lang="en-US" altLang="en-US" sz="3000">
                <a:solidFill>
                  <a:srgbClr val="FFFFFF"/>
                </a:solidFill>
                <a:latin typeface="Book Antiqua" panose="02040602050305030304" pitchFamily="18" charset="0"/>
              </a:rPr>
              <a:t>comparing different MRI images of the same individual (longitudinal scans, diffusion vs functional scans)</a:t>
            </a:r>
          </a:p>
          <a:p>
            <a:pPr marL="341313" eaLnBrk="1" hangingPunct="1">
              <a:lnSpc>
                <a:spcPct val="90000"/>
              </a:lnSpc>
              <a:spcBef>
                <a:spcPts val="600"/>
              </a:spcBef>
              <a:buClr>
                <a:srgbClr val="FFFFFF"/>
              </a:buClr>
              <a:buSzPct val="100000"/>
              <a:buFont typeface="Symbol" panose="05050102010706020507" pitchFamily="18" charset="2"/>
              <a:buChar char=""/>
              <a:defRPr/>
            </a:pPr>
            <a:r>
              <a:rPr lang="en-US" altLang="en-US" sz="3000">
                <a:solidFill>
                  <a:srgbClr val="FFFFFF"/>
                </a:solidFill>
                <a:latin typeface="Book Antiqua" panose="02040602050305030304" pitchFamily="18" charset="0"/>
              </a:rPr>
              <a:t>comparing MRI images of different individuals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AutoShape 1"/>
          <p:cNvSpPr>
            <a:spLocks noChangeArrowheads="1"/>
          </p:cNvSpPr>
          <p:nvPr/>
        </p:nvSpPr>
        <p:spPr bwMode="auto">
          <a:xfrm>
            <a:off x="457200" y="6356350"/>
            <a:ext cx="2133600" cy="365125"/>
          </a:xfrm>
          <a:custGeom>
            <a:avLst/>
            <a:gdLst>
              <a:gd name="T0" fmla="*/ 2133600 w 2133600"/>
              <a:gd name="T1" fmla="*/ 182563 h 365125"/>
              <a:gd name="T2" fmla="*/ 1066800 w 2133600"/>
              <a:gd name="T3" fmla="*/ 365125 h 365125"/>
              <a:gd name="T4" fmla="*/ 0 w 2133600"/>
              <a:gd name="T5" fmla="*/ 182563 h 365125"/>
              <a:gd name="T6" fmla="*/ 1066800 w 2133600"/>
              <a:gd name="T7" fmla="*/ 0 h 365125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33600"/>
              <a:gd name="T13" fmla="*/ 0 h 365125"/>
              <a:gd name="T14" fmla="*/ 2133600 w 2133600"/>
              <a:gd name="T15" fmla="*/ 365125 h 36512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33600" h="365125">
                <a:moveTo>
                  <a:pt x="0" y="0"/>
                </a:moveTo>
                <a:lnTo>
                  <a:pt x="5927" y="0"/>
                </a:lnTo>
                <a:lnTo>
                  <a:pt x="5927" y="1014"/>
                </a:lnTo>
                <a:lnTo>
                  <a:pt x="0" y="1014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 anchor="ctr"/>
          <a:lstStyle/>
          <a:p>
            <a:endParaRPr lang="en-US"/>
          </a:p>
        </p:txBody>
      </p:sp>
      <p:sp>
        <p:nvSpPr>
          <p:cNvPr id="83971" name="AutoShape 13"/>
          <p:cNvSpPr>
            <a:spLocks noChangeArrowheads="1"/>
          </p:cNvSpPr>
          <p:nvPr/>
        </p:nvSpPr>
        <p:spPr bwMode="auto">
          <a:xfrm>
            <a:off x="306388" y="3141663"/>
            <a:ext cx="762000" cy="363537"/>
          </a:xfrm>
          <a:custGeom>
            <a:avLst/>
            <a:gdLst>
              <a:gd name="T0" fmla="*/ 762000 w 762000"/>
              <a:gd name="T1" fmla="*/ 181769 h 363538"/>
              <a:gd name="T2" fmla="*/ 381000 w 762000"/>
              <a:gd name="T3" fmla="*/ 363528 h 363538"/>
              <a:gd name="T4" fmla="*/ 0 w 762000"/>
              <a:gd name="T5" fmla="*/ 181769 h 363538"/>
              <a:gd name="T6" fmla="*/ 381000 w 762000"/>
              <a:gd name="T7" fmla="*/ 0 h 363538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762000"/>
              <a:gd name="T13" fmla="*/ 0 h 363538"/>
              <a:gd name="T14" fmla="*/ 762000 w 762000"/>
              <a:gd name="T15" fmla="*/ 363538 h 36353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762000" h="363538">
                <a:moveTo>
                  <a:pt x="0" y="0"/>
                </a:moveTo>
                <a:lnTo>
                  <a:pt x="2125" y="0"/>
                </a:lnTo>
                <a:lnTo>
                  <a:pt x="2125" y="1014"/>
                </a:lnTo>
                <a:lnTo>
                  <a:pt x="0" y="1014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5000" rIns="90000" bIns="450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>
              <a:buSzPct val="100000"/>
            </a:pPr>
            <a:r>
              <a:rPr lang="en-US" altLang="en-US">
                <a:solidFill>
                  <a:srgbClr val="FFFFFF"/>
                </a:solidFill>
              </a:rPr>
              <a:t>target</a:t>
            </a:r>
          </a:p>
        </p:txBody>
      </p:sp>
      <p:sp>
        <p:nvSpPr>
          <p:cNvPr id="83972" name="Text Box 14"/>
          <p:cNvSpPr txBox="1">
            <a:spLocks noChangeArrowheads="1"/>
          </p:cNvSpPr>
          <p:nvPr/>
        </p:nvSpPr>
        <p:spPr bwMode="auto">
          <a:xfrm>
            <a:off x="455613" y="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4000" b="1">
                <a:solidFill>
                  <a:srgbClr val="FFFFFF"/>
                </a:solidFill>
                <a:latin typeface="Book Antiqua" charset="0"/>
              </a:rPr>
              <a:t>Inter-subject, uni-modal example</a:t>
            </a:r>
          </a:p>
        </p:txBody>
      </p:sp>
      <p:grpSp>
        <p:nvGrpSpPr>
          <p:cNvPr id="83973" name="Group 2"/>
          <p:cNvGrpSpPr>
            <a:grpSpLocks/>
          </p:cNvGrpSpPr>
          <p:nvPr/>
        </p:nvGrpSpPr>
        <p:grpSpPr bwMode="auto">
          <a:xfrm>
            <a:off x="685800" y="914400"/>
            <a:ext cx="8275638" cy="5794375"/>
            <a:chOff x="685799" y="914399"/>
            <a:chExt cx="8276345" cy="5794377"/>
          </a:xfrm>
        </p:grpSpPr>
        <p:sp>
          <p:nvSpPr>
            <p:cNvPr id="83974" name="AutoShape 4"/>
            <p:cNvSpPr>
              <a:spLocks noChangeArrowheads="1"/>
            </p:cNvSpPr>
            <p:nvPr/>
          </p:nvSpPr>
          <p:spPr bwMode="auto">
            <a:xfrm>
              <a:off x="990599" y="6345239"/>
              <a:ext cx="1296988" cy="363537"/>
            </a:xfrm>
            <a:custGeom>
              <a:avLst/>
              <a:gdLst>
                <a:gd name="T0" fmla="*/ 1296988 w 1296988"/>
                <a:gd name="T1" fmla="*/ 181769 h 363538"/>
                <a:gd name="T2" fmla="*/ 648494 w 1296988"/>
                <a:gd name="T3" fmla="*/ 363528 h 363538"/>
                <a:gd name="T4" fmla="*/ 0 w 1296988"/>
                <a:gd name="T5" fmla="*/ 181769 h 363538"/>
                <a:gd name="T6" fmla="*/ 648494 w 1296988"/>
                <a:gd name="T7" fmla="*/ 0 h 363538"/>
                <a:gd name="T8" fmla="*/ 0 60000 65536"/>
                <a:gd name="T9" fmla="*/ 5898240 60000 65536"/>
                <a:gd name="T10" fmla="*/ 11796480 60000 65536"/>
                <a:gd name="T11" fmla="*/ 17694720 60000 65536"/>
                <a:gd name="T12" fmla="*/ 0 w 1296988"/>
                <a:gd name="T13" fmla="*/ 0 h 363538"/>
                <a:gd name="T14" fmla="*/ 1296988 w 1296988"/>
                <a:gd name="T15" fmla="*/ 363538 h 36353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296988" h="363538">
                  <a:moveTo>
                    <a:pt x="0" y="0"/>
                  </a:moveTo>
                  <a:lnTo>
                    <a:pt x="3611" y="0"/>
                  </a:lnTo>
                  <a:lnTo>
                    <a:pt x="3611" y="1014"/>
                  </a:lnTo>
                  <a:lnTo>
                    <a:pt x="0" y="101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00" tIns="45000" rIns="90000" bIns="45000">
              <a:spAutoFit/>
            </a:bodyPr>
            <a:lstStyle>
              <a:lvl1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1pPr>
              <a:lvl2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2pPr>
              <a:lvl3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3pPr>
              <a:lvl4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4pPr>
              <a:lvl5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9pPr>
            </a:lstStyle>
            <a:p>
              <a:pPr eaLnBrk="1">
                <a:buSzPct val="100000"/>
              </a:pPr>
              <a:r>
                <a:rPr lang="en-US" altLang="en-US">
                  <a:solidFill>
                    <a:srgbClr val="FFFFFF"/>
                  </a:solidFill>
                </a:rPr>
                <a:t>flirt 6 DOF</a:t>
              </a:r>
            </a:p>
          </p:txBody>
        </p:sp>
        <p:sp>
          <p:nvSpPr>
            <p:cNvPr id="83975" name="AutoShape 7"/>
            <p:cNvSpPr>
              <a:spLocks noChangeArrowheads="1"/>
            </p:cNvSpPr>
            <p:nvPr/>
          </p:nvSpPr>
          <p:spPr bwMode="auto">
            <a:xfrm>
              <a:off x="5335588" y="3141663"/>
              <a:ext cx="901700" cy="363537"/>
            </a:xfrm>
            <a:custGeom>
              <a:avLst/>
              <a:gdLst>
                <a:gd name="T0" fmla="*/ 901700 w 901700"/>
                <a:gd name="T1" fmla="*/ 181769 h 363538"/>
                <a:gd name="T2" fmla="*/ 450850 w 901700"/>
                <a:gd name="T3" fmla="*/ 363528 h 363538"/>
                <a:gd name="T4" fmla="*/ 0 w 901700"/>
                <a:gd name="T5" fmla="*/ 181769 h 363538"/>
                <a:gd name="T6" fmla="*/ 450850 w 901700"/>
                <a:gd name="T7" fmla="*/ 0 h 363538"/>
                <a:gd name="T8" fmla="*/ 0 60000 65536"/>
                <a:gd name="T9" fmla="*/ 5898240 60000 65536"/>
                <a:gd name="T10" fmla="*/ 11796480 60000 65536"/>
                <a:gd name="T11" fmla="*/ 17694720 60000 65536"/>
                <a:gd name="T12" fmla="*/ 0 w 901700"/>
                <a:gd name="T13" fmla="*/ 0 h 363538"/>
                <a:gd name="T14" fmla="*/ 901700 w 901700"/>
                <a:gd name="T15" fmla="*/ 363538 h 36353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901700" h="363538">
                  <a:moveTo>
                    <a:pt x="0" y="0"/>
                  </a:moveTo>
                  <a:lnTo>
                    <a:pt x="2511" y="0"/>
                  </a:lnTo>
                  <a:lnTo>
                    <a:pt x="2511" y="1014"/>
                  </a:lnTo>
                  <a:lnTo>
                    <a:pt x="0" y="101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00" tIns="45000" rIns="90000" bIns="45000">
              <a:spAutoFit/>
            </a:bodyPr>
            <a:lstStyle>
              <a:lvl1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1pPr>
              <a:lvl2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2pPr>
              <a:lvl3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3pPr>
              <a:lvl4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4pPr>
              <a:lvl5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9pPr>
            </a:lstStyle>
            <a:p>
              <a:pPr eaLnBrk="1">
                <a:buSzPct val="100000"/>
              </a:pPr>
              <a:r>
                <a:rPr lang="en-US" altLang="en-US">
                  <a:solidFill>
                    <a:srgbClr val="FFFFFF"/>
                  </a:solidFill>
                </a:rPr>
                <a:t>subject</a:t>
              </a:r>
            </a:p>
          </p:txBody>
        </p:sp>
        <p:sp>
          <p:nvSpPr>
            <p:cNvPr id="83976" name="AutoShape 11"/>
            <p:cNvSpPr>
              <a:spLocks noChangeArrowheads="1"/>
            </p:cNvSpPr>
            <p:nvPr/>
          </p:nvSpPr>
          <p:spPr bwMode="auto">
            <a:xfrm>
              <a:off x="3854449" y="6345239"/>
              <a:ext cx="1296988" cy="363537"/>
            </a:xfrm>
            <a:custGeom>
              <a:avLst/>
              <a:gdLst>
                <a:gd name="T0" fmla="*/ 1296988 w 1296988"/>
                <a:gd name="T1" fmla="*/ 181769 h 363538"/>
                <a:gd name="T2" fmla="*/ 648494 w 1296988"/>
                <a:gd name="T3" fmla="*/ 363528 h 363538"/>
                <a:gd name="T4" fmla="*/ 0 w 1296988"/>
                <a:gd name="T5" fmla="*/ 181769 h 363538"/>
                <a:gd name="T6" fmla="*/ 648494 w 1296988"/>
                <a:gd name="T7" fmla="*/ 0 h 363538"/>
                <a:gd name="T8" fmla="*/ 0 60000 65536"/>
                <a:gd name="T9" fmla="*/ 5898240 60000 65536"/>
                <a:gd name="T10" fmla="*/ 11796480 60000 65536"/>
                <a:gd name="T11" fmla="*/ 17694720 60000 65536"/>
                <a:gd name="T12" fmla="*/ 0 w 1296988"/>
                <a:gd name="T13" fmla="*/ 0 h 363538"/>
                <a:gd name="T14" fmla="*/ 1296988 w 1296988"/>
                <a:gd name="T15" fmla="*/ 363538 h 36353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296988" h="363538">
                  <a:moveTo>
                    <a:pt x="0" y="0"/>
                  </a:moveTo>
                  <a:lnTo>
                    <a:pt x="3611" y="0"/>
                  </a:lnTo>
                  <a:lnTo>
                    <a:pt x="3611" y="1014"/>
                  </a:lnTo>
                  <a:lnTo>
                    <a:pt x="0" y="101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00" tIns="45000" rIns="90000" bIns="45000">
              <a:spAutoFit/>
            </a:bodyPr>
            <a:lstStyle>
              <a:lvl1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1pPr>
              <a:lvl2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2pPr>
              <a:lvl3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3pPr>
              <a:lvl4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4pPr>
              <a:lvl5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9pPr>
            </a:lstStyle>
            <a:p>
              <a:pPr eaLnBrk="1">
                <a:buSzPct val="100000"/>
              </a:pPr>
              <a:r>
                <a:rPr lang="en-US" altLang="en-US">
                  <a:solidFill>
                    <a:srgbClr val="FFFFFF"/>
                  </a:solidFill>
                </a:rPr>
                <a:t>flirt 9 DOF</a:t>
              </a:r>
            </a:p>
          </p:txBody>
        </p:sp>
        <p:grpSp>
          <p:nvGrpSpPr>
            <p:cNvPr id="83977" name="Group 1"/>
            <p:cNvGrpSpPr>
              <a:grpSpLocks/>
            </p:cNvGrpSpPr>
            <p:nvPr/>
          </p:nvGrpSpPr>
          <p:grpSpPr bwMode="auto">
            <a:xfrm>
              <a:off x="685799" y="914399"/>
              <a:ext cx="8276345" cy="5273202"/>
              <a:chOff x="685799" y="914399"/>
              <a:chExt cx="8276345" cy="5273202"/>
            </a:xfrm>
          </p:grpSpPr>
          <p:pic>
            <p:nvPicPr>
              <p:cNvPr id="83979" name="Picture 3"/>
              <p:cNvPicPr>
                <a:picLocks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3891" t="16312" r="34621" b="22069"/>
              <a:stretch>
                <a:fillRect/>
              </a:stretch>
            </p:blipFill>
            <p:spPr bwMode="auto">
              <a:xfrm>
                <a:off x="685799" y="3733801"/>
                <a:ext cx="2368194" cy="24538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3980" name="Picture 6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2596" t="26666" r="38760" b="20425"/>
              <a:stretch>
                <a:fillRect/>
              </a:stretch>
            </p:blipFill>
            <p:spPr bwMode="auto">
              <a:xfrm>
                <a:off x="6019800" y="990599"/>
                <a:ext cx="2154298" cy="210694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3981" name="Picture 10"/>
              <p:cNvPicPr>
                <a:picLocks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2364" t="18179" r="32999" b="20203"/>
              <a:stretch>
                <a:fillRect/>
              </a:stretch>
            </p:blipFill>
            <p:spPr bwMode="auto">
              <a:xfrm>
                <a:off x="3581399" y="3733800"/>
                <a:ext cx="2605028" cy="245376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3982" name="Picture 12"/>
              <p:cNvPicPr>
                <a:picLocks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3113" t="19899" r="34087" b="24042"/>
              <a:stretch>
                <a:fillRect/>
              </a:stretch>
            </p:blipFill>
            <p:spPr bwMode="auto">
              <a:xfrm>
                <a:off x="914399" y="914399"/>
                <a:ext cx="2466868" cy="22098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3983" name="Picture 16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3441" t="18234" r="33516" b="21567"/>
              <a:stretch>
                <a:fillRect/>
              </a:stretch>
            </p:blipFill>
            <p:spPr bwMode="auto">
              <a:xfrm>
                <a:off x="6477000" y="3733800"/>
                <a:ext cx="2485144" cy="239725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83978" name="AutoShape 17"/>
            <p:cNvSpPr>
              <a:spLocks noChangeArrowheads="1"/>
            </p:cNvSpPr>
            <p:nvPr/>
          </p:nvSpPr>
          <p:spPr bwMode="auto">
            <a:xfrm>
              <a:off x="6781800" y="6345239"/>
              <a:ext cx="1423988" cy="363537"/>
            </a:xfrm>
            <a:custGeom>
              <a:avLst/>
              <a:gdLst>
                <a:gd name="T0" fmla="*/ 1423988 w 1423988"/>
                <a:gd name="T1" fmla="*/ 181769 h 363538"/>
                <a:gd name="T2" fmla="*/ 711994 w 1423988"/>
                <a:gd name="T3" fmla="*/ 363528 h 363538"/>
                <a:gd name="T4" fmla="*/ 0 w 1423988"/>
                <a:gd name="T5" fmla="*/ 181769 h 363538"/>
                <a:gd name="T6" fmla="*/ 711994 w 1423988"/>
                <a:gd name="T7" fmla="*/ 0 h 363538"/>
                <a:gd name="T8" fmla="*/ 0 60000 65536"/>
                <a:gd name="T9" fmla="*/ 5898240 60000 65536"/>
                <a:gd name="T10" fmla="*/ 11796480 60000 65536"/>
                <a:gd name="T11" fmla="*/ 17694720 60000 65536"/>
                <a:gd name="T12" fmla="*/ 0 w 1423988"/>
                <a:gd name="T13" fmla="*/ 0 h 363538"/>
                <a:gd name="T14" fmla="*/ 1423988 w 1423988"/>
                <a:gd name="T15" fmla="*/ 363538 h 36353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423988" h="363538">
                  <a:moveTo>
                    <a:pt x="0" y="0"/>
                  </a:moveTo>
                  <a:lnTo>
                    <a:pt x="3963" y="0"/>
                  </a:lnTo>
                  <a:lnTo>
                    <a:pt x="3963" y="1014"/>
                  </a:lnTo>
                  <a:lnTo>
                    <a:pt x="0" y="101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00" tIns="45000" rIns="90000" bIns="45000">
              <a:spAutoFit/>
            </a:bodyPr>
            <a:lstStyle>
              <a:lvl1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1pPr>
              <a:lvl2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2pPr>
              <a:lvl3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3pPr>
              <a:lvl4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4pPr>
              <a:lvl5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9pPr>
            </a:lstStyle>
            <a:p>
              <a:pPr eaLnBrk="1">
                <a:buSzPct val="100000"/>
              </a:pPr>
              <a:r>
                <a:rPr lang="en-US" altLang="en-US">
                  <a:solidFill>
                    <a:srgbClr val="FFFFFF"/>
                  </a:solidFill>
                </a:rPr>
                <a:t>flirt 12 DOF</a:t>
              </a:r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Text Box 1"/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4000" b="1">
                <a:solidFill>
                  <a:srgbClr val="FFFFFF"/>
                </a:solidFill>
                <a:latin typeface="Book Antiqua" charset="0"/>
              </a:rPr>
              <a:t>Linear registration: 6, 9, 12 DOF</a:t>
            </a:r>
          </a:p>
        </p:txBody>
      </p:sp>
      <p:grpSp>
        <p:nvGrpSpPr>
          <p:cNvPr id="22530" name="Group 2"/>
          <p:cNvGrpSpPr>
            <a:grpSpLocks noChangeAspect="1"/>
          </p:cNvGrpSpPr>
          <p:nvPr/>
        </p:nvGrpSpPr>
        <p:grpSpPr bwMode="auto">
          <a:xfrm>
            <a:off x="2590800" y="1646238"/>
            <a:ext cx="4002088" cy="3197225"/>
            <a:chOff x="1872" y="1250"/>
            <a:chExt cx="3511" cy="2013"/>
          </a:xfrm>
        </p:grpSpPr>
        <p:pic>
          <p:nvPicPr>
            <p:cNvPr id="86032" name="Picture 3"/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395" t="10710" r="23395" b="10710"/>
            <a:stretch>
              <a:fillRect/>
            </a:stretch>
          </p:blipFill>
          <p:spPr bwMode="auto">
            <a:xfrm>
              <a:off x="1872" y="1250"/>
              <a:ext cx="3511" cy="19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6033" name="AutoShape 4"/>
            <p:cNvSpPr>
              <a:spLocks noChangeArrowheads="1"/>
            </p:cNvSpPr>
            <p:nvPr/>
          </p:nvSpPr>
          <p:spPr bwMode="auto">
            <a:xfrm>
              <a:off x="1876" y="3034"/>
              <a:ext cx="817" cy="229"/>
            </a:xfrm>
            <a:custGeom>
              <a:avLst/>
              <a:gdLst>
                <a:gd name="T0" fmla="*/ 817 w 817"/>
                <a:gd name="T1" fmla="*/ 115 h 229"/>
                <a:gd name="T2" fmla="*/ 409 w 817"/>
                <a:gd name="T3" fmla="*/ 229 h 229"/>
                <a:gd name="T4" fmla="*/ 0 w 817"/>
                <a:gd name="T5" fmla="*/ 115 h 229"/>
                <a:gd name="T6" fmla="*/ 409 w 817"/>
                <a:gd name="T7" fmla="*/ 0 h 229"/>
                <a:gd name="T8" fmla="*/ 0 60000 65536"/>
                <a:gd name="T9" fmla="*/ 5898240 60000 65536"/>
                <a:gd name="T10" fmla="*/ 11796480 60000 65536"/>
                <a:gd name="T11" fmla="*/ 17694720 60000 65536"/>
                <a:gd name="T12" fmla="*/ 0 w 817"/>
                <a:gd name="T13" fmla="*/ 0 h 229"/>
                <a:gd name="T14" fmla="*/ 817 w 817"/>
                <a:gd name="T15" fmla="*/ 229 h 22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17" h="229">
                  <a:moveTo>
                    <a:pt x="0" y="0"/>
                  </a:moveTo>
                  <a:lnTo>
                    <a:pt x="3611" y="0"/>
                  </a:lnTo>
                  <a:lnTo>
                    <a:pt x="3611" y="1014"/>
                  </a:lnTo>
                  <a:lnTo>
                    <a:pt x="0" y="1014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00" tIns="45000" rIns="90000" bIns="45000">
              <a:spAutoFit/>
            </a:bodyPr>
            <a:lstStyle>
              <a:lvl1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1pPr>
              <a:lvl2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2pPr>
              <a:lvl3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3pPr>
              <a:lvl4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4pPr>
              <a:lvl5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9pPr>
            </a:lstStyle>
            <a:p>
              <a:pPr eaLnBrk="1">
                <a:buSzPct val="100000"/>
              </a:pPr>
              <a:r>
                <a:rPr lang="en-US" altLang="en-US">
                  <a:solidFill>
                    <a:srgbClr val="FFFFFF"/>
                  </a:solidFill>
                </a:rPr>
                <a:t>Flirt 6 DOF</a:t>
              </a:r>
            </a:p>
          </p:txBody>
        </p:sp>
      </p:grpSp>
      <p:grpSp>
        <p:nvGrpSpPr>
          <p:cNvPr id="22533" name="Group 5"/>
          <p:cNvGrpSpPr>
            <a:grpSpLocks/>
          </p:cNvGrpSpPr>
          <p:nvPr/>
        </p:nvGrpSpPr>
        <p:grpSpPr bwMode="auto">
          <a:xfrm>
            <a:off x="2587625" y="1646238"/>
            <a:ext cx="4008438" cy="3182937"/>
            <a:chOff x="1876" y="1250"/>
            <a:chExt cx="2525" cy="2005"/>
          </a:xfrm>
        </p:grpSpPr>
        <p:pic>
          <p:nvPicPr>
            <p:cNvPr id="86030" name="Picture 6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395" t="10710" r="23395" b="10710"/>
            <a:stretch>
              <a:fillRect/>
            </a:stretch>
          </p:blipFill>
          <p:spPr bwMode="auto">
            <a:xfrm>
              <a:off x="1880" y="1250"/>
              <a:ext cx="2521" cy="19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6031" name="AutoShape 7"/>
            <p:cNvSpPr>
              <a:spLocks noChangeArrowheads="1"/>
            </p:cNvSpPr>
            <p:nvPr/>
          </p:nvSpPr>
          <p:spPr bwMode="auto">
            <a:xfrm>
              <a:off x="1876" y="3026"/>
              <a:ext cx="817" cy="229"/>
            </a:xfrm>
            <a:custGeom>
              <a:avLst/>
              <a:gdLst>
                <a:gd name="T0" fmla="*/ 817 w 817"/>
                <a:gd name="T1" fmla="*/ 115 h 229"/>
                <a:gd name="T2" fmla="*/ 409 w 817"/>
                <a:gd name="T3" fmla="*/ 229 h 229"/>
                <a:gd name="T4" fmla="*/ 0 w 817"/>
                <a:gd name="T5" fmla="*/ 115 h 229"/>
                <a:gd name="T6" fmla="*/ 409 w 817"/>
                <a:gd name="T7" fmla="*/ 0 h 229"/>
                <a:gd name="T8" fmla="*/ 0 60000 65536"/>
                <a:gd name="T9" fmla="*/ 5898240 60000 65536"/>
                <a:gd name="T10" fmla="*/ 11796480 60000 65536"/>
                <a:gd name="T11" fmla="*/ 17694720 60000 65536"/>
                <a:gd name="T12" fmla="*/ 0 w 817"/>
                <a:gd name="T13" fmla="*/ 0 h 229"/>
                <a:gd name="T14" fmla="*/ 817 w 817"/>
                <a:gd name="T15" fmla="*/ 229 h 22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17" h="229">
                  <a:moveTo>
                    <a:pt x="0" y="0"/>
                  </a:moveTo>
                  <a:lnTo>
                    <a:pt x="3611" y="0"/>
                  </a:lnTo>
                  <a:lnTo>
                    <a:pt x="3611" y="1014"/>
                  </a:lnTo>
                  <a:lnTo>
                    <a:pt x="0" y="1014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00" tIns="45000" rIns="90000" bIns="45000">
              <a:spAutoFit/>
            </a:bodyPr>
            <a:lstStyle>
              <a:lvl1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1pPr>
              <a:lvl2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2pPr>
              <a:lvl3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3pPr>
              <a:lvl4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4pPr>
              <a:lvl5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9pPr>
            </a:lstStyle>
            <a:p>
              <a:pPr eaLnBrk="1">
                <a:buSzPct val="100000"/>
              </a:pPr>
              <a:r>
                <a:rPr lang="en-US" altLang="en-US">
                  <a:solidFill>
                    <a:srgbClr val="FFFFFF"/>
                  </a:solidFill>
                </a:rPr>
                <a:t>Flirt 9 DOF</a:t>
              </a:r>
            </a:p>
          </p:txBody>
        </p:sp>
      </p:grpSp>
      <p:grpSp>
        <p:nvGrpSpPr>
          <p:cNvPr id="22536" name="Group 8"/>
          <p:cNvGrpSpPr>
            <a:grpSpLocks/>
          </p:cNvGrpSpPr>
          <p:nvPr/>
        </p:nvGrpSpPr>
        <p:grpSpPr bwMode="auto">
          <a:xfrm>
            <a:off x="2587625" y="1646238"/>
            <a:ext cx="4002088" cy="3182937"/>
            <a:chOff x="1872" y="1250"/>
            <a:chExt cx="2521" cy="2005"/>
          </a:xfrm>
        </p:grpSpPr>
        <p:pic>
          <p:nvPicPr>
            <p:cNvPr id="86028" name="Picture 9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395" t="10710" r="23395" b="10710"/>
            <a:stretch>
              <a:fillRect/>
            </a:stretch>
          </p:blipFill>
          <p:spPr bwMode="auto">
            <a:xfrm>
              <a:off x="1872" y="1250"/>
              <a:ext cx="2521" cy="19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6029" name="AutoShape 10"/>
            <p:cNvSpPr>
              <a:spLocks noChangeArrowheads="1"/>
            </p:cNvSpPr>
            <p:nvPr/>
          </p:nvSpPr>
          <p:spPr bwMode="auto">
            <a:xfrm>
              <a:off x="1878" y="3026"/>
              <a:ext cx="897" cy="229"/>
            </a:xfrm>
            <a:custGeom>
              <a:avLst/>
              <a:gdLst>
                <a:gd name="T0" fmla="*/ 897 w 897"/>
                <a:gd name="T1" fmla="*/ 115 h 229"/>
                <a:gd name="T2" fmla="*/ 449 w 897"/>
                <a:gd name="T3" fmla="*/ 229 h 229"/>
                <a:gd name="T4" fmla="*/ 0 w 897"/>
                <a:gd name="T5" fmla="*/ 115 h 229"/>
                <a:gd name="T6" fmla="*/ 449 w 897"/>
                <a:gd name="T7" fmla="*/ 0 h 229"/>
                <a:gd name="T8" fmla="*/ 0 60000 65536"/>
                <a:gd name="T9" fmla="*/ 5898240 60000 65536"/>
                <a:gd name="T10" fmla="*/ 11796480 60000 65536"/>
                <a:gd name="T11" fmla="*/ 17694720 60000 65536"/>
                <a:gd name="T12" fmla="*/ 0 w 897"/>
                <a:gd name="T13" fmla="*/ 0 h 229"/>
                <a:gd name="T14" fmla="*/ 897 w 897"/>
                <a:gd name="T15" fmla="*/ 229 h 22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97" h="229">
                  <a:moveTo>
                    <a:pt x="0" y="0"/>
                  </a:moveTo>
                  <a:lnTo>
                    <a:pt x="3963" y="0"/>
                  </a:lnTo>
                  <a:lnTo>
                    <a:pt x="3963" y="1014"/>
                  </a:lnTo>
                  <a:lnTo>
                    <a:pt x="0" y="1014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00" tIns="45000" rIns="90000" bIns="45000">
              <a:spAutoFit/>
            </a:bodyPr>
            <a:lstStyle>
              <a:lvl1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1pPr>
              <a:lvl2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2pPr>
              <a:lvl3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3pPr>
              <a:lvl4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4pPr>
              <a:lvl5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9pPr>
            </a:lstStyle>
            <a:p>
              <a:pPr eaLnBrk="1">
                <a:buSzPct val="100000"/>
              </a:pPr>
              <a:r>
                <a:rPr lang="en-US" altLang="en-US">
                  <a:solidFill>
                    <a:srgbClr val="FFFFFF"/>
                  </a:solidFill>
                </a:rPr>
                <a:t>Flirt 12 DOF</a:t>
              </a:r>
            </a:p>
          </p:txBody>
        </p:sp>
      </p:grpSp>
      <p:grpSp>
        <p:nvGrpSpPr>
          <p:cNvPr id="22539" name="Group 11"/>
          <p:cNvGrpSpPr>
            <a:grpSpLocks noChangeAspect="1"/>
          </p:cNvGrpSpPr>
          <p:nvPr/>
        </p:nvGrpSpPr>
        <p:grpSpPr bwMode="auto">
          <a:xfrm>
            <a:off x="2587625" y="1646238"/>
            <a:ext cx="4040188" cy="3173412"/>
            <a:chOff x="1848" y="1250"/>
            <a:chExt cx="2550" cy="2003"/>
          </a:xfrm>
        </p:grpSpPr>
        <p:pic>
          <p:nvPicPr>
            <p:cNvPr id="86026" name="Picture 12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395" t="10710" r="23395" b="10710"/>
            <a:stretch>
              <a:fillRect/>
            </a:stretch>
          </p:blipFill>
          <p:spPr bwMode="auto">
            <a:xfrm>
              <a:off x="1872" y="1250"/>
              <a:ext cx="2526" cy="1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6027" name="AutoShape 13"/>
            <p:cNvSpPr>
              <a:spLocks noChangeArrowheads="1"/>
            </p:cNvSpPr>
            <p:nvPr/>
          </p:nvSpPr>
          <p:spPr bwMode="auto">
            <a:xfrm>
              <a:off x="1848" y="3024"/>
              <a:ext cx="568" cy="229"/>
            </a:xfrm>
            <a:custGeom>
              <a:avLst/>
              <a:gdLst>
                <a:gd name="T0" fmla="*/ 568 w 568"/>
                <a:gd name="T1" fmla="*/ 115 h 229"/>
                <a:gd name="T2" fmla="*/ 284 w 568"/>
                <a:gd name="T3" fmla="*/ 229 h 229"/>
                <a:gd name="T4" fmla="*/ 0 w 568"/>
                <a:gd name="T5" fmla="*/ 115 h 229"/>
                <a:gd name="T6" fmla="*/ 284 w 568"/>
                <a:gd name="T7" fmla="*/ 0 h 229"/>
                <a:gd name="T8" fmla="*/ 0 60000 65536"/>
                <a:gd name="T9" fmla="*/ 5898240 60000 65536"/>
                <a:gd name="T10" fmla="*/ 11796480 60000 65536"/>
                <a:gd name="T11" fmla="*/ 17694720 60000 65536"/>
                <a:gd name="T12" fmla="*/ 0 w 568"/>
                <a:gd name="T13" fmla="*/ 0 h 229"/>
                <a:gd name="T14" fmla="*/ 568 w 568"/>
                <a:gd name="T15" fmla="*/ 229 h 22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68" h="229">
                  <a:moveTo>
                    <a:pt x="0" y="0"/>
                  </a:moveTo>
                  <a:lnTo>
                    <a:pt x="2507" y="0"/>
                  </a:lnTo>
                  <a:lnTo>
                    <a:pt x="2507" y="1012"/>
                  </a:lnTo>
                  <a:lnTo>
                    <a:pt x="0" y="1012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00" tIns="45000" rIns="90000" bIns="45000">
              <a:spAutoFit/>
            </a:bodyPr>
            <a:lstStyle>
              <a:lvl1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1pPr>
              <a:lvl2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2pPr>
              <a:lvl3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3pPr>
              <a:lvl4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4pPr>
              <a:lvl5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9pPr>
            </a:lstStyle>
            <a:p>
              <a:pPr eaLnBrk="1">
                <a:buSzPct val="100000"/>
              </a:pPr>
              <a:r>
                <a:rPr lang="en-US" altLang="en-US">
                  <a:solidFill>
                    <a:srgbClr val="FFFFFF"/>
                  </a:solidFill>
                </a:rPr>
                <a:t>subject</a:t>
              </a:r>
            </a:p>
          </p:txBody>
        </p:sp>
      </p:grpSp>
      <p:grpSp>
        <p:nvGrpSpPr>
          <p:cNvPr id="22542" name="Group 14"/>
          <p:cNvGrpSpPr>
            <a:grpSpLocks/>
          </p:cNvGrpSpPr>
          <p:nvPr/>
        </p:nvGrpSpPr>
        <p:grpSpPr bwMode="auto">
          <a:xfrm>
            <a:off x="2587625" y="1646238"/>
            <a:ext cx="4002088" cy="3128962"/>
            <a:chOff x="1872" y="1250"/>
            <a:chExt cx="2521" cy="1971"/>
          </a:xfrm>
        </p:grpSpPr>
        <p:pic>
          <p:nvPicPr>
            <p:cNvPr id="86024" name="Picture 15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395" t="10710" r="23395" b="10710"/>
            <a:stretch>
              <a:fillRect/>
            </a:stretch>
          </p:blipFill>
          <p:spPr bwMode="auto">
            <a:xfrm>
              <a:off x="1872" y="1250"/>
              <a:ext cx="2521" cy="19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6025" name="AutoShape 16"/>
            <p:cNvSpPr>
              <a:spLocks noChangeArrowheads="1"/>
            </p:cNvSpPr>
            <p:nvPr/>
          </p:nvSpPr>
          <p:spPr bwMode="auto">
            <a:xfrm>
              <a:off x="1873" y="2978"/>
              <a:ext cx="480" cy="229"/>
            </a:xfrm>
            <a:custGeom>
              <a:avLst/>
              <a:gdLst>
                <a:gd name="T0" fmla="*/ 480 w 480"/>
                <a:gd name="T1" fmla="*/ 115 h 229"/>
                <a:gd name="T2" fmla="*/ 240 w 480"/>
                <a:gd name="T3" fmla="*/ 229 h 229"/>
                <a:gd name="T4" fmla="*/ 0 w 480"/>
                <a:gd name="T5" fmla="*/ 115 h 229"/>
                <a:gd name="T6" fmla="*/ 240 w 480"/>
                <a:gd name="T7" fmla="*/ 0 h 229"/>
                <a:gd name="T8" fmla="*/ 0 60000 65536"/>
                <a:gd name="T9" fmla="*/ 5898240 60000 65536"/>
                <a:gd name="T10" fmla="*/ 11796480 60000 65536"/>
                <a:gd name="T11" fmla="*/ 17694720 60000 65536"/>
                <a:gd name="T12" fmla="*/ 0 w 480"/>
                <a:gd name="T13" fmla="*/ 0 h 229"/>
                <a:gd name="T14" fmla="*/ 480 w 480"/>
                <a:gd name="T15" fmla="*/ 229 h 22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80" h="229">
                  <a:moveTo>
                    <a:pt x="0" y="0"/>
                  </a:moveTo>
                  <a:lnTo>
                    <a:pt x="2125" y="0"/>
                  </a:lnTo>
                  <a:lnTo>
                    <a:pt x="2125" y="1014"/>
                  </a:lnTo>
                  <a:lnTo>
                    <a:pt x="0" y="101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00" tIns="45000" rIns="90000" bIns="45000">
              <a:spAutoFit/>
            </a:bodyPr>
            <a:lstStyle>
              <a:lvl1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1pPr>
              <a:lvl2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2pPr>
              <a:lvl3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3pPr>
              <a:lvl4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4pPr>
              <a:lvl5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9pPr>
            </a:lstStyle>
            <a:p>
              <a:pPr eaLnBrk="1">
                <a:buSzPct val="100000"/>
              </a:pPr>
              <a:r>
                <a:rPr lang="en-US" altLang="en-US">
                  <a:solidFill>
                    <a:srgbClr val="FFFFFF"/>
                  </a:solidFill>
                </a:rPr>
                <a:t>target</a:t>
              </a:r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DD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1143000"/>
          </a:xfrm>
          <a:solidFill>
            <a:srgbClr val="000000"/>
          </a:solidFill>
        </p:spPr>
        <p:txBody>
          <a:bodyPr/>
          <a:lstStyle/>
          <a:p>
            <a:pPr eaLnBrk="1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b="1">
                <a:solidFill>
                  <a:srgbClr val="FFFFFF"/>
                </a:solidFill>
                <a:ea typeface="MS PGothic" charset="-128"/>
              </a:rPr>
              <a:t>Intro to FreeSurfer Jargon</a:t>
            </a:r>
          </a:p>
        </p:txBody>
      </p:sp>
      <p:sp>
        <p:nvSpPr>
          <p:cNvPr id="55299" name="Text Box 2"/>
          <p:cNvSpPr txBox="1">
            <a:spLocks noChangeArrowheads="1"/>
          </p:cNvSpPr>
          <p:nvPr/>
        </p:nvSpPr>
        <p:spPr bwMode="auto">
          <a:xfrm>
            <a:off x="457200" y="1600200"/>
            <a:ext cx="8229600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39725"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563"/>
              </a:spcBef>
              <a:buSzPct val="100000"/>
            </a:pPr>
            <a:r>
              <a:rPr lang="en-US" altLang="en-US" sz="2800" dirty="0">
                <a:solidFill>
                  <a:srgbClr val="000000"/>
                </a:solidFill>
                <a:latin typeface="Book Antiqua" charset="0"/>
              </a:rPr>
              <a:t>recon</a:t>
            </a:r>
          </a:p>
          <a:p>
            <a:pPr eaLnBrk="1" hangingPunct="1">
              <a:lnSpc>
                <a:spcPct val="90000"/>
              </a:lnSpc>
              <a:spcBef>
                <a:spcPts val="563"/>
              </a:spcBef>
              <a:buSzPct val="100000"/>
            </a:pPr>
            <a:r>
              <a:rPr lang="en-US" altLang="en-US" sz="2800" dirty="0">
                <a:solidFill>
                  <a:srgbClr val="000000"/>
                </a:solidFill>
                <a:latin typeface="Book Antiqua" charset="0"/>
              </a:rPr>
              <a:t>volume</a:t>
            </a:r>
          </a:p>
          <a:p>
            <a:pPr eaLnBrk="1" hangingPunct="1">
              <a:lnSpc>
                <a:spcPct val="90000"/>
              </a:lnSpc>
              <a:spcBef>
                <a:spcPts val="563"/>
              </a:spcBef>
              <a:buSzPct val="100000"/>
            </a:pPr>
            <a:r>
              <a:rPr lang="en-US" altLang="en-US" sz="2800" dirty="0">
                <a:solidFill>
                  <a:srgbClr val="000000"/>
                </a:solidFill>
                <a:latin typeface="Book Antiqua" charset="0"/>
              </a:rPr>
              <a:t>voxel</a:t>
            </a:r>
          </a:p>
          <a:p>
            <a:pPr eaLnBrk="1" hangingPunct="1">
              <a:lnSpc>
                <a:spcPct val="90000"/>
              </a:lnSpc>
              <a:spcBef>
                <a:spcPts val="563"/>
              </a:spcBef>
              <a:buSzPct val="100000"/>
            </a:pPr>
            <a:r>
              <a:rPr lang="en-US" altLang="en-US" sz="2800" dirty="0">
                <a:solidFill>
                  <a:srgbClr val="000000"/>
                </a:solidFill>
                <a:latin typeface="Book Antiqua" charset="0"/>
              </a:rPr>
              <a:t>surface</a:t>
            </a:r>
          </a:p>
          <a:p>
            <a:pPr eaLnBrk="1" hangingPunct="1">
              <a:lnSpc>
                <a:spcPct val="90000"/>
              </a:lnSpc>
              <a:spcBef>
                <a:spcPts val="563"/>
              </a:spcBef>
              <a:buSzPct val="100000"/>
            </a:pPr>
            <a:r>
              <a:rPr lang="en-US" altLang="en-US" sz="2800" dirty="0">
                <a:solidFill>
                  <a:srgbClr val="000000"/>
                </a:solidFill>
                <a:latin typeface="Book Antiqua" charset="0"/>
              </a:rPr>
              <a:t>vertex</a:t>
            </a:r>
          </a:p>
          <a:p>
            <a:pPr eaLnBrk="1" hangingPunct="1">
              <a:lnSpc>
                <a:spcPct val="90000"/>
              </a:lnSpc>
              <a:spcBef>
                <a:spcPts val="563"/>
              </a:spcBef>
              <a:buSzPct val="100000"/>
            </a:pPr>
            <a:r>
              <a:rPr lang="en-US" altLang="en-US" sz="2800" dirty="0">
                <a:solidFill>
                  <a:srgbClr val="000000"/>
                </a:solidFill>
                <a:latin typeface="Book Antiqua" charset="0"/>
              </a:rPr>
              <a:t>cortical, subcortical</a:t>
            </a:r>
          </a:p>
          <a:p>
            <a:pPr eaLnBrk="1" hangingPunct="1">
              <a:lnSpc>
                <a:spcPct val="90000"/>
              </a:lnSpc>
              <a:spcBef>
                <a:spcPts val="563"/>
              </a:spcBef>
              <a:buSzPct val="100000"/>
            </a:pPr>
            <a:r>
              <a:rPr lang="en-US" altLang="en-US" sz="2800" dirty="0" err="1">
                <a:solidFill>
                  <a:srgbClr val="000000"/>
                </a:solidFill>
                <a:latin typeface="Book Antiqua" charset="0"/>
              </a:rPr>
              <a:t>parcellation</a:t>
            </a:r>
            <a:r>
              <a:rPr lang="en-US" altLang="en-US" sz="2800" dirty="0">
                <a:solidFill>
                  <a:srgbClr val="000000"/>
                </a:solidFill>
                <a:latin typeface="Book Antiqua" charset="0"/>
              </a:rPr>
              <a:t>/segmentation</a:t>
            </a:r>
          </a:p>
          <a:p>
            <a:pPr eaLnBrk="1" hangingPunct="1">
              <a:lnSpc>
                <a:spcPct val="90000"/>
              </a:lnSpc>
              <a:spcBef>
                <a:spcPts val="563"/>
              </a:spcBef>
              <a:buSzPct val="100000"/>
            </a:pPr>
            <a:r>
              <a:rPr lang="en-US" altLang="en-US" sz="2800" dirty="0">
                <a:solidFill>
                  <a:srgbClr val="000000"/>
                </a:solidFill>
                <a:latin typeface="Book Antiqua" charset="0"/>
              </a:rPr>
              <a:t>registration, morph, deform, transforms (computing vs. resampling)</a:t>
            </a:r>
          </a:p>
          <a:p>
            <a:pPr eaLnBrk="1" hangingPunct="1">
              <a:lnSpc>
                <a:spcPct val="90000"/>
              </a:lnSpc>
              <a:spcBef>
                <a:spcPts val="563"/>
              </a:spcBef>
              <a:buSzPct val="100000"/>
            </a:pPr>
            <a:endParaRPr lang="en-US" altLang="en-US" sz="2800" dirty="0">
              <a:solidFill>
                <a:srgbClr val="000000"/>
              </a:solidFill>
              <a:latin typeface="Book Antiqua" charset="0"/>
            </a:endParaRPr>
          </a:p>
          <a:p>
            <a:pPr eaLnBrk="1" hangingPunct="1">
              <a:lnSpc>
                <a:spcPct val="90000"/>
              </a:lnSpc>
              <a:spcBef>
                <a:spcPts val="563"/>
              </a:spcBef>
              <a:buSzPct val="100000"/>
            </a:pPr>
            <a:endParaRPr lang="en-US" altLang="en-US" sz="2800" dirty="0">
              <a:solidFill>
                <a:srgbClr val="000000"/>
              </a:solidFill>
              <a:latin typeface="Book Antiqua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Text Box 1"/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4000" b="1">
                <a:solidFill>
                  <a:srgbClr val="FFFFFF"/>
                </a:solidFill>
                <a:latin typeface="Book Antiqua" charset="0"/>
              </a:rPr>
              <a:t>Linear registration: 6, 9, 12 DOF</a:t>
            </a:r>
          </a:p>
        </p:txBody>
      </p:sp>
      <p:grpSp>
        <p:nvGrpSpPr>
          <p:cNvPr id="8" name="Group 7"/>
          <p:cNvGrpSpPr>
            <a:grpSpLocks/>
          </p:cNvGrpSpPr>
          <p:nvPr/>
        </p:nvGrpSpPr>
        <p:grpSpPr bwMode="auto">
          <a:xfrm>
            <a:off x="2587625" y="1646238"/>
            <a:ext cx="3835400" cy="3611562"/>
            <a:chOff x="3784853" y="1984375"/>
            <a:chExt cx="3835147" cy="3612001"/>
          </a:xfrm>
        </p:grpSpPr>
        <p:pic>
          <p:nvPicPr>
            <p:cNvPr id="88080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395" t="5353" r="23395"/>
            <a:stretch>
              <a:fillRect/>
            </a:stretch>
          </p:blipFill>
          <p:spPr bwMode="auto">
            <a:xfrm>
              <a:off x="3784853" y="1984375"/>
              <a:ext cx="3835147" cy="36120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8081" name="AutoShape 4"/>
            <p:cNvSpPr>
              <a:spLocks noChangeArrowheads="1"/>
            </p:cNvSpPr>
            <p:nvPr/>
          </p:nvSpPr>
          <p:spPr bwMode="auto">
            <a:xfrm>
              <a:off x="3810000" y="5199062"/>
              <a:ext cx="762000" cy="363538"/>
            </a:xfrm>
            <a:custGeom>
              <a:avLst/>
              <a:gdLst>
                <a:gd name="T0" fmla="*/ 2147483646 w 480"/>
                <a:gd name="T1" fmla="*/ 2147483646 h 229"/>
                <a:gd name="T2" fmla="*/ 2147483646 w 480"/>
                <a:gd name="T3" fmla="*/ 2147483646 h 229"/>
                <a:gd name="T4" fmla="*/ 0 w 480"/>
                <a:gd name="T5" fmla="*/ 2147483646 h 229"/>
                <a:gd name="T6" fmla="*/ 2147483646 w 480"/>
                <a:gd name="T7" fmla="*/ 0 h 229"/>
                <a:gd name="T8" fmla="*/ 0 60000 65536"/>
                <a:gd name="T9" fmla="*/ 5898240 60000 65536"/>
                <a:gd name="T10" fmla="*/ 11796480 60000 65536"/>
                <a:gd name="T11" fmla="*/ 17694720 60000 65536"/>
                <a:gd name="T12" fmla="*/ 0 w 480"/>
                <a:gd name="T13" fmla="*/ 0 h 229"/>
                <a:gd name="T14" fmla="*/ 480 w 480"/>
                <a:gd name="T15" fmla="*/ 229 h 22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80" h="229">
                  <a:moveTo>
                    <a:pt x="0" y="0"/>
                  </a:moveTo>
                  <a:lnTo>
                    <a:pt x="2125" y="0"/>
                  </a:lnTo>
                  <a:lnTo>
                    <a:pt x="2125" y="1014"/>
                  </a:lnTo>
                  <a:lnTo>
                    <a:pt x="0" y="1014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00" tIns="45000" rIns="90000" bIns="45000">
              <a:spAutoFit/>
            </a:bodyPr>
            <a:lstStyle>
              <a:lvl1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1pPr>
              <a:lvl2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2pPr>
              <a:lvl3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3pPr>
              <a:lvl4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4pPr>
              <a:lvl5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9pPr>
            </a:lstStyle>
            <a:p>
              <a:pPr eaLnBrk="1">
                <a:buSzPct val="100000"/>
              </a:pPr>
              <a:r>
                <a:rPr lang="en-US" altLang="en-US">
                  <a:solidFill>
                    <a:srgbClr val="FFFFFF"/>
                  </a:solidFill>
                </a:rPr>
                <a:t>target</a:t>
              </a:r>
            </a:p>
          </p:txBody>
        </p:sp>
      </p:grpSp>
      <p:grpSp>
        <p:nvGrpSpPr>
          <p:cNvPr id="7" name="Group 6"/>
          <p:cNvGrpSpPr>
            <a:grpSpLocks/>
          </p:cNvGrpSpPr>
          <p:nvPr/>
        </p:nvGrpSpPr>
        <p:grpSpPr bwMode="auto">
          <a:xfrm>
            <a:off x="2587625" y="1646238"/>
            <a:ext cx="3835400" cy="3611562"/>
            <a:chOff x="6934200" y="3953449"/>
            <a:chExt cx="3835147" cy="3612001"/>
          </a:xfrm>
        </p:grpSpPr>
        <p:pic>
          <p:nvPicPr>
            <p:cNvPr id="88078" name="Picture 6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395" t="5353" r="23395"/>
            <a:stretch>
              <a:fillRect/>
            </a:stretch>
          </p:blipFill>
          <p:spPr bwMode="auto">
            <a:xfrm>
              <a:off x="6934200" y="3953449"/>
              <a:ext cx="3835147" cy="36120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8079" name="AutoShape 7"/>
            <p:cNvSpPr>
              <a:spLocks noChangeArrowheads="1"/>
            </p:cNvSpPr>
            <p:nvPr/>
          </p:nvSpPr>
          <p:spPr bwMode="auto">
            <a:xfrm>
              <a:off x="6946900" y="7162800"/>
              <a:ext cx="901700" cy="363538"/>
            </a:xfrm>
            <a:custGeom>
              <a:avLst/>
              <a:gdLst>
                <a:gd name="T0" fmla="*/ 2147483646 w 568"/>
                <a:gd name="T1" fmla="*/ 2147483646 h 229"/>
                <a:gd name="T2" fmla="*/ 2147483646 w 568"/>
                <a:gd name="T3" fmla="*/ 2147483646 h 229"/>
                <a:gd name="T4" fmla="*/ 0 w 568"/>
                <a:gd name="T5" fmla="*/ 2147483646 h 229"/>
                <a:gd name="T6" fmla="*/ 2147483646 w 568"/>
                <a:gd name="T7" fmla="*/ 0 h 229"/>
                <a:gd name="T8" fmla="*/ 0 60000 65536"/>
                <a:gd name="T9" fmla="*/ 5898240 60000 65536"/>
                <a:gd name="T10" fmla="*/ 11796480 60000 65536"/>
                <a:gd name="T11" fmla="*/ 17694720 60000 65536"/>
                <a:gd name="T12" fmla="*/ 0 w 568"/>
                <a:gd name="T13" fmla="*/ 0 h 229"/>
                <a:gd name="T14" fmla="*/ 568 w 568"/>
                <a:gd name="T15" fmla="*/ 229 h 22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68" h="229">
                  <a:moveTo>
                    <a:pt x="0" y="0"/>
                  </a:moveTo>
                  <a:lnTo>
                    <a:pt x="2511" y="0"/>
                  </a:lnTo>
                  <a:lnTo>
                    <a:pt x="2511" y="1014"/>
                  </a:lnTo>
                  <a:lnTo>
                    <a:pt x="0" y="1014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00" tIns="45000" rIns="90000" bIns="45000">
              <a:spAutoFit/>
            </a:bodyPr>
            <a:lstStyle>
              <a:lvl1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1pPr>
              <a:lvl2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2pPr>
              <a:lvl3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3pPr>
              <a:lvl4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4pPr>
              <a:lvl5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9pPr>
            </a:lstStyle>
            <a:p>
              <a:pPr eaLnBrk="1">
                <a:buSzPct val="100000"/>
              </a:pPr>
              <a:r>
                <a:rPr lang="en-US" altLang="en-US">
                  <a:solidFill>
                    <a:srgbClr val="FFFFFF"/>
                  </a:solidFill>
                </a:rPr>
                <a:t>subject</a:t>
              </a:r>
            </a:p>
          </p:txBody>
        </p:sp>
      </p:grpSp>
      <p:grpSp>
        <p:nvGrpSpPr>
          <p:cNvPr id="6" name="Group 5"/>
          <p:cNvGrpSpPr>
            <a:grpSpLocks/>
          </p:cNvGrpSpPr>
          <p:nvPr/>
        </p:nvGrpSpPr>
        <p:grpSpPr bwMode="auto">
          <a:xfrm>
            <a:off x="2587625" y="1646238"/>
            <a:ext cx="3835400" cy="3611562"/>
            <a:chOff x="7061453" y="1581150"/>
            <a:chExt cx="3835147" cy="3612001"/>
          </a:xfrm>
        </p:grpSpPr>
        <p:pic>
          <p:nvPicPr>
            <p:cNvPr id="88076" name="Picture 9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395" t="5353" r="23395"/>
            <a:stretch>
              <a:fillRect/>
            </a:stretch>
          </p:blipFill>
          <p:spPr bwMode="auto">
            <a:xfrm>
              <a:off x="7061453" y="1581150"/>
              <a:ext cx="3835147" cy="36120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8077" name="AutoShape 10"/>
            <p:cNvSpPr>
              <a:spLocks noChangeArrowheads="1"/>
            </p:cNvSpPr>
            <p:nvPr/>
          </p:nvSpPr>
          <p:spPr bwMode="auto">
            <a:xfrm>
              <a:off x="7086600" y="4800600"/>
              <a:ext cx="1310272" cy="367878"/>
            </a:xfrm>
            <a:custGeom>
              <a:avLst/>
              <a:gdLst>
                <a:gd name="T0" fmla="*/ 2147483646 w 673"/>
                <a:gd name="T1" fmla="*/ 2147483646 h 229"/>
                <a:gd name="T2" fmla="*/ 2147483646 w 673"/>
                <a:gd name="T3" fmla="*/ 2147483646 h 229"/>
                <a:gd name="T4" fmla="*/ 0 w 673"/>
                <a:gd name="T5" fmla="*/ 2147483646 h 229"/>
                <a:gd name="T6" fmla="*/ 2147483646 w 673"/>
                <a:gd name="T7" fmla="*/ 0 h 229"/>
                <a:gd name="T8" fmla="*/ 0 60000 65536"/>
                <a:gd name="T9" fmla="*/ 5898240 60000 65536"/>
                <a:gd name="T10" fmla="*/ 11796480 60000 65536"/>
                <a:gd name="T11" fmla="*/ 17694720 60000 65536"/>
                <a:gd name="T12" fmla="*/ 0 w 673"/>
                <a:gd name="T13" fmla="*/ 0 h 229"/>
                <a:gd name="T14" fmla="*/ 673 w 673"/>
                <a:gd name="T15" fmla="*/ 229 h 22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73" h="229">
                  <a:moveTo>
                    <a:pt x="0" y="0"/>
                  </a:moveTo>
                  <a:lnTo>
                    <a:pt x="2972" y="0"/>
                  </a:lnTo>
                  <a:lnTo>
                    <a:pt x="2972" y="1014"/>
                  </a:lnTo>
                  <a:lnTo>
                    <a:pt x="0" y="1014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00" tIns="45000" rIns="90000" bIns="45000">
              <a:spAutoFit/>
            </a:bodyPr>
            <a:lstStyle>
              <a:lvl1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1pPr>
              <a:lvl2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2pPr>
              <a:lvl3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3pPr>
              <a:lvl4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4pPr>
              <a:lvl5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9pPr>
            </a:lstStyle>
            <a:p>
              <a:pPr eaLnBrk="1">
                <a:buSzPct val="100000"/>
              </a:pPr>
              <a:r>
                <a:rPr lang="en-US" altLang="en-US">
                  <a:solidFill>
                    <a:srgbClr val="FFFFFF"/>
                  </a:solidFill>
                </a:rPr>
                <a:t>Flirt 6 DOF</a:t>
              </a:r>
            </a:p>
          </p:txBody>
        </p:sp>
      </p:grpSp>
      <p:grpSp>
        <p:nvGrpSpPr>
          <p:cNvPr id="5" name="Group 4"/>
          <p:cNvGrpSpPr>
            <a:grpSpLocks/>
          </p:cNvGrpSpPr>
          <p:nvPr/>
        </p:nvGrpSpPr>
        <p:grpSpPr bwMode="auto">
          <a:xfrm>
            <a:off x="2587625" y="1646238"/>
            <a:ext cx="3835400" cy="3611562"/>
            <a:chOff x="-271462" y="2375452"/>
            <a:chExt cx="3835147" cy="3612001"/>
          </a:xfrm>
        </p:grpSpPr>
        <p:pic>
          <p:nvPicPr>
            <p:cNvPr id="88074" name="Picture 12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395" t="5353" r="23395"/>
            <a:stretch>
              <a:fillRect/>
            </a:stretch>
          </p:blipFill>
          <p:spPr bwMode="auto">
            <a:xfrm>
              <a:off x="-271462" y="2375452"/>
              <a:ext cx="3835147" cy="36120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8075" name="AutoShape 13"/>
            <p:cNvSpPr>
              <a:spLocks noChangeArrowheads="1"/>
            </p:cNvSpPr>
            <p:nvPr/>
          </p:nvSpPr>
          <p:spPr bwMode="auto">
            <a:xfrm>
              <a:off x="-242888" y="5575300"/>
              <a:ext cx="1309688" cy="368300"/>
            </a:xfrm>
            <a:custGeom>
              <a:avLst/>
              <a:gdLst>
                <a:gd name="T0" fmla="*/ 2147483646 w 673"/>
                <a:gd name="T1" fmla="*/ 2147483646 h 229"/>
                <a:gd name="T2" fmla="*/ 2147483646 w 673"/>
                <a:gd name="T3" fmla="*/ 2147483646 h 229"/>
                <a:gd name="T4" fmla="*/ 0 w 673"/>
                <a:gd name="T5" fmla="*/ 2147483646 h 229"/>
                <a:gd name="T6" fmla="*/ 2147483646 w 673"/>
                <a:gd name="T7" fmla="*/ 0 h 229"/>
                <a:gd name="T8" fmla="*/ 0 60000 65536"/>
                <a:gd name="T9" fmla="*/ 5898240 60000 65536"/>
                <a:gd name="T10" fmla="*/ 11796480 60000 65536"/>
                <a:gd name="T11" fmla="*/ 17694720 60000 65536"/>
                <a:gd name="T12" fmla="*/ 0 w 673"/>
                <a:gd name="T13" fmla="*/ 0 h 229"/>
                <a:gd name="T14" fmla="*/ 673 w 673"/>
                <a:gd name="T15" fmla="*/ 229 h 22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73" h="229">
                  <a:moveTo>
                    <a:pt x="0" y="0"/>
                  </a:moveTo>
                  <a:lnTo>
                    <a:pt x="2972" y="0"/>
                  </a:lnTo>
                  <a:lnTo>
                    <a:pt x="2972" y="1014"/>
                  </a:lnTo>
                  <a:lnTo>
                    <a:pt x="0" y="1014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00" tIns="45000" rIns="90000" bIns="45000">
              <a:spAutoFit/>
            </a:bodyPr>
            <a:lstStyle>
              <a:lvl1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1pPr>
              <a:lvl2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2pPr>
              <a:lvl3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3pPr>
              <a:lvl4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4pPr>
              <a:lvl5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9pPr>
            </a:lstStyle>
            <a:p>
              <a:pPr eaLnBrk="1">
                <a:buSzPct val="100000"/>
              </a:pPr>
              <a:r>
                <a:rPr lang="en-US" altLang="en-US">
                  <a:solidFill>
                    <a:srgbClr val="FFFFFF"/>
                  </a:solidFill>
                </a:rPr>
                <a:t>Flirt 9 DOF</a:t>
              </a:r>
            </a:p>
          </p:txBody>
        </p:sp>
      </p:grpSp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2587625" y="1646238"/>
            <a:ext cx="3835400" cy="3611562"/>
            <a:chOff x="-1066800" y="1219200"/>
            <a:chExt cx="3835147" cy="3612001"/>
          </a:xfrm>
        </p:grpSpPr>
        <p:pic>
          <p:nvPicPr>
            <p:cNvPr id="88072" name="Picture 15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395" t="5353" r="23395"/>
            <a:stretch>
              <a:fillRect/>
            </a:stretch>
          </p:blipFill>
          <p:spPr bwMode="auto">
            <a:xfrm>
              <a:off x="-1066800" y="1219200"/>
              <a:ext cx="3835147" cy="36120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8073" name="TextBox 1"/>
            <p:cNvSpPr txBox="1">
              <a:spLocks noChangeArrowheads="1"/>
            </p:cNvSpPr>
            <p:nvPr/>
          </p:nvSpPr>
          <p:spPr bwMode="auto">
            <a:xfrm>
              <a:off x="-1066800" y="4431268"/>
              <a:ext cx="1441420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>
                  <a:solidFill>
                    <a:srgbClr val="FFFFFF"/>
                  </a:solidFill>
                </a:rPr>
                <a:t>Flirt 12 DOF</a:t>
              </a:r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Text Box 1"/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4000" b="1">
                <a:solidFill>
                  <a:srgbClr val="FFFFFF"/>
                </a:solidFill>
                <a:latin typeface="Book Antiqua" charset="0"/>
              </a:rPr>
              <a:t>Linear registration: 6, 9, 12 DOF</a:t>
            </a:r>
          </a:p>
        </p:txBody>
      </p:sp>
      <p:grpSp>
        <p:nvGrpSpPr>
          <p:cNvPr id="24578" name="Group 2"/>
          <p:cNvGrpSpPr>
            <a:grpSpLocks/>
          </p:cNvGrpSpPr>
          <p:nvPr/>
        </p:nvGrpSpPr>
        <p:grpSpPr bwMode="auto">
          <a:xfrm>
            <a:off x="2971800" y="1984375"/>
            <a:ext cx="4738688" cy="3957638"/>
            <a:chOff x="1872" y="1250"/>
            <a:chExt cx="2985" cy="2493"/>
          </a:xfrm>
        </p:grpSpPr>
        <p:pic>
          <p:nvPicPr>
            <p:cNvPr id="90128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012" t="6694" r="21977" b="8031"/>
            <a:stretch>
              <a:fillRect/>
            </a:stretch>
          </p:blipFill>
          <p:spPr bwMode="auto">
            <a:xfrm>
              <a:off x="1872" y="1250"/>
              <a:ext cx="2985" cy="24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0129" name="AutoShape 4"/>
            <p:cNvSpPr>
              <a:spLocks noChangeArrowheads="1"/>
            </p:cNvSpPr>
            <p:nvPr/>
          </p:nvSpPr>
          <p:spPr bwMode="auto">
            <a:xfrm>
              <a:off x="1963" y="3458"/>
              <a:ext cx="480" cy="229"/>
            </a:xfrm>
            <a:custGeom>
              <a:avLst/>
              <a:gdLst>
                <a:gd name="T0" fmla="*/ 480 w 480"/>
                <a:gd name="T1" fmla="*/ 115 h 229"/>
                <a:gd name="T2" fmla="*/ 240 w 480"/>
                <a:gd name="T3" fmla="*/ 229 h 229"/>
                <a:gd name="T4" fmla="*/ 0 w 480"/>
                <a:gd name="T5" fmla="*/ 115 h 229"/>
                <a:gd name="T6" fmla="*/ 240 w 480"/>
                <a:gd name="T7" fmla="*/ 0 h 229"/>
                <a:gd name="T8" fmla="*/ 0 60000 65536"/>
                <a:gd name="T9" fmla="*/ 5898240 60000 65536"/>
                <a:gd name="T10" fmla="*/ 11796480 60000 65536"/>
                <a:gd name="T11" fmla="*/ 17694720 60000 65536"/>
                <a:gd name="T12" fmla="*/ 0 w 480"/>
                <a:gd name="T13" fmla="*/ 0 h 229"/>
                <a:gd name="T14" fmla="*/ 480 w 480"/>
                <a:gd name="T15" fmla="*/ 229 h 22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80" h="229">
                  <a:moveTo>
                    <a:pt x="0" y="0"/>
                  </a:moveTo>
                  <a:lnTo>
                    <a:pt x="2125" y="0"/>
                  </a:lnTo>
                  <a:lnTo>
                    <a:pt x="2125" y="1014"/>
                  </a:lnTo>
                  <a:lnTo>
                    <a:pt x="0" y="1014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00" tIns="45000" rIns="90000" bIns="45000">
              <a:spAutoFit/>
            </a:bodyPr>
            <a:lstStyle>
              <a:lvl1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1pPr>
              <a:lvl2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2pPr>
              <a:lvl3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3pPr>
              <a:lvl4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4pPr>
              <a:lvl5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9pPr>
            </a:lstStyle>
            <a:p>
              <a:pPr eaLnBrk="1">
                <a:buSzPct val="100000"/>
              </a:pPr>
              <a:r>
                <a:rPr lang="en-US" altLang="en-US">
                  <a:solidFill>
                    <a:srgbClr val="FFFFFF"/>
                  </a:solidFill>
                </a:rPr>
                <a:t>target</a:t>
              </a:r>
            </a:p>
          </p:txBody>
        </p:sp>
      </p:grpSp>
      <p:grpSp>
        <p:nvGrpSpPr>
          <p:cNvPr id="24581" name="Group 5"/>
          <p:cNvGrpSpPr>
            <a:grpSpLocks/>
          </p:cNvGrpSpPr>
          <p:nvPr/>
        </p:nvGrpSpPr>
        <p:grpSpPr bwMode="auto">
          <a:xfrm>
            <a:off x="2971800" y="1984375"/>
            <a:ext cx="4738688" cy="3957638"/>
            <a:chOff x="1872" y="1250"/>
            <a:chExt cx="2985" cy="2493"/>
          </a:xfrm>
        </p:grpSpPr>
        <p:pic>
          <p:nvPicPr>
            <p:cNvPr id="90126" name="Picture 6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012" t="6694" r="21977" b="8031"/>
            <a:stretch>
              <a:fillRect/>
            </a:stretch>
          </p:blipFill>
          <p:spPr bwMode="auto">
            <a:xfrm>
              <a:off x="1872" y="1250"/>
              <a:ext cx="2985" cy="24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0127" name="AutoShape 7"/>
            <p:cNvSpPr>
              <a:spLocks noChangeArrowheads="1"/>
            </p:cNvSpPr>
            <p:nvPr/>
          </p:nvSpPr>
          <p:spPr bwMode="auto">
            <a:xfrm>
              <a:off x="1945" y="3513"/>
              <a:ext cx="568" cy="229"/>
            </a:xfrm>
            <a:custGeom>
              <a:avLst/>
              <a:gdLst>
                <a:gd name="T0" fmla="*/ 568 w 568"/>
                <a:gd name="T1" fmla="*/ 115 h 229"/>
                <a:gd name="T2" fmla="*/ 284 w 568"/>
                <a:gd name="T3" fmla="*/ 229 h 229"/>
                <a:gd name="T4" fmla="*/ 0 w 568"/>
                <a:gd name="T5" fmla="*/ 115 h 229"/>
                <a:gd name="T6" fmla="*/ 284 w 568"/>
                <a:gd name="T7" fmla="*/ 0 h 229"/>
                <a:gd name="T8" fmla="*/ 0 60000 65536"/>
                <a:gd name="T9" fmla="*/ 5898240 60000 65536"/>
                <a:gd name="T10" fmla="*/ 11796480 60000 65536"/>
                <a:gd name="T11" fmla="*/ 17694720 60000 65536"/>
                <a:gd name="T12" fmla="*/ 0 w 568"/>
                <a:gd name="T13" fmla="*/ 0 h 229"/>
                <a:gd name="T14" fmla="*/ 568 w 568"/>
                <a:gd name="T15" fmla="*/ 229 h 22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68" h="229">
                  <a:moveTo>
                    <a:pt x="0" y="0"/>
                  </a:moveTo>
                  <a:lnTo>
                    <a:pt x="2511" y="0"/>
                  </a:lnTo>
                  <a:lnTo>
                    <a:pt x="2511" y="1014"/>
                  </a:lnTo>
                  <a:lnTo>
                    <a:pt x="0" y="1014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00" tIns="45000" rIns="90000" bIns="45000">
              <a:spAutoFit/>
            </a:bodyPr>
            <a:lstStyle>
              <a:lvl1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1pPr>
              <a:lvl2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2pPr>
              <a:lvl3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3pPr>
              <a:lvl4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4pPr>
              <a:lvl5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9pPr>
            </a:lstStyle>
            <a:p>
              <a:pPr eaLnBrk="1">
                <a:buSzPct val="100000"/>
              </a:pPr>
              <a:r>
                <a:rPr lang="en-US" altLang="en-US">
                  <a:solidFill>
                    <a:srgbClr val="FFFFFF"/>
                  </a:solidFill>
                </a:rPr>
                <a:t>subject</a:t>
              </a:r>
            </a:p>
          </p:txBody>
        </p:sp>
      </p:grpSp>
      <p:grpSp>
        <p:nvGrpSpPr>
          <p:cNvPr id="24584" name="Group 8"/>
          <p:cNvGrpSpPr>
            <a:grpSpLocks/>
          </p:cNvGrpSpPr>
          <p:nvPr/>
        </p:nvGrpSpPr>
        <p:grpSpPr bwMode="auto">
          <a:xfrm>
            <a:off x="2971800" y="1984375"/>
            <a:ext cx="4738688" cy="3957638"/>
            <a:chOff x="1872" y="1250"/>
            <a:chExt cx="2985" cy="2493"/>
          </a:xfrm>
        </p:grpSpPr>
        <p:pic>
          <p:nvPicPr>
            <p:cNvPr id="90124" name="Picture 9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012" t="6694" r="21977" b="8031"/>
            <a:stretch>
              <a:fillRect/>
            </a:stretch>
          </p:blipFill>
          <p:spPr bwMode="auto">
            <a:xfrm>
              <a:off x="1872" y="1250"/>
              <a:ext cx="2985" cy="24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0125" name="AutoShape 10"/>
            <p:cNvSpPr>
              <a:spLocks noChangeArrowheads="1"/>
            </p:cNvSpPr>
            <p:nvPr/>
          </p:nvSpPr>
          <p:spPr bwMode="auto">
            <a:xfrm>
              <a:off x="1962" y="3435"/>
              <a:ext cx="817" cy="229"/>
            </a:xfrm>
            <a:custGeom>
              <a:avLst/>
              <a:gdLst>
                <a:gd name="T0" fmla="*/ 817 w 817"/>
                <a:gd name="T1" fmla="*/ 115 h 229"/>
                <a:gd name="T2" fmla="*/ 409 w 817"/>
                <a:gd name="T3" fmla="*/ 229 h 229"/>
                <a:gd name="T4" fmla="*/ 0 w 817"/>
                <a:gd name="T5" fmla="*/ 115 h 229"/>
                <a:gd name="T6" fmla="*/ 409 w 817"/>
                <a:gd name="T7" fmla="*/ 0 h 229"/>
                <a:gd name="T8" fmla="*/ 0 60000 65536"/>
                <a:gd name="T9" fmla="*/ 5898240 60000 65536"/>
                <a:gd name="T10" fmla="*/ 11796480 60000 65536"/>
                <a:gd name="T11" fmla="*/ 17694720 60000 65536"/>
                <a:gd name="T12" fmla="*/ 0 w 817"/>
                <a:gd name="T13" fmla="*/ 0 h 229"/>
                <a:gd name="T14" fmla="*/ 817 w 817"/>
                <a:gd name="T15" fmla="*/ 229 h 22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17" h="229">
                  <a:moveTo>
                    <a:pt x="0" y="0"/>
                  </a:moveTo>
                  <a:lnTo>
                    <a:pt x="3611" y="0"/>
                  </a:lnTo>
                  <a:lnTo>
                    <a:pt x="3611" y="1014"/>
                  </a:lnTo>
                  <a:lnTo>
                    <a:pt x="0" y="1014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00" tIns="45000" rIns="90000" bIns="45000">
              <a:spAutoFit/>
            </a:bodyPr>
            <a:lstStyle>
              <a:lvl1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1pPr>
              <a:lvl2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2pPr>
              <a:lvl3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3pPr>
              <a:lvl4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4pPr>
              <a:lvl5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9pPr>
            </a:lstStyle>
            <a:p>
              <a:pPr eaLnBrk="1">
                <a:buSzPct val="100000"/>
              </a:pPr>
              <a:r>
                <a:rPr lang="en-US" altLang="en-US">
                  <a:solidFill>
                    <a:srgbClr val="FFFFFF"/>
                  </a:solidFill>
                </a:rPr>
                <a:t>Flirt 6 DOF</a:t>
              </a:r>
            </a:p>
          </p:txBody>
        </p:sp>
      </p:grpSp>
      <p:grpSp>
        <p:nvGrpSpPr>
          <p:cNvPr id="24587" name="Group 11"/>
          <p:cNvGrpSpPr>
            <a:grpSpLocks/>
          </p:cNvGrpSpPr>
          <p:nvPr/>
        </p:nvGrpSpPr>
        <p:grpSpPr bwMode="auto">
          <a:xfrm>
            <a:off x="2971800" y="1984375"/>
            <a:ext cx="4738688" cy="3957638"/>
            <a:chOff x="1872" y="1250"/>
            <a:chExt cx="2985" cy="2493"/>
          </a:xfrm>
        </p:grpSpPr>
        <p:pic>
          <p:nvPicPr>
            <p:cNvPr id="90122" name="Picture 12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012" t="6694" r="21977" b="8031"/>
            <a:stretch>
              <a:fillRect/>
            </a:stretch>
          </p:blipFill>
          <p:spPr bwMode="auto">
            <a:xfrm>
              <a:off x="1872" y="1250"/>
              <a:ext cx="2985" cy="24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0123" name="AutoShape 13"/>
            <p:cNvSpPr>
              <a:spLocks noChangeArrowheads="1"/>
            </p:cNvSpPr>
            <p:nvPr/>
          </p:nvSpPr>
          <p:spPr bwMode="auto">
            <a:xfrm>
              <a:off x="1962" y="3435"/>
              <a:ext cx="817" cy="229"/>
            </a:xfrm>
            <a:custGeom>
              <a:avLst/>
              <a:gdLst>
                <a:gd name="T0" fmla="*/ 817 w 817"/>
                <a:gd name="T1" fmla="*/ 115 h 229"/>
                <a:gd name="T2" fmla="*/ 409 w 817"/>
                <a:gd name="T3" fmla="*/ 229 h 229"/>
                <a:gd name="T4" fmla="*/ 0 w 817"/>
                <a:gd name="T5" fmla="*/ 115 h 229"/>
                <a:gd name="T6" fmla="*/ 409 w 817"/>
                <a:gd name="T7" fmla="*/ 0 h 229"/>
                <a:gd name="T8" fmla="*/ 0 60000 65536"/>
                <a:gd name="T9" fmla="*/ 5898240 60000 65536"/>
                <a:gd name="T10" fmla="*/ 11796480 60000 65536"/>
                <a:gd name="T11" fmla="*/ 17694720 60000 65536"/>
                <a:gd name="T12" fmla="*/ 0 w 817"/>
                <a:gd name="T13" fmla="*/ 0 h 229"/>
                <a:gd name="T14" fmla="*/ 817 w 817"/>
                <a:gd name="T15" fmla="*/ 229 h 22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17" h="229">
                  <a:moveTo>
                    <a:pt x="0" y="0"/>
                  </a:moveTo>
                  <a:lnTo>
                    <a:pt x="3611" y="0"/>
                  </a:lnTo>
                  <a:lnTo>
                    <a:pt x="3611" y="1014"/>
                  </a:lnTo>
                  <a:lnTo>
                    <a:pt x="0" y="1014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00" tIns="45000" rIns="90000" bIns="45000">
              <a:spAutoFit/>
            </a:bodyPr>
            <a:lstStyle>
              <a:lvl1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1pPr>
              <a:lvl2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2pPr>
              <a:lvl3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3pPr>
              <a:lvl4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4pPr>
              <a:lvl5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9pPr>
            </a:lstStyle>
            <a:p>
              <a:pPr eaLnBrk="1">
                <a:buSzPct val="100000"/>
              </a:pPr>
              <a:r>
                <a:rPr lang="en-US" altLang="en-US">
                  <a:solidFill>
                    <a:srgbClr val="FFFFFF"/>
                  </a:solidFill>
                </a:rPr>
                <a:t>Flirt 9 DOF</a:t>
              </a:r>
            </a:p>
          </p:txBody>
        </p:sp>
      </p:grpSp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2971800" y="1984375"/>
            <a:ext cx="4738688" cy="3956050"/>
            <a:chOff x="5715000" y="2362200"/>
            <a:chExt cx="4738688" cy="3956050"/>
          </a:xfrm>
        </p:grpSpPr>
        <p:pic>
          <p:nvPicPr>
            <p:cNvPr id="90120" name="Picture 15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012" t="6694" r="21977" b="8031"/>
            <a:stretch>
              <a:fillRect/>
            </a:stretch>
          </p:blipFill>
          <p:spPr bwMode="auto">
            <a:xfrm>
              <a:off x="5715000" y="2362200"/>
              <a:ext cx="4738688" cy="3956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0121" name="TextBox 1"/>
            <p:cNvSpPr txBox="1">
              <a:spLocks noChangeArrowheads="1"/>
            </p:cNvSpPr>
            <p:nvPr/>
          </p:nvSpPr>
          <p:spPr bwMode="auto">
            <a:xfrm>
              <a:off x="5715000" y="5943600"/>
              <a:ext cx="1441420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>
                  <a:solidFill>
                    <a:srgbClr val="FFFFFF"/>
                  </a:solidFill>
                </a:rPr>
                <a:t>Flirt 12 DOF</a:t>
              </a:r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Text Box 1"/>
          <p:cNvSpPr txBox="1">
            <a:spLocks noChangeArrowheads="1"/>
          </p:cNvSpPr>
          <p:nvPr/>
        </p:nvSpPr>
        <p:spPr bwMode="auto">
          <a:xfrm>
            <a:off x="304800" y="76200"/>
            <a:ext cx="8458200" cy="1143000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4000" b="1">
                <a:solidFill>
                  <a:srgbClr val="FFFFFF"/>
                </a:solidFill>
                <a:latin typeface="Book Antiqua" charset="0"/>
              </a:rPr>
              <a:t>Intra-subject, multi-modal example</a:t>
            </a:r>
          </a:p>
        </p:txBody>
      </p:sp>
      <p:pic>
        <p:nvPicPr>
          <p:cNvPr id="9216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85" t="6694" r="22685" b="17404"/>
          <a:stretch>
            <a:fillRect/>
          </a:stretch>
        </p:blipFill>
        <p:spPr bwMode="auto">
          <a:xfrm>
            <a:off x="92075" y="1398588"/>
            <a:ext cx="3032125" cy="2563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64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85" t="6694" r="22685" b="24170"/>
          <a:stretch>
            <a:fillRect/>
          </a:stretch>
        </p:blipFill>
        <p:spPr bwMode="auto">
          <a:xfrm>
            <a:off x="2895600" y="1398588"/>
            <a:ext cx="3032125" cy="2259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65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85" t="15146" r="22685" b="17404"/>
          <a:stretch>
            <a:fillRect/>
          </a:stretch>
        </p:blipFill>
        <p:spPr bwMode="auto">
          <a:xfrm>
            <a:off x="2900363" y="4114800"/>
            <a:ext cx="3032125" cy="2182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66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85" t="6694" r="22685" b="20786"/>
          <a:stretch>
            <a:fillRect/>
          </a:stretch>
        </p:blipFill>
        <p:spPr bwMode="auto">
          <a:xfrm>
            <a:off x="5962650" y="1398588"/>
            <a:ext cx="3032125" cy="2411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67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85" t="16838" r="22685" b="17404"/>
          <a:stretch>
            <a:fillRect/>
          </a:stretch>
        </p:blipFill>
        <p:spPr bwMode="auto">
          <a:xfrm>
            <a:off x="5962650" y="4191000"/>
            <a:ext cx="3032125" cy="210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68" name="AutoShape 7"/>
          <p:cNvSpPr>
            <a:spLocks noChangeArrowheads="1"/>
          </p:cNvSpPr>
          <p:nvPr/>
        </p:nvSpPr>
        <p:spPr bwMode="auto">
          <a:xfrm>
            <a:off x="4652963" y="3657600"/>
            <a:ext cx="2600325" cy="365125"/>
          </a:xfrm>
          <a:custGeom>
            <a:avLst/>
            <a:gdLst>
              <a:gd name="T0" fmla="*/ 2600325 w 2600325"/>
              <a:gd name="T1" fmla="*/ 182563 h 365125"/>
              <a:gd name="T2" fmla="*/ 1300163 w 2600325"/>
              <a:gd name="T3" fmla="*/ 365125 h 365125"/>
              <a:gd name="T4" fmla="*/ 0 w 2600325"/>
              <a:gd name="T5" fmla="*/ 182563 h 365125"/>
              <a:gd name="T6" fmla="*/ 1300163 w 2600325"/>
              <a:gd name="T7" fmla="*/ 0 h 365125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600325"/>
              <a:gd name="T13" fmla="*/ 0 h 365125"/>
              <a:gd name="T14" fmla="*/ 2600325 w 2600325"/>
              <a:gd name="T15" fmla="*/ 365125 h 36512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600325" h="365125">
                <a:moveTo>
                  <a:pt x="0" y="0"/>
                </a:moveTo>
                <a:lnTo>
                  <a:pt x="7227" y="0"/>
                </a:lnTo>
                <a:lnTo>
                  <a:pt x="7227" y="1014"/>
                </a:lnTo>
                <a:lnTo>
                  <a:pt x="0" y="1014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5000" rIns="90000" bIns="450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>
              <a:buSzPct val="100000"/>
            </a:pPr>
            <a:r>
              <a:rPr lang="en-US" altLang="en-US">
                <a:solidFill>
                  <a:srgbClr val="FFFFFF"/>
                </a:solidFill>
              </a:rPr>
              <a:t>before spatial alignment</a:t>
            </a:r>
          </a:p>
        </p:txBody>
      </p:sp>
      <p:sp>
        <p:nvSpPr>
          <p:cNvPr id="92169" name="AutoShape 8"/>
          <p:cNvSpPr>
            <a:spLocks noChangeArrowheads="1"/>
          </p:cNvSpPr>
          <p:nvPr/>
        </p:nvSpPr>
        <p:spPr bwMode="auto">
          <a:xfrm>
            <a:off x="4727575" y="6335713"/>
            <a:ext cx="2411413" cy="365125"/>
          </a:xfrm>
          <a:custGeom>
            <a:avLst/>
            <a:gdLst>
              <a:gd name="T0" fmla="*/ 2411413 w 2411413"/>
              <a:gd name="T1" fmla="*/ 182563 h 365125"/>
              <a:gd name="T2" fmla="*/ 1205707 w 2411413"/>
              <a:gd name="T3" fmla="*/ 365125 h 365125"/>
              <a:gd name="T4" fmla="*/ 0 w 2411413"/>
              <a:gd name="T5" fmla="*/ 182563 h 365125"/>
              <a:gd name="T6" fmla="*/ 1205707 w 2411413"/>
              <a:gd name="T7" fmla="*/ 0 h 365125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411413"/>
              <a:gd name="T13" fmla="*/ 0 h 365125"/>
              <a:gd name="T14" fmla="*/ 2411413 w 2411413"/>
              <a:gd name="T15" fmla="*/ 365125 h 36512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411413" h="365125">
                <a:moveTo>
                  <a:pt x="0" y="0"/>
                </a:moveTo>
                <a:lnTo>
                  <a:pt x="6702" y="0"/>
                </a:lnTo>
                <a:lnTo>
                  <a:pt x="6702" y="1014"/>
                </a:lnTo>
                <a:lnTo>
                  <a:pt x="0" y="1014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5000" rIns="90000" bIns="450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>
              <a:buSzPct val="100000"/>
            </a:pPr>
            <a:r>
              <a:rPr lang="en-US" altLang="en-US">
                <a:solidFill>
                  <a:srgbClr val="FFFFFF"/>
                </a:solidFill>
              </a:rPr>
              <a:t>after spatial alignment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210" name="Picture 4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50" r="22685" b="8774"/>
          <a:stretch>
            <a:fillRect/>
          </a:stretch>
        </p:blipFill>
        <p:spPr bwMode="auto">
          <a:xfrm>
            <a:off x="0" y="573088"/>
            <a:ext cx="3209925" cy="2779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4211" name="Group 1"/>
          <p:cNvGrpSpPr>
            <a:grpSpLocks/>
          </p:cNvGrpSpPr>
          <p:nvPr/>
        </p:nvGrpSpPr>
        <p:grpSpPr bwMode="auto">
          <a:xfrm>
            <a:off x="2895600" y="569913"/>
            <a:ext cx="6261100" cy="5870575"/>
            <a:chOff x="2895600" y="569780"/>
            <a:chExt cx="6260382" cy="5870840"/>
          </a:xfrm>
        </p:grpSpPr>
        <p:pic>
          <p:nvPicPr>
            <p:cNvPr id="94214" name="Picture 1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850" r="19850" b="1337"/>
            <a:stretch>
              <a:fillRect/>
            </a:stretch>
          </p:blipFill>
          <p:spPr bwMode="auto">
            <a:xfrm>
              <a:off x="5943600" y="3657600"/>
              <a:ext cx="3212382" cy="27830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4215" name="Picture 2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850" r="19850" b="1337"/>
            <a:stretch>
              <a:fillRect/>
            </a:stretch>
          </p:blipFill>
          <p:spPr bwMode="auto">
            <a:xfrm>
              <a:off x="2895600" y="3657600"/>
              <a:ext cx="3212382" cy="27830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4216" name="Picture 3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850" r="19850" b="1337"/>
            <a:stretch>
              <a:fillRect/>
            </a:stretch>
          </p:blipFill>
          <p:spPr bwMode="auto">
            <a:xfrm>
              <a:off x="2967037" y="569780"/>
              <a:ext cx="3212382" cy="27830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4217" name="Picture 5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850" r="19850" b="1337"/>
            <a:stretch>
              <a:fillRect/>
            </a:stretch>
          </p:blipFill>
          <p:spPr bwMode="auto">
            <a:xfrm>
              <a:off x="5943600" y="569780"/>
              <a:ext cx="3212382" cy="27830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4212" name="AutoShape 6"/>
          <p:cNvSpPr>
            <a:spLocks noChangeArrowheads="1"/>
          </p:cNvSpPr>
          <p:nvPr/>
        </p:nvSpPr>
        <p:spPr bwMode="auto">
          <a:xfrm>
            <a:off x="320675" y="3200400"/>
            <a:ext cx="2600325" cy="365125"/>
          </a:xfrm>
          <a:custGeom>
            <a:avLst/>
            <a:gdLst>
              <a:gd name="T0" fmla="*/ 2600325 w 2600325"/>
              <a:gd name="T1" fmla="*/ 182563 h 365125"/>
              <a:gd name="T2" fmla="*/ 1300163 w 2600325"/>
              <a:gd name="T3" fmla="*/ 365125 h 365125"/>
              <a:gd name="T4" fmla="*/ 0 w 2600325"/>
              <a:gd name="T5" fmla="*/ 182563 h 365125"/>
              <a:gd name="T6" fmla="*/ 1300163 w 2600325"/>
              <a:gd name="T7" fmla="*/ 0 h 365125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600325"/>
              <a:gd name="T13" fmla="*/ 0 h 365125"/>
              <a:gd name="T14" fmla="*/ 2600325 w 2600325"/>
              <a:gd name="T15" fmla="*/ 365125 h 36512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600325" h="365125">
                <a:moveTo>
                  <a:pt x="0" y="0"/>
                </a:moveTo>
                <a:lnTo>
                  <a:pt x="7227" y="0"/>
                </a:lnTo>
                <a:lnTo>
                  <a:pt x="7227" y="1014"/>
                </a:lnTo>
                <a:lnTo>
                  <a:pt x="0" y="1014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5000" rIns="90000" bIns="450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>
              <a:buSzPct val="100000"/>
            </a:pPr>
            <a:r>
              <a:rPr lang="en-US" altLang="en-US">
                <a:solidFill>
                  <a:srgbClr val="F2F2F2"/>
                </a:solidFill>
              </a:rPr>
              <a:t>before spatial alignment</a:t>
            </a:r>
          </a:p>
        </p:txBody>
      </p:sp>
      <p:sp>
        <p:nvSpPr>
          <p:cNvPr id="94213" name="AutoShape 7"/>
          <p:cNvSpPr>
            <a:spLocks noChangeArrowheads="1"/>
          </p:cNvSpPr>
          <p:nvPr/>
        </p:nvSpPr>
        <p:spPr bwMode="auto">
          <a:xfrm>
            <a:off x="395288" y="5878513"/>
            <a:ext cx="2411412" cy="365125"/>
          </a:xfrm>
          <a:custGeom>
            <a:avLst/>
            <a:gdLst>
              <a:gd name="T0" fmla="*/ 2411412 w 2411412"/>
              <a:gd name="T1" fmla="*/ 182563 h 365125"/>
              <a:gd name="T2" fmla="*/ 1205706 w 2411412"/>
              <a:gd name="T3" fmla="*/ 365125 h 365125"/>
              <a:gd name="T4" fmla="*/ 0 w 2411412"/>
              <a:gd name="T5" fmla="*/ 182563 h 365125"/>
              <a:gd name="T6" fmla="*/ 1205706 w 2411412"/>
              <a:gd name="T7" fmla="*/ 0 h 365125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411412"/>
              <a:gd name="T13" fmla="*/ 0 h 365125"/>
              <a:gd name="T14" fmla="*/ 2411412 w 2411412"/>
              <a:gd name="T15" fmla="*/ 365125 h 36512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411412" h="365125">
                <a:moveTo>
                  <a:pt x="0" y="0"/>
                </a:moveTo>
                <a:lnTo>
                  <a:pt x="6702" y="0"/>
                </a:lnTo>
                <a:lnTo>
                  <a:pt x="6702" y="1014"/>
                </a:lnTo>
                <a:lnTo>
                  <a:pt x="0" y="1014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5000" rIns="90000" bIns="450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>
              <a:buSzPct val="100000"/>
            </a:pPr>
            <a:r>
              <a:rPr lang="en-US" altLang="en-US">
                <a:solidFill>
                  <a:srgbClr val="FFFFFF"/>
                </a:solidFill>
              </a:rPr>
              <a:t>after spatial alignment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258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12" t="4015" r="17012" b="10710"/>
          <a:stretch>
            <a:fillRect/>
          </a:stretch>
        </p:blipFill>
        <p:spPr bwMode="auto">
          <a:xfrm>
            <a:off x="5751513" y="685800"/>
            <a:ext cx="3392487" cy="2533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625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12" t="11986" r="17012" b="10710"/>
          <a:stretch>
            <a:fillRect/>
          </a:stretch>
        </p:blipFill>
        <p:spPr bwMode="auto">
          <a:xfrm>
            <a:off x="2441575" y="3886200"/>
            <a:ext cx="3390900" cy="222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6260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12" t="4015" r="17012" b="10710"/>
          <a:stretch>
            <a:fillRect/>
          </a:stretch>
        </p:blipFill>
        <p:spPr bwMode="auto">
          <a:xfrm>
            <a:off x="2438400" y="685800"/>
            <a:ext cx="3392488" cy="2533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6261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03" t="4015" r="22685" b="10710"/>
          <a:stretch>
            <a:fillRect/>
          </a:stretch>
        </p:blipFill>
        <p:spPr bwMode="auto">
          <a:xfrm>
            <a:off x="0" y="685800"/>
            <a:ext cx="2470150" cy="2533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6262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12" t="11986" r="17012" b="10710"/>
          <a:stretch>
            <a:fillRect/>
          </a:stretch>
        </p:blipFill>
        <p:spPr bwMode="auto">
          <a:xfrm>
            <a:off x="5751513" y="3886200"/>
            <a:ext cx="3392487" cy="222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6263" name="AutoShape 6"/>
          <p:cNvSpPr>
            <a:spLocks noChangeArrowheads="1"/>
          </p:cNvSpPr>
          <p:nvPr/>
        </p:nvSpPr>
        <p:spPr bwMode="auto">
          <a:xfrm>
            <a:off x="4652963" y="3505200"/>
            <a:ext cx="2600325" cy="365125"/>
          </a:xfrm>
          <a:custGeom>
            <a:avLst/>
            <a:gdLst>
              <a:gd name="T0" fmla="*/ 2600325 w 2600325"/>
              <a:gd name="T1" fmla="*/ 182563 h 365125"/>
              <a:gd name="T2" fmla="*/ 1300163 w 2600325"/>
              <a:gd name="T3" fmla="*/ 365125 h 365125"/>
              <a:gd name="T4" fmla="*/ 0 w 2600325"/>
              <a:gd name="T5" fmla="*/ 182563 h 365125"/>
              <a:gd name="T6" fmla="*/ 1300163 w 2600325"/>
              <a:gd name="T7" fmla="*/ 0 h 365125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600325"/>
              <a:gd name="T13" fmla="*/ 0 h 365125"/>
              <a:gd name="T14" fmla="*/ 2600325 w 2600325"/>
              <a:gd name="T15" fmla="*/ 365125 h 36512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600325" h="365125">
                <a:moveTo>
                  <a:pt x="0" y="0"/>
                </a:moveTo>
                <a:lnTo>
                  <a:pt x="7227" y="0"/>
                </a:lnTo>
                <a:lnTo>
                  <a:pt x="7227" y="1014"/>
                </a:lnTo>
                <a:lnTo>
                  <a:pt x="0" y="1014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5000" rIns="90000" bIns="450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>
              <a:buSzPct val="100000"/>
            </a:pPr>
            <a:r>
              <a:rPr lang="en-US" altLang="en-US">
                <a:solidFill>
                  <a:srgbClr val="FFFFFF"/>
                </a:solidFill>
              </a:rPr>
              <a:t>before spatial alignment</a:t>
            </a:r>
          </a:p>
        </p:txBody>
      </p:sp>
      <p:sp>
        <p:nvSpPr>
          <p:cNvPr id="96264" name="AutoShape 7"/>
          <p:cNvSpPr>
            <a:spLocks noChangeArrowheads="1"/>
          </p:cNvSpPr>
          <p:nvPr/>
        </p:nvSpPr>
        <p:spPr bwMode="auto">
          <a:xfrm>
            <a:off x="4727575" y="6183313"/>
            <a:ext cx="2411413" cy="365125"/>
          </a:xfrm>
          <a:custGeom>
            <a:avLst/>
            <a:gdLst>
              <a:gd name="T0" fmla="*/ 2411413 w 2411413"/>
              <a:gd name="T1" fmla="*/ 182563 h 365125"/>
              <a:gd name="T2" fmla="*/ 1205707 w 2411413"/>
              <a:gd name="T3" fmla="*/ 365125 h 365125"/>
              <a:gd name="T4" fmla="*/ 0 w 2411413"/>
              <a:gd name="T5" fmla="*/ 182563 h 365125"/>
              <a:gd name="T6" fmla="*/ 1205707 w 2411413"/>
              <a:gd name="T7" fmla="*/ 0 h 365125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411413"/>
              <a:gd name="T13" fmla="*/ 0 h 365125"/>
              <a:gd name="T14" fmla="*/ 2411413 w 2411413"/>
              <a:gd name="T15" fmla="*/ 365125 h 36512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411413" h="365125">
                <a:moveTo>
                  <a:pt x="0" y="0"/>
                </a:moveTo>
                <a:lnTo>
                  <a:pt x="6702" y="0"/>
                </a:lnTo>
                <a:lnTo>
                  <a:pt x="6702" y="1014"/>
                </a:lnTo>
                <a:lnTo>
                  <a:pt x="0" y="1014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5000" rIns="90000" bIns="450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>
              <a:buSzPct val="100000"/>
            </a:pPr>
            <a:r>
              <a:rPr lang="en-US" altLang="en-US">
                <a:solidFill>
                  <a:srgbClr val="FFFFFF"/>
                </a:solidFill>
              </a:rPr>
              <a:t>after spatial alignment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Text Box 1"/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4000" b="1">
                <a:solidFill>
                  <a:srgbClr val="FFFFFF"/>
                </a:solidFill>
                <a:latin typeface="Book Antiqua" charset="0"/>
              </a:rPr>
              <a:t>Inter-subject non-linear example</a:t>
            </a:r>
          </a:p>
        </p:txBody>
      </p:sp>
      <p:grpSp>
        <p:nvGrpSpPr>
          <p:cNvPr id="98307" name="Group 1"/>
          <p:cNvGrpSpPr>
            <a:grpSpLocks/>
          </p:cNvGrpSpPr>
          <p:nvPr/>
        </p:nvGrpSpPr>
        <p:grpSpPr bwMode="auto">
          <a:xfrm>
            <a:off x="0" y="2590800"/>
            <a:ext cx="9144000" cy="3581400"/>
            <a:chOff x="0" y="2590800"/>
            <a:chExt cx="9144000" cy="3581400"/>
          </a:xfrm>
        </p:grpSpPr>
        <p:pic>
          <p:nvPicPr>
            <p:cNvPr id="98309" name="Picture 2"/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395" t="10710" r="23395" b="10710"/>
            <a:stretch>
              <a:fillRect/>
            </a:stretch>
          </p:blipFill>
          <p:spPr bwMode="auto">
            <a:xfrm>
              <a:off x="0" y="2592388"/>
              <a:ext cx="4585501" cy="3579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8310" name="AutoShape 4"/>
            <p:cNvSpPr>
              <a:spLocks noChangeArrowheads="1"/>
            </p:cNvSpPr>
            <p:nvPr/>
          </p:nvSpPr>
          <p:spPr bwMode="auto">
            <a:xfrm>
              <a:off x="1438276" y="5791200"/>
              <a:ext cx="762000" cy="363538"/>
            </a:xfrm>
            <a:custGeom>
              <a:avLst/>
              <a:gdLst>
                <a:gd name="T0" fmla="*/ 2147483646 w 480"/>
                <a:gd name="T1" fmla="*/ 2147483646 h 229"/>
                <a:gd name="T2" fmla="*/ 2147483646 w 480"/>
                <a:gd name="T3" fmla="*/ 2147483646 h 229"/>
                <a:gd name="T4" fmla="*/ 0 w 480"/>
                <a:gd name="T5" fmla="*/ 2147483646 h 229"/>
                <a:gd name="T6" fmla="*/ 2147483646 w 480"/>
                <a:gd name="T7" fmla="*/ 0 h 229"/>
                <a:gd name="T8" fmla="*/ 0 60000 65536"/>
                <a:gd name="T9" fmla="*/ 5898240 60000 65536"/>
                <a:gd name="T10" fmla="*/ 11796480 60000 65536"/>
                <a:gd name="T11" fmla="*/ 17694720 60000 65536"/>
                <a:gd name="T12" fmla="*/ 0 w 480"/>
                <a:gd name="T13" fmla="*/ 0 h 229"/>
                <a:gd name="T14" fmla="*/ 480 w 480"/>
                <a:gd name="T15" fmla="*/ 229 h 22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80" h="229">
                  <a:moveTo>
                    <a:pt x="0" y="0"/>
                  </a:moveTo>
                  <a:lnTo>
                    <a:pt x="2125" y="0"/>
                  </a:lnTo>
                  <a:lnTo>
                    <a:pt x="2125" y="1014"/>
                  </a:lnTo>
                  <a:lnTo>
                    <a:pt x="0" y="1014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00" tIns="45000" rIns="90000" bIns="45000">
              <a:spAutoFit/>
            </a:bodyPr>
            <a:lstStyle>
              <a:lvl1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1pPr>
              <a:lvl2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2pPr>
              <a:lvl3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3pPr>
              <a:lvl4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4pPr>
              <a:lvl5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9pPr>
            </a:lstStyle>
            <a:p>
              <a:pPr eaLnBrk="1">
                <a:buSzPct val="100000"/>
              </a:pPr>
              <a:r>
                <a:rPr lang="en-US" altLang="en-US">
                  <a:solidFill>
                    <a:srgbClr val="FFFFFF"/>
                  </a:solidFill>
                </a:rPr>
                <a:t>target</a:t>
              </a:r>
            </a:p>
          </p:txBody>
        </p:sp>
        <p:pic>
          <p:nvPicPr>
            <p:cNvPr id="98311" name="Picture 6"/>
            <p:cNvPicPr>
              <a:picLocks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395" t="10710" r="23395" b="10710"/>
            <a:stretch>
              <a:fillRect/>
            </a:stretch>
          </p:blipFill>
          <p:spPr bwMode="auto">
            <a:xfrm>
              <a:off x="4557713" y="2590800"/>
              <a:ext cx="4586287" cy="3557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8312" name="AutoShape 7"/>
            <p:cNvSpPr>
              <a:spLocks noChangeArrowheads="1"/>
            </p:cNvSpPr>
            <p:nvPr/>
          </p:nvSpPr>
          <p:spPr bwMode="auto">
            <a:xfrm>
              <a:off x="5935663" y="5791200"/>
              <a:ext cx="1041400" cy="363538"/>
            </a:xfrm>
            <a:custGeom>
              <a:avLst/>
              <a:gdLst>
                <a:gd name="T0" fmla="*/ 2147483646 w 656"/>
                <a:gd name="T1" fmla="*/ 2147483646 h 229"/>
                <a:gd name="T2" fmla="*/ 2147483646 w 656"/>
                <a:gd name="T3" fmla="*/ 2147483646 h 229"/>
                <a:gd name="T4" fmla="*/ 0 w 656"/>
                <a:gd name="T5" fmla="*/ 2147483646 h 229"/>
                <a:gd name="T6" fmla="*/ 2147483646 w 656"/>
                <a:gd name="T7" fmla="*/ 0 h 229"/>
                <a:gd name="T8" fmla="*/ 0 60000 65536"/>
                <a:gd name="T9" fmla="*/ 5898240 60000 65536"/>
                <a:gd name="T10" fmla="*/ 11796480 60000 65536"/>
                <a:gd name="T11" fmla="*/ 17694720 60000 65536"/>
                <a:gd name="T12" fmla="*/ 0 w 656"/>
                <a:gd name="T13" fmla="*/ 0 h 229"/>
                <a:gd name="T14" fmla="*/ 656 w 656"/>
                <a:gd name="T15" fmla="*/ 229 h 22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56" h="229">
                  <a:moveTo>
                    <a:pt x="0" y="0"/>
                  </a:moveTo>
                  <a:lnTo>
                    <a:pt x="2900" y="0"/>
                  </a:lnTo>
                  <a:lnTo>
                    <a:pt x="2900" y="1014"/>
                  </a:lnTo>
                  <a:lnTo>
                    <a:pt x="0" y="1014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00" tIns="45000" rIns="90000" bIns="45000">
              <a:spAutoFit/>
            </a:bodyPr>
            <a:lstStyle>
              <a:lvl1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1pPr>
              <a:lvl2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2pPr>
              <a:lvl3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3pPr>
              <a:lvl4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4pPr>
              <a:lvl5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9pPr>
            </a:lstStyle>
            <a:p>
              <a:pPr eaLnBrk="1">
                <a:buSzPct val="100000"/>
              </a:pPr>
              <a:r>
                <a:rPr lang="en-US" altLang="en-US">
                  <a:solidFill>
                    <a:srgbClr val="FFFFFF"/>
                  </a:solidFill>
                </a:rPr>
                <a:t>CVS reg</a:t>
              </a:r>
            </a:p>
          </p:txBody>
        </p:sp>
      </p:grpSp>
      <p:pic>
        <p:nvPicPr>
          <p:cNvPr id="28680" name="Picture 8"/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95" t="10710" r="23395" b="10710"/>
          <a:stretch>
            <a:fillRect/>
          </a:stretch>
        </p:blipFill>
        <p:spPr bwMode="auto">
          <a:xfrm>
            <a:off x="2286000" y="1447800"/>
            <a:ext cx="4586288" cy="3560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Text Box 1"/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4400" b="1">
                <a:solidFill>
                  <a:srgbClr val="FFFFFF"/>
                </a:solidFill>
                <a:latin typeface="Book Antiqua" charset="0"/>
              </a:rPr>
              <a:t>Some registration vocabulary</a:t>
            </a:r>
          </a:p>
        </p:txBody>
      </p:sp>
      <p:sp>
        <p:nvSpPr>
          <p:cNvPr id="100355" name="Text Box 2"/>
          <p:cNvSpPr txBox="1"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1313" indent="-339725">
              <a:tabLst>
                <a:tab pos="341313" algn="l"/>
                <a:tab pos="798513" algn="l"/>
                <a:tab pos="1255713" algn="l"/>
                <a:tab pos="1712913" algn="l"/>
                <a:tab pos="2170113" algn="l"/>
                <a:tab pos="2627313" algn="l"/>
                <a:tab pos="3084513" algn="l"/>
                <a:tab pos="3541713" algn="l"/>
                <a:tab pos="3998913" algn="l"/>
                <a:tab pos="4456113" algn="l"/>
                <a:tab pos="4913313" algn="l"/>
                <a:tab pos="5370513" algn="l"/>
                <a:tab pos="5827713" algn="l"/>
                <a:tab pos="6284913" algn="l"/>
                <a:tab pos="6742113" algn="l"/>
                <a:tab pos="7199313" algn="l"/>
                <a:tab pos="7656513" algn="l"/>
                <a:tab pos="8113713" algn="l"/>
                <a:tab pos="8570913" algn="l"/>
                <a:tab pos="9028113" algn="l"/>
                <a:tab pos="9485313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 marL="741363" indent="-282575">
              <a:tabLst>
                <a:tab pos="341313" algn="l"/>
                <a:tab pos="798513" algn="l"/>
                <a:tab pos="1255713" algn="l"/>
                <a:tab pos="1712913" algn="l"/>
                <a:tab pos="2170113" algn="l"/>
                <a:tab pos="2627313" algn="l"/>
                <a:tab pos="3084513" algn="l"/>
                <a:tab pos="3541713" algn="l"/>
                <a:tab pos="3998913" algn="l"/>
                <a:tab pos="4456113" algn="l"/>
                <a:tab pos="4913313" algn="l"/>
                <a:tab pos="5370513" algn="l"/>
                <a:tab pos="5827713" algn="l"/>
                <a:tab pos="6284913" algn="l"/>
                <a:tab pos="6742113" algn="l"/>
                <a:tab pos="7199313" algn="l"/>
                <a:tab pos="7656513" algn="l"/>
                <a:tab pos="8113713" algn="l"/>
                <a:tab pos="8570913" algn="l"/>
                <a:tab pos="9028113" algn="l"/>
                <a:tab pos="9485313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341313" algn="l"/>
                <a:tab pos="798513" algn="l"/>
                <a:tab pos="1255713" algn="l"/>
                <a:tab pos="1712913" algn="l"/>
                <a:tab pos="2170113" algn="l"/>
                <a:tab pos="2627313" algn="l"/>
                <a:tab pos="3084513" algn="l"/>
                <a:tab pos="3541713" algn="l"/>
                <a:tab pos="3998913" algn="l"/>
                <a:tab pos="4456113" algn="l"/>
                <a:tab pos="4913313" algn="l"/>
                <a:tab pos="5370513" algn="l"/>
                <a:tab pos="5827713" algn="l"/>
                <a:tab pos="6284913" algn="l"/>
                <a:tab pos="6742113" algn="l"/>
                <a:tab pos="7199313" algn="l"/>
                <a:tab pos="7656513" algn="l"/>
                <a:tab pos="8113713" algn="l"/>
                <a:tab pos="8570913" algn="l"/>
                <a:tab pos="9028113" algn="l"/>
                <a:tab pos="9485313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341313" algn="l"/>
                <a:tab pos="798513" algn="l"/>
                <a:tab pos="1255713" algn="l"/>
                <a:tab pos="1712913" algn="l"/>
                <a:tab pos="2170113" algn="l"/>
                <a:tab pos="2627313" algn="l"/>
                <a:tab pos="3084513" algn="l"/>
                <a:tab pos="3541713" algn="l"/>
                <a:tab pos="3998913" algn="l"/>
                <a:tab pos="4456113" algn="l"/>
                <a:tab pos="4913313" algn="l"/>
                <a:tab pos="5370513" algn="l"/>
                <a:tab pos="5827713" algn="l"/>
                <a:tab pos="6284913" algn="l"/>
                <a:tab pos="6742113" algn="l"/>
                <a:tab pos="7199313" algn="l"/>
                <a:tab pos="7656513" algn="l"/>
                <a:tab pos="8113713" algn="l"/>
                <a:tab pos="8570913" algn="l"/>
                <a:tab pos="9028113" algn="l"/>
                <a:tab pos="9485313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341313" algn="l"/>
                <a:tab pos="798513" algn="l"/>
                <a:tab pos="1255713" algn="l"/>
                <a:tab pos="1712913" algn="l"/>
                <a:tab pos="2170113" algn="l"/>
                <a:tab pos="2627313" algn="l"/>
                <a:tab pos="3084513" algn="l"/>
                <a:tab pos="3541713" algn="l"/>
                <a:tab pos="3998913" algn="l"/>
                <a:tab pos="4456113" algn="l"/>
                <a:tab pos="4913313" algn="l"/>
                <a:tab pos="5370513" algn="l"/>
                <a:tab pos="5827713" algn="l"/>
                <a:tab pos="6284913" algn="l"/>
                <a:tab pos="6742113" algn="l"/>
                <a:tab pos="7199313" algn="l"/>
                <a:tab pos="7656513" algn="l"/>
                <a:tab pos="8113713" algn="l"/>
                <a:tab pos="8570913" algn="l"/>
                <a:tab pos="9028113" algn="l"/>
                <a:tab pos="9485313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41313" algn="l"/>
                <a:tab pos="798513" algn="l"/>
                <a:tab pos="1255713" algn="l"/>
                <a:tab pos="1712913" algn="l"/>
                <a:tab pos="2170113" algn="l"/>
                <a:tab pos="2627313" algn="l"/>
                <a:tab pos="3084513" algn="l"/>
                <a:tab pos="3541713" algn="l"/>
                <a:tab pos="3998913" algn="l"/>
                <a:tab pos="4456113" algn="l"/>
                <a:tab pos="4913313" algn="l"/>
                <a:tab pos="5370513" algn="l"/>
                <a:tab pos="5827713" algn="l"/>
                <a:tab pos="6284913" algn="l"/>
                <a:tab pos="6742113" algn="l"/>
                <a:tab pos="7199313" algn="l"/>
                <a:tab pos="7656513" algn="l"/>
                <a:tab pos="8113713" algn="l"/>
                <a:tab pos="8570913" algn="l"/>
                <a:tab pos="9028113" algn="l"/>
                <a:tab pos="9485313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41313" algn="l"/>
                <a:tab pos="798513" algn="l"/>
                <a:tab pos="1255713" algn="l"/>
                <a:tab pos="1712913" algn="l"/>
                <a:tab pos="2170113" algn="l"/>
                <a:tab pos="2627313" algn="l"/>
                <a:tab pos="3084513" algn="l"/>
                <a:tab pos="3541713" algn="l"/>
                <a:tab pos="3998913" algn="l"/>
                <a:tab pos="4456113" algn="l"/>
                <a:tab pos="4913313" algn="l"/>
                <a:tab pos="5370513" algn="l"/>
                <a:tab pos="5827713" algn="l"/>
                <a:tab pos="6284913" algn="l"/>
                <a:tab pos="6742113" algn="l"/>
                <a:tab pos="7199313" algn="l"/>
                <a:tab pos="7656513" algn="l"/>
                <a:tab pos="8113713" algn="l"/>
                <a:tab pos="8570913" algn="l"/>
                <a:tab pos="9028113" algn="l"/>
                <a:tab pos="9485313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41313" algn="l"/>
                <a:tab pos="798513" algn="l"/>
                <a:tab pos="1255713" algn="l"/>
                <a:tab pos="1712913" algn="l"/>
                <a:tab pos="2170113" algn="l"/>
                <a:tab pos="2627313" algn="l"/>
                <a:tab pos="3084513" algn="l"/>
                <a:tab pos="3541713" algn="l"/>
                <a:tab pos="3998913" algn="l"/>
                <a:tab pos="4456113" algn="l"/>
                <a:tab pos="4913313" algn="l"/>
                <a:tab pos="5370513" algn="l"/>
                <a:tab pos="5827713" algn="l"/>
                <a:tab pos="6284913" algn="l"/>
                <a:tab pos="6742113" algn="l"/>
                <a:tab pos="7199313" algn="l"/>
                <a:tab pos="7656513" algn="l"/>
                <a:tab pos="8113713" algn="l"/>
                <a:tab pos="8570913" algn="l"/>
                <a:tab pos="9028113" algn="l"/>
                <a:tab pos="9485313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41313" algn="l"/>
                <a:tab pos="798513" algn="l"/>
                <a:tab pos="1255713" algn="l"/>
                <a:tab pos="1712913" algn="l"/>
                <a:tab pos="2170113" algn="l"/>
                <a:tab pos="2627313" algn="l"/>
                <a:tab pos="3084513" algn="l"/>
                <a:tab pos="3541713" algn="l"/>
                <a:tab pos="3998913" algn="l"/>
                <a:tab pos="4456113" algn="l"/>
                <a:tab pos="4913313" algn="l"/>
                <a:tab pos="5370513" algn="l"/>
                <a:tab pos="5827713" algn="l"/>
                <a:tab pos="6284913" algn="l"/>
                <a:tab pos="6742113" algn="l"/>
                <a:tab pos="7199313" algn="l"/>
                <a:tab pos="7656513" algn="l"/>
                <a:tab pos="8113713" algn="l"/>
                <a:tab pos="8570913" algn="l"/>
                <a:tab pos="9028113" algn="l"/>
                <a:tab pos="9485313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ts val="438"/>
              </a:spcBef>
              <a:buClr>
                <a:srgbClr val="FFFFFF"/>
              </a:buClr>
              <a:buSzPct val="100000"/>
              <a:buFont typeface="Symbol" charset="2"/>
              <a:buChar char=""/>
            </a:pPr>
            <a:r>
              <a:rPr lang="en-US" altLang="en-US" sz="2200">
                <a:solidFill>
                  <a:srgbClr val="FFFFFF"/>
                </a:solidFill>
                <a:latin typeface="Book Antiqua" charset="0"/>
              </a:rPr>
              <a:t>Input datasets:</a:t>
            </a:r>
          </a:p>
          <a:p>
            <a:pPr lvl="1" eaLnBrk="1" hangingPunct="1">
              <a:lnSpc>
                <a:spcPct val="80000"/>
              </a:lnSpc>
              <a:spcBef>
                <a:spcPts val="400"/>
              </a:spcBef>
              <a:buClr>
                <a:srgbClr val="FFFFFF"/>
              </a:buClr>
              <a:buSzPct val="100000"/>
              <a:buFont typeface="Symbol" charset="2"/>
              <a:buChar char=""/>
            </a:pPr>
            <a:r>
              <a:rPr lang="en-US" altLang="en-US" sz="2000">
                <a:solidFill>
                  <a:srgbClr val="FFFFFF"/>
                </a:solidFill>
                <a:latin typeface="Book Antiqua" charset="0"/>
              </a:rPr>
              <a:t>Fixed / template / target</a:t>
            </a:r>
          </a:p>
          <a:p>
            <a:pPr lvl="1" eaLnBrk="1" hangingPunct="1">
              <a:lnSpc>
                <a:spcPct val="80000"/>
              </a:lnSpc>
              <a:spcBef>
                <a:spcPts val="400"/>
              </a:spcBef>
              <a:buClr>
                <a:srgbClr val="FFFFFF"/>
              </a:buClr>
              <a:buSzPct val="100000"/>
              <a:buFont typeface="Symbol" charset="2"/>
              <a:buChar char=""/>
            </a:pPr>
            <a:r>
              <a:rPr lang="en-US" altLang="en-US" sz="2000">
                <a:solidFill>
                  <a:srgbClr val="FFFFFF"/>
                </a:solidFill>
                <a:latin typeface="Book Antiqua" charset="0"/>
              </a:rPr>
              <a:t>Moving / subject</a:t>
            </a:r>
          </a:p>
          <a:p>
            <a:pPr eaLnBrk="1" hangingPunct="1">
              <a:lnSpc>
                <a:spcPct val="80000"/>
              </a:lnSpc>
              <a:spcBef>
                <a:spcPts val="438"/>
              </a:spcBef>
              <a:buClr>
                <a:srgbClr val="FFFFFF"/>
              </a:buClr>
              <a:buSzPct val="100000"/>
              <a:buFont typeface="Symbol" charset="2"/>
              <a:buChar char=""/>
            </a:pPr>
            <a:r>
              <a:rPr lang="en-US" altLang="en-US" sz="2200">
                <a:solidFill>
                  <a:srgbClr val="FFFFFF"/>
                </a:solidFill>
                <a:latin typeface="Book Antiqua" charset="0"/>
              </a:rPr>
              <a:t>Transformation models</a:t>
            </a:r>
          </a:p>
          <a:p>
            <a:pPr lvl="1" eaLnBrk="1" hangingPunct="1">
              <a:lnSpc>
                <a:spcPct val="80000"/>
              </a:lnSpc>
              <a:spcBef>
                <a:spcPts val="400"/>
              </a:spcBef>
              <a:buClr>
                <a:srgbClr val="FFFFFF"/>
              </a:buClr>
              <a:buSzPct val="100000"/>
              <a:buFont typeface="Symbol" charset="2"/>
              <a:buChar char=""/>
            </a:pPr>
            <a:r>
              <a:rPr lang="en-US" altLang="en-US" sz="2000">
                <a:solidFill>
                  <a:srgbClr val="FFFFFF"/>
                </a:solidFill>
                <a:latin typeface="Book Antiqua" charset="0"/>
              </a:rPr>
              <a:t>rigid</a:t>
            </a:r>
          </a:p>
          <a:p>
            <a:pPr lvl="1" eaLnBrk="1" hangingPunct="1">
              <a:lnSpc>
                <a:spcPct val="80000"/>
              </a:lnSpc>
              <a:spcBef>
                <a:spcPts val="400"/>
              </a:spcBef>
              <a:buClr>
                <a:srgbClr val="FFFFFF"/>
              </a:buClr>
              <a:buSzPct val="100000"/>
              <a:buFont typeface="Symbol" charset="2"/>
              <a:buChar char=""/>
            </a:pPr>
            <a:r>
              <a:rPr lang="en-US" altLang="en-US" sz="2000">
                <a:solidFill>
                  <a:srgbClr val="FFFFFF"/>
                </a:solidFill>
                <a:latin typeface="Book Antiqua" charset="0"/>
              </a:rPr>
              <a:t>affine</a:t>
            </a:r>
          </a:p>
          <a:p>
            <a:pPr lvl="1" eaLnBrk="1" hangingPunct="1">
              <a:lnSpc>
                <a:spcPct val="80000"/>
              </a:lnSpc>
              <a:spcBef>
                <a:spcPts val="400"/>
              </a:spcBef>
              <a:buClr>
                <a:srgbClr val="FFFFFF"/>
              </a:buClr>
              <a:buSzPct val="100000"/>
              <a:buFont typeface="Symbol" charset="2"/>
              <a:buChar char=""/>
            </a:pPr>
            <a:r>
              <a:rPr lang="en-US" altLang="en-US" sz="2000">
                <a:solidFill>
                  <a:srgbClr val="FFFFFF"/>
                </a:solidFill>
                <a:latin typeface="Book Antiqua" charset="0"/>
              </a:rPr>
              <a:t>nonlinear </a:t>
            </a:r>
          </a:p>
          <a:p>
            <a:pPr eaLnBrk="1" hangingPunct="1">
              <a:lnSpc>
                <a:spcPct val="80000"/>
              </a:lnSpc>
              <a:spcBef>
                <a:spcPts val="438"/>
              </a:spcBef>
              <a:buClr>
                <a:srgbClr val="FFFFFF"/>
              </a:buClr>
              <a:buSzPct val="100000"/>
              <a:buFont typeface="Symbol" charset="2"/>
              <a:buChar char=""/>
            </a:pPr>
            <a:r>
              <a:rPr lang="en-US" altLang="en-US" sz="2200">
                <a:solidFill>
                  <a:srgbClr val="FFFFFF"/>
                </a:solidFill>
                <a:latin typeface="Book Antiqua" charset="0"/>
              </a:rPr>
              <a:t>Objective / similarity functions</a:t>
            </a:r>
          </a:p>
          <a:p>
            <a:pPr eaLnBrk="1" hangingPunct="1">
              <a:lnSpc>
                <a:spcPct val="80000"/>
              </a:lnSpc>
              <a:spcBef>
                <a:spcPts val="438"/>
              </a:spcBef>
              <a:buSzPct val="100000"/>
            </a:pPr>
            <a:endParaRPr lang="en-US" altLang="en-US" sz="2200">
              <a:solidFill>
                <a:srgbClr val="FFFFFF"/>
              </a:solidFill>
              <a:latin typeface="Book Antiqua" charset="0"/>
            </a:endParaRPr>
          </a:p>
          <a:p>
            <a:pPr eaLnBrk="1" hangingPunct="1">
              <a:lnSpc>
                <a:spcPct val="80000"/>
              </a:lnSpc>
              <a:spcBef>
                <a:spcPts val="438"/>
              </a:spcBef>
              <a:buClr>
                <a:srgbClr val="FFFFFF"/>
              </a:buClr>
              <a:buSzPct val="100000"/>
              <a:buFont typeface="Symbol" charset="2"/>
              <a:buChar char=""/>
            </a:pPr>
            <a:r>
              <a:rPr lang="en-US" altLang="en-US" sz="2200">
                <a:solidFill>
                  <a:srgbClr val="FFFFFF"/>
                </a:solidFill>
                <a:latin typeface="Book Antiqua" charset="0"/>
              </a:rPr>
              <a:t>Applying the results</a:t>
            </a:r>
          </a:p>
          <a:p>
            <a:pPr lvl="1" eaLnBrk="1" hangingPunct="1">
              <a:lnSpc>
                <a:spcPct val="80000"/>
              </a:lnSpc>
              <a:spcBef>
                <a:spcPts val="400"/>
              </a:spcBef>
              <a:buClr>
                <a:srgbClr val="FFFFFF"/>
              </a:buClr>
              <a:buSzPct val="100000"/>
              <a:buFont typeface="Symbol" charset="2"/>
              <a:buChar char=""/>
            </a:pPr>
            <a:r>
              <a:rPr lang="en-US" altLang="en-US" sz="2000">
                <a:solidFill>
                  <a:srgbClr val="FFFFFF"/>
                </a:solidFill>
                <a:latin typeface="Book Antiqua" charset="0"/>
              </a:rPr>
              <a:t>deform, morph, resample, transform</a:t>
            </a:r>
          </a:p>
          <a:p>
            <a:pPr eaLnBrk="1" hangingPunct="1">
              <a:lnSpc>
                <a:spcPct val="80000"/>
              </a:lnSpc>
              <a:spcBef>
                <a:spcPts val="438"/>
              </a:spcBef>
              <a:buClr>
                <a:srgbClr val="FFFFFF"/>
              </a:buClr>
              <a:buSzPct val="100000"/>
              <a:buFont typeface="Symbol" charset="2"/>
              <a:buChar char=""/>
            </a:pPr>
            <a:r>
              <a:rPr lang="en-US" altLang="en-US" sz="2200">
                <a:solidFill>
                  <a:srgbClr val="FFFFFF"/>
                </a:solidFill>
                <a:latin typeface="Book Antiqua" charset="0"/>
              </a:rPr>
              <a:t>Interpolation types</a:t>
            </a:r>
          </a:p>
          <a:p>
            <a:pPr lvl="1" eaLnBrk="1" hangingPunct="1">
              <a:lnSpc>
                <a:spcPct val="80000"/>
              </a:lnSpc>
              <a:spcBef>
                <a:spcPts val="400"/>
              </a:spcBef>
              <a:buClr>
                <a:srgbClr val="FFFFFF"/>
              </a:buClr>
              <a:buSzPct val="100000"/>
              <a:buFont typeface="Symbol" charset="2"/>
              <a:buChar char=""/>
            </a:pPr>
            <a:r>
              <a:rPr lang="en-US" altLang="en-US" sz="2000">
                <a:solidFill>
                  <a:srgbClr val="FFFFFF"/>
                </a:solidFill>
                <a:latin typeface="Book Antiqua" charset="0"/>
              </a:rPr>
              <a:t>(tri)linear</a:t>
            </a:r>
          </a:p>
          <a:p>
            <a:pPr lvl="1" eaLnBrk="1" hangingPunct="1">
              <a:lnSpc>
                <a:spcPct val="80000"/>
              </a:lnSpc>
              <a:spcBef>
                <a:spcPts val="400"/>
              </a:spcBef>
              <a:buClr>
                <a:srgbClr val="FFFFFF"/>
              </a:buClr>
              <a:buSzPct val="100000"/>
              <a:buFont typeface="Symbol" charset="2"/>
              <a:buChar char=""/>
            </a:pPr>
            <a:r>
              <a:rPr lang="en-US" altLang="en-US" sz="2000">
                <a:solidFill>
                  <a:srgbClr val="FFFFFF"/>
                </a:solidFill>
                <a:latin typeface="Book Antiqua" charset="0"/>
              </a:rPr>
              <a:t>nearest neighbor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1143000"/>
          </a:xfrm>
          <a:solidFill>
            <a:srgbClr val="000000"/>
          </a:solidFill>
        </p:spPr>
        <p:txBody>
          <a:bodyPr/>
          <a:lstStyle/>
          <a:p>
            <a:pPr eaLnBrk="1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b="1">
                <a:solidFill>
                  <a:srgbClr val="FFFFFF"/>
                </a:solidFill>
                <a:ea typeface="MS PGothic" charset="-128"/>
              </a:rPr>
              <a:t>FreeSurfer Questions</a:t>
            </a:r>
          </a:p>
        </p:txBody>
      </p:sp>
      <p:sp>
        <p:nvSpPr>
          <p:cNvPr id="103427" name="Text Box 2"/>
          <p:cNvSpPr txBox="1"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39725"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algn="ctr" eaLnBrk="1" hangingPunct="1">
              <a:spcBef>
                <a:spcPts val="650"/>
              </a:spcBef>
              <a:buSzPct val="100000"/>
            </a:pPr>
            <a:endParaRPr lang="en-US" altLang="en-US" sz="3200">
              <a:latin typeface="Book Antiqua" charset="0"/>
            </a:endParaRPr>
          </a:p>
          <a:p>
            <a:pPr algn="ctr" eaLnBrk="1" hangingPunct="1">
              <a:spcBef>
                <a:spcPts val="650"/>
              </a:spcBef>
              <a:buSzPct val="100000"/>
            </a:pPr>
            <a:endParaRPr lang="en-US" altLang="en-US" sz="3200">
              <a:latin typeface="Book Antiqua" charset="0"/>
            </a:endParaRPr>
          </a:p>
          <a:p>
            <a:pPr algn="ctr" eaLnBrk="1" hangingPunct="1">
              <a:spcBef>
                <a:spcPts val="650"/>
              </a:spcBef>
              <a:buSzPct val="100000"/>
            </a:pPr>
            <a:r>
              <a:rPr lang="en-US" altLang="en-US" sz="3200">
                <a:latin typeface="Book Antiqua" charset="0"/>
              </a:rPr>
              <a:t>Search for terms and answers </a:t>
            </a:r>
          </a:p>
          <a:p>
            <a:pPr algn="ctr" eaLnBrk="1" hangingPunct="1">
              <a:spcBef>
                <a:spcPts val="650"/>
              </a:spcBef>
              <a:buSzPct val="100000"/>
            </a:pPr>
            <a:r>
              <a:rPr lang="en-US" altLang="en-US" sz="3200">
                <a:latin typeface="Book Antiqua" charset="0"/>
              </a:rPr>
              <a:t>to all your questions in the </a:t>
            </a:r>
            <a:r>
              <a:rPr lang="en-US" altLang="en-US" sz="3200" u="sng">
                <a:solidFill>
                  <a:srgbClr val="92D050"/>
                </a:solidFill>
                <a:latin typeface="Book Antiqua" charset="0"/>
                <a:hlinkClick r:id="rId3"/>
              </a:rPr>
              <a:t>Glossary</a:t>
            </a:r>
            <a:r>
              <a:rPr lang="en-US" altLang="en-US" sz="3200">
                <a:solidFill>
                  <a:srgbClr val="000000"/>
                </a:solidFill>
                <a:latin typeface="Book Antiqua" charset="0"/>
              </a:rPr>
              <a:t>, </a:t>
            </a:r>
            <a:r>
              <a:rPr lang="en-US" altLang="en-US" sz="3200" u="sng">
                <a:solidFill>
                  <a:srgbClr val="CCCCFF"/>
                </a:solidFill>
                <a:latin typeface="Book Antiqua" charset="0"/>
                <a:hlinkClick r:id="rId4"/>
              </a:rPr>
              <a:t>FAQ</a:t>
            </a:r>
            <a:r>
              <a:rPr lang="en-US" altLang="en-US" sz="3200">
                <a:solidFill>
                  <a:srgbClr val="000000"/>
                </a:solidFill>
                <a:latin typeface="Book Antiqua" charset="0"/>
              </a:rPr>
              <a:t>, or</a:t>
            </a:r>
          </a:p>
          <a:p>
            <a:pPr algn="ctr" eaLnBrk="1" hangingPunct="1">
              <a:spcBef>
                <a:spcPts val="650"/>
              </a:spcBef>
              <a:buSzPct val="100000"/>
            </a:pPr>
            <a:r>
              <a:rPr lang="en-US" altLang="en-US" sz="3200" u="sng">
                <a:solidFill>
                  <a:srgbClr val="CCCCFF"/>
                </a:solidFill>
                <a:latin typeface="Book Antiqua" charset="0"/>
                <a:hlinkClick r:id="rId5"/>
              </a:rPr>
              <a:t>FreeSurfer Mailing List Archives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DD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1143000"/>
          </a:xfrm>
          <a:solidFill>
            <a:srgbClr val="000000"/>
          </a:solidFill>
        </p:spPr>
        <p:txBody>
          <a:bodyPr/>
          <a:lstStyle/>
          <a:p>
            <a:pPr eaLnBrk="1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b="1">
                <a:solidFill>
                  <a:srgbClr val="FFFFFF"/>
                </a:solidFill>
                <a:ea typeface="MS PGothic" charset="-128"/>
              </a:rPr>
              <a:t>Recon</a:t>
            </a:r>
          </a:p>
        </p:txBody>
      </p:sp>
      <p:sp>
        <p:nvSpPr>
          <p:cNvPr id="13314" name="Text Box 2"/>
          <p:cNvSpPr txBox="1">
            <a:spLocks noChangeArrowheads="1"/>
          </p:cNvSpPr>
          <p:nvPr/>
        </p:nvSpPr>
        <p:spPr bwMode="auto">
          <a:xfrm>
            <a:off x="457200" y="1752600"/>
            <a:ext cx="82296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39725"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spcBef>
                <a:spcPts val="650"/>
              </a:spcBef>
              <a:buSzPct val="100000"/>
            </a:pPr>
            <a:r>
              <a:rPr lang="en-US" altLang="en-US" sz="3200" b="1" dirty="0">
                <a:solidFill>
                  <a:srgbClr val="000000"/>
                </a:solidFill>
                <a:latin typeface="Book Antiqua" charset="0"/>
              </a:rPr>
              <a:t>“</a:t>
            </a:r>
            <a:r>
              <a:rPr lang="en-US" altLang="ja-JP" sz="3200" b="1" i="1" dirty="0">
                <a:solidFill>
                  <a:srgbClr val="000000"/>
                </a:solidFill>
                <a:latin typeface="Book Antiqua" charset="0"/>
              </a:rPr>
              <a:t>recon</a:t>
            </a:r>
            <a:r>
              <a:rPr lang="en-US" altLang="ja-JP" sz="3200" b="1" dirty="0">
                <a:solidFill>
                  <a:srgbClr val="000000"/>
                </a:solidFill>
                <a:latin typeface="Book Antiqua" charset="0"/>
              </a:rPr>
              <a:t> your data</a:t>
            </a:r>
            <a:r>
              <a:rPr lang="en-US" altLang="en-US" sz="3200" b="1" dirty="0">
                <a:solidFill>
                  <a:srgbClr val="000000"/>
                </a:solidFill>
                <a:latin typeface="Book Antiqua" charset="0"/>
              </a:rPr>
              <a:t>”</a:t>
            </a:r>
            <a:endParaRPr lang="en-US" altLang="ja-JP" sz="3200" b="1" dirty="0">
              <a:solidFill>
                <a:srgbClr val="000000"/>
              </a:solidFill>
              <a:latin typeface="Book Antiqua" charset="0"/>
            </a:endParaRPr>
          </a:p>
          <a:p>
            <a:pPr eaLnBrk="1" hangingPunct="1">
              <a:spcBef>
                <a:spcPts val="650"/>
              </a:spcBef>
              <a:buSzPct val="100000"/>
            </a:pPr>
            <a:r>
              <a:rPr lang="en-US" altLang="en-US" sz="3200" b="1" dirty="0">
                <a:solidFill>
                  <a:srgbClr val="000000"/>
                </a:solidFill>
                <a:latin typeface="Book Antiqua" charset="0"/>
              </a:rPr>
              <a:t>	…short for </a:t>
            </a:r>
            <a:r>
              <a:rPr lang="en-US" altLang="en-US" sz="3200" b="1" i="1" dirty="0">
                <a:solidFill>
                  <a:srgbClr val="000000"/>
                </a:solidFill>
                <a:latin typeface="Book Antiqua" charset="0"/>
              </a:rPr>
              <a:t>reconstruction</a:t>
            </a:r>
          </a:p>
          <a:p>
            <a:pPr eaLnBrk="1" hangingPunct="1">
              <a:spcBef>
                <a:spcPts val="650"/>
              </a:spcBef>
              <a:buSzPct val="100000"/>
            </a:pPr>
            <a:endParaRPr lang="en-US" altLang="en-US" sz="3200" b="1" i="1" dirty="0">
              <a:solidFill>
                <a:srgbClr val="000000"/>
              </a:solidFill>
              <a:latin typeface="Book Antiqua" charset="0"/>
            </a:endParaRPr>
          </a:p>
          <a:p>
            <a:pPr eaLnBrk="1" hangingPunct="1">
              <a:spcBef>
                <a:spcPts val="650"/>
              </a:spcBef>
              <a:buSzPct val="100000"/>
            </a:pPr>
            <a:endParaRPr lang="en-US" altLang="en-US" sz="3200" b="1" dirty="0">
              <a:solidFill>
                <a:srgbClr val="000000"/>
              </a:solidFill>
              <a:latin typeface="Book Antiqua" charset="0"/>
            </a:endParaRPr>
          </a:p>
          <a:p>
            <a:pPr eaLnBrk="1" hangingPunct="1">
              <a:spcBef>
                <a:spcPts val="650"/>
              </a:spcBef>
              <a:buSzPct val="100000"/>
            </a:pPr>
            <a:endParaRPr lang="en-US" altLang="en-US" sz="3200" b="1" dirty="0">
              <a:solidFill>
                <a:srgbClr val="000000"/>
              </a:solidFill>
              <a:latin typeface="Book Antiqua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13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13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3" dur="500" fill="hold"/>
                                        <p:tgtEl>
                                          <p:spTgt spid="133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4" dur="500" fill="hold"/>
                                        <p:tgtEl>
                                          <p:spTgt spid="133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DD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304800"/>
            <a:ext cx="7772400" cy="1143000"/>
          </a:xfrm>
          <a:solidFill>
            <a:srgbClr val="000000"/>
          </a:solidFill>
        </p:spPr>
        <p:txBody>
          <a:bodyPr/>
          <a:lstStyle/>
          <a:p>
            <a:pPr eaLnBrk="1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b="1">
                <a:solidFill>
                  <a:srgbClr val="FFFFFF"/>
                </a:solidFill>
                <a:ea typeface="MS PGothic" charset="-128"/>
              </a:rPr>
              <a:t>What FreeSurfer Does…</a:t>
            </a:r>
          </a:p>
        </p:txBody>
      </p:sp>
      <p:sp>
        <p:nvSpPr>
          <p:cNvPr id="65539" name="Text Box 2"/>
          <p:cNvSpPr txBox="1">
            <a:spLocks noChangeArrowheads="1"/>
          </p:cNvSpPr>
          <p:nvPr/>
        </p:nvSpPr>
        <p:spPr bwMode="auto">
          <a:xfrm>
            <a:off x="685800" y="1628775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39725"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algn="ctr" eaLnBrk="1" hangingPunct="1">
              <a:spcBef>
                <a:spcPts val="725"/>
              </a:spcBef>
              <a:buSzPct val="100000"/>
            </a:pPr>
            <a:r>
              <a:rPr lang="en-US" altLang="en-US" sz="3200">
                <a:solidFill>
                  <a:srgbClr val="000000"/>
                </a:solidFill>
                <a:latin typeface="Book Antiqua" charset="0"/>
              </a:rPr>
              <a:t>   </a:t>
            </a:r>
            <a:r>
              <a:rPr lang="en-US" altLang="en-US" sz="3600">
                <a:solidFill>
                  <a:srgbClr val="000000"/>
                </a:solidFill>
                <a:latin typeface="Book Antiqua" charset="0"/>
              </a:rPr>
              <a:t>FreeSurfer creates computerized models of the brain from MRI data.</a:t>
            </a:r>
          </a:p>
          <a:p>
            <a:pPr eaLnBrk="1" hangingPunct="1">
              <a:spcBef>
                <a:spcPts val="650"/>
              </a:spcBef>
              <a:buSzPct val="100000"/>
            </a:pPr>
            <a:endParaRPr lang="en-US" altLang="en-US" sz="3200">
              <a:solidFill>
                <a:srgbClr val="000000"/>
              </a:solidFill>
              <a:latin typeface="Book Antiqua" charset="0"/>
            </a:endParaRPr>
          </a:p>
          <a:p>
            <a:pPr eaLnBrk="1" hangingPunct="1">
              <a:spcBef>
                <a:spcPts val="650"/>
              </a:spcBef>
              <a:buSzPct val="100000"/>
            </a:pPr>
            <a:endParaRPr lang="en-US" altLang="en-US" sz="3200">
              <a:solidFill>
                <a:srgbClr val="000000"/>
              </a:solidFill>
              <a:latin typeface="Book Antiqua" charset="0"/>
            </a:endParaRPr>
          </a:p>
          <a:p>
            <a:pPr eaLnBrk="1" hangingPunct="1">
              <a:spcBef>
                <a:spcPts val="650"/>
              </a:spcBef>
              <a:buSzPct val="100000"/>
            </a:pPr>
            <a:endParaRPr lang="en-US" altLang="en-US" sz="3200">
              <a:solidFill>
                <a:srgbClr val="000000"/>
              </a:solidFill>
              <a:latin typeface="Book Antiqua" charset="0"/>
            </a:endParaRPr>
          </a:p>
        </p:txBody>
      </p:sp>
      <p:pic>
        <p:nvPicPr>
          <p:cNvPr id="65540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3000375"/>
            <a:ext cx="2565400" cy="256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5541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81" t="10120" r="13918"/>
          <a:stretch>
            <a:fillRect/>
          </a:stretch>
        </p:blipFill>
        <p:spPr bwMode="auto">
          <a:xfrm>
            <a:off x="1447800" y="3000375"/>
            <a:ext cx="1897063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5542" name="AutoShape 5"/>
          <p:cNvSpPr>
            <a:spLocks noChangeArrowheads="1"/>
          </p:cNvSpPr>
          <p:nvPr/>
        </p:nvSpPr>
        <p:spPr bwMode="auto">
          <a:xfrm>
            <a:off x="304800" y="5591175"/>
            <a:ext cx="4114800" cy="1187450"/>
          </a:xfrm>
          <a:custGeom>
            <a:avLst/>
            <a:gdLst>
              <a:gd name="T0" fmla="*/ 4114800 w 4114800"/>
              <a:gd name="T1" fmla="*/ 593725 h 1187450"/>
              <a:gd name="T2" fmla="*/ 2057400 w 4114800"/>
              <a:gd name="T3" fmla="*/ 1187450 h 1187450"/>
              <a:gd name="T4" fmla="*/ 0 w 4114800"/>
              <a:gd name="T5" fmla="*/ 593725 h 1187450"/>
              <a:gd name="T6" fmla="*/ 2057400 w 4114800"/>
              <a:gd name="T7" fmla="*/ 0 h 118745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4114800"/>
              <a:gd name="T13" fmla="*/ 0 h 1187450"/>
              <a:gd name="T14" fmla="*/ 4114800 w 4114800"/>
              <a:gd name="T15" fmla="*/ 1187450 h 118745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114800" h="1187450">
                <a:moveTo>
                  <a:pt x="0" y="0"/>
                </a:moveTo>
                <a:lnTo>
                  <a:pt x="11430" y="0"/>
                </a:lnTo>
                <a:lnTo>
                  <a:pt x="11430" y="3300"/>
                </a:lnTo>
                <a:lnTo>
                  <a:pt x="0" y="33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algn="ctr" eaLnBrk="1">
              <a:buSzPct val="100000"/>
            </a:pPr>
            <a:r>
              <a:rPr lang="en-US" altLang="en-US">
                <a:solidFill>
                  <a:srgbClr val="000000"/>
                </a:solidFill>
              </a:rPr>
              <a:t>Input:</a:t>
            </a:r>
          </a:p>
          <a:p>
            <a:pPr algn="ctr" eaLnBrk="1">
              <a:buSzPct val="100000"/>
            </a:pPr>
            <a:r>
              <a:rPr lang="en-US" altLang="en-US">
                <a:solidFill>
                  <a:srgbClr val="000000"/>
                </a:solidFill>
              </a:rPr>
              <a:t>T1-weighted (MPRAGE)</a:t>
            </a:r>
          </a:p>
          <a:p>
            <a:pPr algn="ctr" eaLnBrk="1">
              <a:buSzPct val="100000"/>
            </a:pPr>
            <a:r>
              <a:rPr lang="en-US" altLang="en-US">
                <a:solidFill>
                  <a:srgbClr val="000000"/>
                </a:solidFill>
              </a:rPr>
              <a:t>1mm</a:t>
            </a:r>
            <a:r>
              <a:rPr lang="en-US" altLang="en-US" baseline="30000">
                <a:solidFill>
                  <a:srgbClr val="000000"/>
                </a:solidFill>
              </a:rPr>
              <a:t>3</a:t>
            </a:r>
            <a:r>
              <a:rPr lang="en-US" altLang="en-US">
                <a:solidFill>
                  <a:srgbClr val="000000"/>
                </a:solidFill>
              </a:rPr>
              <a:t> resolution</a:t>
            </a:r>
          </a:p>
          <a:p>
            <a:pPr algn="ctr" eaLnBrk="1">
              <a:buSzPct val="100000"/>
            </a:pPr>
            <a:r>
              <a:rPr lang="en-US" altLang="en-US">
                <a:solidFill>
                  <a:srgbClr val="000000"/>
                </a:solidFill>
              </a:rPr>
              <a:t>(.dcm)</a:t>
            </a:r>
          </a:p>
        </p:txBody>
      </p:sp>
      <p:sp>
        <p:nvSpPr>
          <p:cNvPr id="65543" name="Line 6"/>
          <p:cNvSpPr>
            <a:spLocks noChangeShapeType="1"/>
          </p:cNvSpPr>
          <p:nvPr/>
        </p:nvSpPr>
        <p:spPr bwMode="auto">
          <a:xfrm>
            <a:off x="3810000" y="4143375"/>
            <a:ext cx="990600" cy="1588"/>
          </a:xfrm>
          <a:prstGeom prst="line">
            <a:avLst/>
          </a:prstGeom>
          <a:noFill/>
          <a:ln w="7632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5544" name="AutoShape 7"/>
          <p:cNvSpPr>
            <a:spLocks noChangeArrowheads="1"/>
          </p:cNvSpPr>
          <p:nvPr/>
        </p:nvSpPr>
        <p:spPr bwMode="auto">
          <a:xfrm>
            <a:off x="4572000" y="5591175"/>
            <a:ext cx="4114800" cy="1187450"/>
          </a:xfrm>
          <a:custGeom>
            <a:avLst/>
            <a:gdLst>
              <a:gd name="T0" fmla="*/ 4114800 w 4114800"/>
              <a:gd name="T1" fmla="*/ 593725 h 1187450"/>
              <a:gd name="T2" fmla="*/ 2057400 w 4114800"/>
              <a:gd name="T3" fmla="*/ 1187450 h 1187450"/>
              <a:gd name="T4" fmla="*/ 0 w 4114800"/>
              <a:gd name="T5" fmla="*/ 593725 h 1187450"/>
              <a:gd name="T6" fmla="*/ 2057400 w 4114800"/>
              <a:gd name="T7" fmla="*/ 0 h 118745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4114800"/>
              <a:gd name="T13" fmla="*/ 0 h 1187450"/>
              <a:gd name="T14" fmla="*/ 4114800 w 4114800"/>
              <a:gd name="T15" fmla="*/ 1187450 h 118745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114800" h="1187450">
                <a:moveTo>
                  <a:pt x="0" y="0"/>
                </a:moveTo>
                <a:lnTo>
                  <a:pt x="11430" y="0"/>
                </a:lnTo>
                <a:lnTo>
                  <a:pt x="11430" y="3300"/>
                </a:lnTo>
                <a:lnTo>
                  <a:pt x="0" y="33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algn="ctr" eaLnBrk="1">
              <a:buSzPct val="100000"/>
            </a:pPr>
            <a:r>
              <a:rPr lang="en-US" altLang="en-US">
                <a:solidFill>
                  <a:srgbClr val="000000"/>
                </a:solidFill>
              </a:rPr>
              <a:t>Output:</a:t>
            </a:r>
          </a:p>
          <a:p>
            <a:pPr algn="ctr" eaLnBrk="1">
              <a:buSzPct val="100000"/>
            </a:pPr>
            <a:r>
              <a:rPr lang="en-US" altLang="en-US">
                <a:solidFill>
                  <a:srgbClr val="000000"/>
                </a:solidFill>
              </a:rPr>
              <a:t>Segmented &amp; parcellated conformed volume</a:t>
            </a:r>
          </a:p>
          <a:p>
            <a:pPr algn="ctr" eaLnBrk="1">
              <a:buSzPct val="100000"/>
            </a:pPr>
            <a:r>
              <a:rPr lang="en-US" altLang="en-US">
                <a:solidFill>
                  <a:srgbClr val="000000"/>
                </a:solidFill>
              </a:rPr>
              <a:t>(.mgz)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1143000"/>
          </a:xfrm>
          <a:solidFill>
            <a:srgbClr val="000000"/>
          </a:solidFill>
        </p:spPr>
        <p:txBody>
          <a:bodyPr/>
          <a:lstStyle/>
          <a:p>
            <a:pPr eaLnBrk="1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b="1">
                <a:solidFill>
                  <a:srgbClr val="FFFFFF"/>
                </a:solidFill>
                <a:ea typeface="MS PGothic" charset="-128"/>
              </a:rPr>
              <a:t>Recon</a:t>
            </a:r>
          </a:p>
        </p:txBody>
      </p:sp>
      <p:sp>
        <p:nvSpPr>
          <p:cNvPr id="13314" name="Text Box 2"/>
          <p:cNvSpPr txBox="1">
            <a:spLocks noChangeArrowheads="1"/>
          </p:cNvSpPr>
          <p:nvPr/>
        </p:nvSpPr>
        <p:spPr bwMode="auto">
          <a:xfrm>
            <a:off x="457200" y="1752600"/>
            <a:ext cx="82296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39725"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spcBef>
                <a:spcPts val="650"/>
              </a:spcBef>
              <a:buSzPct val="100000"/>
            </a:pPr>
            <a:r>
              <a:rPr lang="en-US" altLang="en-US" sz="2400" dirty="0">
                <a:solidFill>
                  <a:srgbClr val="000000"/>
                </a:solidFill>
                <a:latin typeface="Book Antiqua" charset="0"/>
              </a:rPr>
              <a:t>“</a:t>
            </a:r>
            <a:r>
              <a:rPr lang="en-US" altLang="ja-JP" sz="2400" i="1" dirty="0">
                <a:solidFill>
                  <a:srgbClr val="000000"/>
                </a:solidFill>
                <a:latin typeface="Book Antiqua" charset="0"/>
              </a:rPr>
              <a:t>recon</a:t>
            </a:r>
            <a:r>
              <a:rPr lang="en-US" altLang="ja-JP" sz="2400" dirty="0">
                <a:solidFill>
                  <a:srgbClr val="000000"/>
                </a:solidFill>
                <a:latin typeface="Book Antiqua" charset="0"/>
              </a:rPr>
              <a:t> your data</a:t>
            </a:r>
            <a:r>
              <a:rPr lang="en-US" altLang="en-US" sz="2400" dirty="0">
                <a:solidFill>
                  <a:srgbClr val="000000"/>
                </a:solidFill>
                <a:latin typeface="Book Antiqua" charset="0"/>
              </a:rPr>
              <a:t>”</a:t>
            </a:r>
            <a:endParaRPr lang="en-US" altLang="ja-JP" sz="2400" dirty="0">
              <a:solidFill>
                <a:srgbClr val="000000"/>
              </a:solidFill>
              <a:latin typeface="Book Antiqua" charset="0"/>
            </a:endParaRPr>
          </a:p>
          <a:p>
            <a:pPr eaLnBrk="1" hangingPunct="1">
              <a:spcBef>
                <a:spcPts val="650"/>
              </a:spcBef>
              <a:buSzPct val="100000"/>
            </a:pPr>
            <a:r>
              <a:rPr lang="en-US" altLang="en-US" sz="2400" dirty="0">
                <a:solidFill>
                  <a:srgbClr val="000000"/>
                </a:solidFill>
                <a:latin typeface="Book Antiqua" charset="0"/>
              </a:rPr>
              <a:t>	…short for </a:t>
            </a:r>
            <a:r>
              <a:rPr lang="en-US" altLang="en-US" sz="2400" i="1" dirty="0">
                <a:solidFill>
                  <a:srgbClr val="000000"/>
                </a:solidFill>
                <a:latin typeface="Book Antiqua" charset="0"/>
              </a:rPr>
              <a:t>reconstruction</a:t>
            </a:r>
          </a:p>
          <a:p>
            <a:pPr eaLnBrk="1" hangingPunct="1">
              <a:spcBef>
                <a:spcPts val="650"/>
              </a:spcBef>
              <a:buSzPct val="100000"/>
            </a:pPr>
            <a:endParaRPr lang="en-US" altLang="en-US" sz="3200" i="1" dirty="0">
              <a:solidFill>
                <a:srgbClr val="000000"/>
              </a:solidFill>
              <a:latin typeface="Book Antiqua" charset="0"/>
            </a:endParaRPr>
          </a:p>
          <a:p>
            <a:pPr eaLnBrk="1" hangingPunct="1">
              <a:spcBef>
                <a:spcPts val="650"/>
              </a:spcBef>
              <a:buSzPct val="100000"/>
            </a:pPr>
            <a:r>
              <a:rPr lang="en-US" altLang="en-US" sz="3200" b="1" i="1" dirty="0">
                <a:solidFill>
                  <a:srgbClr val="000000"/>
                </a:solidFill>
                <a:latin typeface="Book Antiqua" charset="0"/>
              </a:rPr>
              <a:t>“recon-all”: </a:t>
            </a:r>
            <a:r>
              <a:rPr lang="en-US" altLang="en-US" sz="3200" b="1" dirty="0">
                <a:solidFill>
                  <a:srgbClr val="000000"/>
                </a:solidFill>
                <a:latin typeface="Book Antiqua" charset="0"/>
              </a:rPr>
              <a:t>the command line to begin </a:t>
            </a:r>
            <a:r>
              <a:rPr lang="en-US" altLang="en-US" sz="3200" b="1" dirty="0" err="1">
                <a:solidFill>
                  <a:srgbClr val="000000"/>
                </a:solidFill>
                <a:latin typeface="Book Antiqua" charset="0"/>
              </a:rPr>
              <a:t>FreeSurfer’s</a:t>
            </a:r>
            <a:r>
              <a:rPr lang="en-US" altLang="en-US" sz="3200" b="1" dirty="0">
                <a:solidFill>
                  <a:srgbClr val="000000"/>
                </a:solidFill>
                <a:latin typeface="Book Antiqua" charset="0"/>
              </a:rPr>
              <a:t> </a:t>
            </a:r>
            <a:r>
              <a:rPr lang="en-US" altLang="en-US" sz="3200" b="1" i="1" dirty="0">
                <a:solidFill>
                  <a:srgbClr val="000000"/>
                </a:solidFill>
                <a:latin typeface="Book Antiqua" charset="0"/>
              </a:rPr>
              <a:t>reconstruction</a:t>
            </a:r>
            <a:r>
              <a:rPr lang="en-US" altLang="en-US" sz="3200" b="1" dirty="0">
                <a:solidFill>
                  <a:srgbClr val="000000"/>
                </a:solidFill>
                <a:latin typeface="Book Antiqua" charset="0"/>
              </a:rPr>
              <a:t> processing stream</a:t>
            </a:r>
          </a:p>
          <a:p>
            <a:pPr eaLnBrk="1" hangingPunct="1">
              <a:spcBef>
                <a:spcPts val="650"/>
              </a:spcBef>
              <a:buSzPct val="100000"/>
            </a:pPr>
            <a:endParaRPr lang="en-US" altLang="en-US" sz="3200" dirty="0">
              <a:solidFill>
                <a:srgbClr val="000000"/>
              </a:solidFill>
              <a:latin typeface="Book Antiqua" charset="0"/>
            </a:endParaRPr>
          </a:p>
          <a:p>
            <a:pPr eaLnBrk="1" hangingPunct="1">
              <a:spcBef>
                <a:spcPts val="650"/>
              </a:spcBef>
              <a:buSzPct val="100000"/>
            </a:pPr>
            <a:endParaRPr lang="en-US" altLang="en-US" sz="3200" dirty="0">
              <a:solidFill>
                <a:srgbClr val="000000"/>
              </a:solidFill>
              <a:latin typeface="Book Antiqu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510571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133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133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FEF89A-D0C1-304D-A24A-347AB5618A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6D9F1D-DDE9-1F46-9E38-B1BF3F0B8E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 descr="A picture containing building, clock, photo, room&#10;&#10;Description automatically generated">
            <a:extLst>
              <a:ext uri="{FF2B5EF4-FFF2-40B4-BE49-F238E27FC236}">
                <a16:creationId xmlns:a16="http://schemas.microsoft.com/office/drawing/2014/main" id="{2D1D482B-D0E8-1A48-B85B-7D70F96C3BC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5"/>
          <a:stretch/>
        </p:blipFill>
        <p:spPr>
          <a:xfrm>
            <a:off x="-1" y="274638"/>
            <a:ext cx="9421491" cy="6198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3327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1143000"/>
          </a:xfrm>
          <a:solidFill>
            <a:srgbClr val="000000"/>
          </a:solidFill>
        </p:spPr>
        <p:txBody>
          <a:bodyPr/>
          <a:lstStyle/>
          <a:p>
            <a:pPr eaLnBrk="1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b="1">
                <a:solidFill>
                  <a:srgbClr val="FFFFFF"/>
                </a:solidFill>
                <a:ea typeface="MS PGothic" charset="-128"/>
              </a:rPr>
              <a:t>Recon</a:t>
            </a:r>
          </a:p>
        </p:txBody>
      </p:sp>
      <p:sp>
        <p:nvSpPr>
          <p:cNvPr id="13314" name="Text Box 2"/>
          <p:cNvSpPr txBox="1">
            <a:spLocks noChangeArrowheads="1"/>
          </p:cNvSpPr>
          <p:nvPr/>
        </p:nvSpPr>
        <p:spPr bwMode="auto">
          <a:xfrm>
            <a:off x="457200" y="1752600"/>
            <a:ext cx="82296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39725"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spcBef>
                <a:spcPts val="650"/>
              </a:spcBef>
              <a:buSzPct val="100000"/>
            </a:pPr>
            <a:r>
              <a:rPr lang="en-US" altLang="en-US" sz="2400" dirty="0">
                <a:solidFill>
                  <a:srgbClr val="000000"/>
                </a:solidFill>
                <a:latin typeface="Book Antiqua" charset="0"/>
              </a:rPr>
              <a:t>“</a:t>
            </a:r>
            <a:r>
              <a:rPr lang="en-US" altLang="ja-JP" sz="2400" i="1" dirty="0">
                <a:solidFill>
                  <a:srgbClr val="000000"/>
                </a:solidFill>
                <a:latin typeface="Book Antiqua" charset="0"/>
              </a:rPr>
              <a:t>recon</a:t>
            </a:r>
            <a:r>
              <a:rPr lang="en-US" altLang="ja-JP" sz="2400" dirty="0">
                <a:solidFill>
                  <a:srgbClr val="000000"/>
                </a:solidFill>
                <a:latin typeface="Book Antiqua" charset="0"/>
              </a:rPr>
              <a:t> your data</a:t>
            </a:r>
            <a:r>
              <a:rPr lang="en-US" altLang="en-US" sz="2400" dirty="0">
                <a:solidFill>
                  <a:srgbClr val="000000"/>
                </a:solidFill>
                <a:latin typeface="Book Antiqua" charset="0"/>
              </a:rPr>
              <a:t>”</a:t>
            </a:r>
            <a:endParaRPr lang="en-US" altLang="ja-JP" sz="2400" dirty="0">
              <a:solidFill>
                <a:srgbClr val="000000"/>
              </a:solidFill>
              <a:latin typeface="Book Antiqua" charset="0"/>
            </a:endParaRPr>
          </a:p>
          <a:p>
            <a:pPr eaLnBrk="1" hangingPunct="1">
              <a:spcBef>
                <a:spcPts val="650"/>
              </a:spcBef>
              <a:buSzPct val="100000"/>
            </a:pPr>
            <a:r>
              <a:rPr lang="en-US" altLang="en-US" sz="2400" dirty="0">
                <a:solidFill>
                  <a:srgbClr val="000000"/>
                </a:solidFill>
                <a:latin typeface="Book Antiqua" charset="0"/>
              </a:rPr>
              <a:t>	…short for </a:t>
            </a:r>
            <a:r>
              <a:rPr lang="en-US" altLang="en-US" sz="2400" i="1" dirty="0">
                <a:solidFill>
                  <a:srgbClr val="000000"/>
                </a:solidFill>
                <a:latin typeface="Book Antiqua" charset="0"/>
              </a:rPr>
              <a:t>reconstruction</a:t>
            </a:r>
          </a:p>
          <a:p>
            <a:pPr eaLnBrk="1" hangingPunct="1">
              <a:spcBef>
                <a:spcPts val="650"/>
              </a:spcBef>
              <a:buSzPct val="100000"/>
            </a:pPr>
            <a:endParaRPr lang="en-US" altLang="en-US" sz="2400" i="1" dirty="0">
              <a:solidFill>
                <a:srgbClr val="000000"/>
              </a:solidFill>
              <a:latin typeface="Book Antiqua" charset="0"/>
            </a:endParaRPr>
          </a:p>
          <a:p>
            <a:pPr eaLnBrk="1" hangingPunct="1">
              <a:spcBef>
                <a:spcPts val="650"/>
              </a:spcBef>
              <a:buSzPct val="100000"/>
            </a:pPr>
            <a:r>
              <a:rPr lang="en-US" altLang="en-US" sz="2400" i="1" dirty="0">
                <a:solidFill>
                  <a:srgbClr val="000000"/>
                </a:solidFill>
                <a:latin typeface="Book Antiqua" charset="0"/>
              </a:rPr>
              <a:t>“recon-all”: </a:t>
            </a:r>
            <a:r>
              <a:rPr lang="en-US" altLang="en-US" sz="2400" dirty="0">
                <a:solidFill>
                  <a:srgbClr val="000000"/>
                </a:solidFill>
                <a:latin typeface="Book Antiqua" charset="0"/>
              </a:rPr>
              <a:t>the command line to begin </a:t>
            </a:r>
            <a:r>
              <a:rPr lang="en-US" altLang="en-US" sz="2400" dirty="0" err="1">
                <a:solidFill>
                  <a:srgbClr val="000000"/>
                </a:solidFill>
                <a:latin typeface="Book Antiqua" charset="0"/>
              </a:rPr>
              <a:t>FreeSurfer’s</a:t>
            </a:r>
            <a:r>
              <a:rPr lang="en-US" altLang="en-US" sz="2400" dirty="0">
                <a:solidFill>
                  <a:srgbClr val="000000"/>
                </a:solidFill>
                <a:latin typeface="Book Antiqua" charset="0"/>
              </a:rPr>
              <a:t> </a:t>
            </a:r>
            <a:r>
              <a:rPr lang="en-US" altLang="en-US" sz="2400" i="1" dirty="0">
                <a:solidFill>
                  <a:srgbClr val="000000"/>
                </a:solidFill>
                <a:latin typeface="Book Antiqua" charset="0"/>
              </a:rPr>
              <a:t>reconstruction</a:t>
            </a:r>
            <a:r>
              <a:rPr lang="en-US" altLang="en-US" sz="2400" dirty="0">
                <a:solidFill>
                  <a:srgbClr val="000000"/>
                </a:solidFill>
                <a:latin typeface="Book Antiqua" charset="0"/>
              </a:rPr>
              <a:t> processing stream</a:t>
            </a:r>
          </a:p>
          <a:p>
            <a:pPr eaLnBrk="1" hangingPunct="1">
              <a:spcBef>
                <a:spcPts val="650"/>
              </a:spcBef>
              <a:buSzPct val="100000"/>
            </a:pPr>
            <a:endParaRPr lang="en-US" altLang="en-US" sz="3200" i="1" dirty="0">
              <a:solidFill>
                <a:srgbClr val="000000"/>
              </a:solidFill>
              <a:latin typeface="Book Antiqua" charset="0"/>
            </a:endParaRPr>
          </a:p>
          <a:p>
            <a:pPr eaLnBrk="1" hangingPunct="1">
              <a:spcBef>
                <a:spcPts val="650"/>
              </a:spcBef>
              <a:buSzPct val="100000"/>
            </a:pPr>
            <a:r>
              <a:rPr lang="en-US" altLang="en-US" sz="3200" b="1" i="1" dirty="0">
                <a:solidFill>
                  <a:srgbClr val="000000"/>
                </a:solidFill>
                <a:latin typeface="Book Antiqua" charset="0"/>
              </a:rPr>
              <a:t>“check your recons”: </a:t>
            </a:r>
            <a:r>
              <a:rPr lang="en-US" altLang="en-US" sz="3200" b="1" dirty="0">
                <a:solidFill>
                  <a:srgbClr val="000000"/>
                </a:solidFill>
                <a:latin typeface="Book Antiqua" charset="0"/>
              </a:rPr>
              <a:t>referring to the output</a:t>
            </a:r>
          </a:p>
          <a:p>
            <a:pPr eaLnBrk="1" hangingPunct="1">
              <a:spcBef>
                <a:spcPts val="650"/>
              </a:spcBef>
              <a:buSzPct val="100000"/>
            </a:pPr>
            <a:endParaRPr lang="en-US" altLang="en-US" sz="3200" dirty="0">
              <a:solidFill>
                <a:srgbClr val="000000"/>
              </a:solidFill>
              <a:latin typeface="Book Antiqua" charset="0"/>
            </a:endParaRPr>
          </a:p>
          <a:p>
            <a:pPr eaLnBrk="1" hangingPunct="1">
              <a:spcBef>
                <a:spcPts val="650"/>
              </a:spcBef>
              <a:buSzPct val="100000"/>
            </a:pPr>
            <a:endParaRPr lang="en-US" altLang="en-US" sz="3200" dirty="0">
              <a:solidFill>
                <a:srgbClr val="000000"/>
              </a:solidFill>
              <a:latin typeface="Book Antiqua" charset="0"/>
            </a:endParaRPr>
          </a:p>
          <a:p>
            <a:pPr eaLnBrk="1" hangingPunct="1">
              <a:spcBef>
                <a:spcPts val="650"/>
              </a:spcBef>
              <a:buSzPct val="100000"/>
            </a:pPr>
            <a:endParaRPr lang="en-US" altLang="en-US" sz="3200" dirty="0">
              <a:solidFill>
                <a:srgbClr val="000000"/>
              </a:solidFill>
              <a:latin typeface="Book Antiqu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557042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133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133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DD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4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5200" y="1651000"/>
            <a:ext cx="4673600" cy="467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963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1143000"/>
          </a:xfrm>
          <a:solidFill>
            <a:srgbClr val="000000"/>
          </a:solidFill>
        </p:spPr>
        <p:txBody>
          <a:bodyPr/>
          <a:lstStyle/>
          <a:p>
            <a:pPr eaLnBrk="1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b="1">
                <a:solidFill>
                  <a:srgbClr val="FFFFFF"/>
                </a:solidFill>
                <a:ea typeface="MS PGothic" charset="-128"/>
              </a:rPr>
              <a:t>Recon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DD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609600" y="346075"/>
            <a:ext cx="7772400" cy="1143000"/>
          </a:xfrm>
          <a:solidFill>
            <a:srgbClr val="000000"/>
          </a:solidFill>
        </p:spPr>
        <p:txBody>
          <a:bodyPr/>
          <a:lstStyle/>
          <a:p>
            <a:pPr eaLnBrk="1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sz="4000" b="1">
                <a:solidFill>
                  <a:srgbClr val="FFFFFF"/>
                </a:solidFill>
                <a:ea typeface="MS PGothic" charset="-128"/>
              </a:rPr>
              <a:t>Volumes</a:t>
            </a:r>
          </a:p>
        </p:txBody>
      </p:sp>
      <p:sp>
        <p:nvSpPr>
          <p:cNvPr id="71683" name="AutoShape 2"/>
          <p:cNvSpPr>
            <a:spLocks noChangeArrowheads="1"/>
          </p:cNvSpPr>
          <p:nvPr/>
        </p:nvSpPr>
        <p:spPr bwMode="auto">
          <a:xfrm>
            <a:off x="914400" y="3762375"/>
            <a:ext cx="1066800" cy="457200"/>
          </a:xfrm>
          <a:custGeom>
            <a:avLst/>
            <a:gdLst>
              <a:gd name="T0" fmla="*/ 1066800 w 1066800"/>
              <a:gd name="T1" fmla="*/ 228600 h 457200"/>
              <a:gd name="T2" fmla="*/ 533400 w 1066800"/>
              <a:gd name="T3" fmla="*/ 457200 h 457200"/>
              <a:gd name="T4" fmla="*/ 0 w 1066800"/>
              <a:gd name="T5" fmla="*/ 228600 h 457200"/>
              <a:gd name="T6" fmla="*/ 533400 w 1066800"/>
              <a:gd name="T7" fmla="*/ 0 h 4572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1066800"/>
              <a:gd name="T13" fmla="*/ 0 h 457200"/>
              <a:gd name="T14" fmla="*/ 1066800 w 1066800"/>
              <a:gd name="T15" fmla="*/ 457200 h 4572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066800" h="457200">
                <a:moveTo>
                  <a:pt x="0" y="0"/>
                </a:moveTo>
                <a:lnTo>
                  <a:pt x="2963" y="0"/>
                </a:lnTo>
                <a:lnTo>
                  <a:pt x="2963" y="1270"/>
                </a:lnTo>
                <a:lnTo>
                  <a:pt x="0" y="127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2000">
                <a:solidFill>
                  <a:srgbClr val="000000"/>
                </a:solidFill>
                <a:latin typeface="Times New Roman" charset="0"/>
              </a:rPr>
              <a:t>orig.mgz</a:t>
            </a:r>
          </a:p>
        </p:txBody>
      </p:sp>
      <p:pic>
        <p:nvPicPr>
          <p:cNvPr id="7168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73" t="14497" r="15573" b="2498"/>
          <a:stretch>
            <a:fillRect/>
          </a:stretch>
        </p:blipFill>
        <p:spPr bwMode="auto">
          <a:xfrm>
            <a:off x="685800" y="1752600"/>
            <a:ext cx="1543050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685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45" t="16493" r="19728" b="4498"/>
          <a:stretch>
            <a:fillRect/>
          </a:stretch>
        </p:blipFill>
        <p:spPr bwMode="auto">
          <a:xfrm>
            <a:off x="3865563" y="1752600"/>
            <a:ext cx="1439862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686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32" t="13495" r="15573" b="1495"/>
          <a:stretch>
            <a:fillRect/>
          </a:stretch>
        </p:blipFill>
        <p:spPr bwMode="auto">
          <a:xfrm>
            <a:off x="2286000" y="1752600"/>
            <a:ext cx="1527175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687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28" t="16493" r="20764" b="2498"/>
          <a:stretch>
            <a:fillRect/>
          </a:stretch>
        </p:blipFill>
        <p:spPr bwMode="auto">
          <a:xfrm>
            <a:off x="5353050" y="1752600"/>
            <a:ext cx="1293813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688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28" t="19495" r="19728" b="3496"/>
          <a:stretch>
            <a:fillRect/>
          </a:stretch>
        </p:blipFill>
        <p:spPr bwMode="auto">
          <a:xfrm>
            <a:off x="6724650" y="1752600"/>
            <a:ext cx="1419225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689" name="AutoShape 8"/>
          <p:cNvSpPr>
            <a:spLocks noChangeArrowheads="1"/>
          </p:cNvSpPr>
          <p:nvPr/>
        </p:nvSpPr>
        <p:spPr bwMode="auto">
          <a:xfrm>
            <a:off x="2514600" y="3762375"/>
            <a:ext cx="1066800" cy="457200"/>
          </a:xfrm>
          <a:custGeom>
            <a:avLst/>
            <a:gdLst>
              <a:gd name="T0" fmla="*/ 1066800 w 1066800"/>
              <a:gd name="T1" fmla="*/ 228600 h 457200"/>
              <a:gd name="T2" fmla="*/ 533400 w 1066800"/>
              <a:gd name="T3" fmla="*/ 457200 h 457200"/>
              <a:gd name="T4" fmla="*/ 0 w 1066800"/>
              <a:gd name="T5" fmla="*/ 228600 h 457200"/>
              <a:gd name="T6" fmla="*/ 533400 w 1066800"/>
              <a:gd name="T7" fmla="*/ 0 h 4572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1066800"/>
              <a:gd name="T13" fmla="*/ 0 h 457200"/>
              <a:gd name="T14" fmla="*/ 1066800 w 1066800"/>
              <a:gd name="T15" fmla="*/ 457200 h 4572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066800" h="457200">
                <a:moveTo>
                  <a:pt x="0" y="0"/>
                </a:moveTo>
                <a:lnTo>
                  <a:pt x="2963" y="0"/>
                </a:lnTo>
                <a:lnTo>
                  <a:pt x="2963" y="1270"/>
                </a:lnTo>
                <a:lnTo>
                  <a:pt x="0" y="127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2000">
                <a:solidFill>
                  <a:srgbClr val="000000"/>
                </a:solidFill>
                <a:latin typeface="Times New Roman" charset="0"/>
              </a:rPr>
              <a:t>T1.mgz</a:t>
            </a:r>
          </a:p>
        </p:txBody>
      </p:sp>
      <p:sp>
        <p:nvSpPr>
          <p:cNvPr id="71690" name="AutoShape 9"/>
          <p:cNvSpPr>
            <a:spLocks noChangeArrowheads="1"/>
          </p:cNvSpPr>
          <p:nvPr/>
        </p:nvSpPr>
        <p:spPr bwMode="auto">
          <a:xfrm>
            <a:off x="3771900" y="3762375"/>
            <a:ext cx="1066800" cy="457200"/>
          </a:xfrm>
          <a:custGeom>
            <a:avLst/>
            <a:gdLst>
              <a:gd name="T0" fmla="*/ 1066800 w 1066800"/>
              <a:gd name="T1" fmla="*/ 228600 h 457200"/>
              <a:gd name="T2" fmla="*/ 533400 w 1066800"/>
              <a:gd name="T3" fmla="*/ 457200 h 457200"/>
              <a:gd name="T4" fmla="*/ 0 w 1066800"/>
              <a:gd name="T5" fmla="*/ 228600 h 457200"/>
              <a:gd name="T6" fmla="*/ 533400 w 1066800"/>
              <a:gd name="T7" fmla="*/ 0 h 4572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1066800"/>
              <a:gd name="T13" fmla="*/ 0 h 457200"/>
              <a:gd name="T14" fmla="*/ 1066800 w 1066800"/>
              <a:gd name="T15" fmla="*/ 457200 h 4572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066800" h="457200">
                <a:moveTo>
                  <a:pt x="0" y="0"/>
                </a:moveTo>
                <a:lnTo>
                  <a:pt x="2963" y="0"/>
                </a:lnTo>
                <a:lnTo>
                  <a:pt x="2963" y="1270"/>
                </a:lnTo>
                <a:lnTo>
                  <a:pt x="0" y="127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2000">
                <a:solidFill>
                  <a:srgbClr val="000000"/>
                </a:solidFill>
                <a:latin typeface="Times New Roman" charset="0"/>
              </a:rPr>
              <a:t>brainmask.mgz</a:t>
            </a:r>
          </a:p>
        </p:txBody>
      </p:sp>
      <p:sp>
        <p:nvSpPr>
          <p:cNvPr id="71691" name="AutoShape 10"/>
          <p:cNvSpPr>
            <a:spLocks noChangeArrowheads="1"/>
          </p:cNvSpPr>
          <p:nvPr/>
        </p:nvSpPr>
        <p:spPr bwMode="auto">
          <a:xfrm>
            <a:off x="5562600" y="3762375"/>
            <a:ext cx="1066800" cy="457200"/>
          </a:xfrm>
          <a:custGeom>
            <a:avLst/>
            <a:gdLst>
              <a:gd name="T0" fmla="*/ 1066800 w 1066800"/>
              <a:gd name="T1" fmla="*/ 228600 h 457200"/>
              <a:gd name="T2" fmla="*/ 533400 w 1066800"/>
              <a:gd name="T3" fmla="*/ 457200 h 457200"/>
              <a:gd name="T4" fmla="*/ 0 w 1066800"/>
              <a:gd name="T5" fmla="*/ 228600 h 457200"/>
              <a:gd name="T6" fmla="*/ 533400 w 1066800"/>
              <a:gd name="T7" fmla="*/ 0 h 4572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1066800"/>
              <a:gd name="T13" fmla="*/ 0 h 457200"/>
              <a:gd name="T14" fmla="*/ 1066800 w 1066800"/>
              <a:gd name="T15" fmla="*/ 457200 h 4572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066800" h="457200">
                <a:moveTo>
                  <a:pt x="0" y="0"/>
                </a:moveTo>
                <a:lnTo>
                  <a:pt x="2963" y="0"/>
                </a:lnTo>
                <a:lnTo>
                  <a:pt x="2963" y="1270"/>
                </a:lnTo>
                <a:lnTo>
                  <a:pt x="0" y="127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2000">
                <a:solidFill>
                  <a:srgbClr val="000000"/>
                </a:solidFill>
                <a:latin typeface="Times New Roman" charset="0"/>
              </a:rPr>
              <a:t>wm.mgz</a:t>
            </a:r>
          </a:p>
        </p:txBody>
      </p:sp>
      <p:sp>
        <p:nvSpPr>
          <p:cNvPr id="71692" name="AutoShape 11"/>
          <p:cNvSpPr>
            <a:spLocks noChangeArrowheads="1"/>
          </p:cNvSpPr>
          <p:nvPr/>
        </p:nvSpPr>
        <p:spPr bwMode="auto">
          <a:xfrm>
            <a:off x="6591300" y="3771900"/>
            <a:ext cx="1981200" cy="838200"/>
          </a:xfrm>
          <a:custGeom>
            <a:avLst/>
            <a:gdLst>
              <a:gd name="T0" fmla="*/ 1981200 w 1981200"/>
              <a:gd name="T1" fmla="*/ 419100 h 838200"/>
              <a:gd name="T2" fmla="*/ 990600 w 1981200"/>
              <a:gd name="T3" fmla="*/ 838200 h 838200"/>
              <a:gd name="T4" fmla="*/ 0 w 1981200"/>
              <a:gd name="T5" fmla="*/ 419100 h 838200"/>
              <a:gd name="T6" fmla="*/ 990600 w 1981200"/>
              <a:gd name="T7" fmla="*/ 0 h 8382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1981200"/>
              <a:gd name="T13" fmla="*/ 0 h 838200"/>
              <a:gd name="T14" fmla="*/ 1981200 w 1981200"/>
              <a:gd name="T15" fmla="*/ 838200 h 8382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981200" h="838200">
                <a:moveTo>
                  <a:pt x="0" y="0"/>
                </a:moveTo>
                <a:lnTo>
                  <a:pt x="5503" y="0"/>
                </a:lnTo>
                <a:lnTo>
                  <a:pt x="5503" y="2328"/>
                </a:lnTo>
                <a:lnTo>
                  <a:pt x="0" y="2328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2000">
                <a:solidFill>
                  <a:srgbClr val="000000"/>
                </a:solidFill>
                <a:latin typeface="Times New Roman" charset="0"/>
              </a:rPr>
              <a:t>     filled.mgz</a:t>
            </a:r>
          </a:p>
          <a:p>
            <a:pPr eaLnBrk="1" hangingPunct="1">
              <a:buSzPct val="100000"/>
            </a:pPr>
            <a:r>
              <a:rPr lang="en-US" altLang="en-US" sz="2000">
                <a:solidFill>
                  <a:srgbClr val="000000"/>
                </a:solidFill>
                <a:latin typeface="Times New Roman" charset="0"/>
              </a:rPr>
              <a:t>(Subcortical Mass)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Book Antiqua"/>
        <a:ea typeface="AR PL UMing HK"/>
        <a:cs typeface="AR PL UMing HK"/>
      </a:majorFont>
      <a:minorFont>
        <a:latin typeface="Book Antiqua"/>
        <a:ea typeface="AR PL UMing HK"/>
        <a:cs typeface="AR PL UMing HK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Book Antiqua"/>
        <a:ea typeface="AR PL UMing HK"/>
        <a:cs typeface="AR PL UMing HK"/>
      </a:majorFont>
      <a:minorFont>
        <a:latin typeface="Book Antiqua"/>
        <a:ea typeface="AR PL UMing HK"/>
        <a:cs typeface="AR PL UMing HK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Book Antiqua"/>
        <a:ea typeface="AR PL UMing HK"/>
        <a:cs typeface="AR PL UMing HK"/>
      </a:majorFont>
      <a:minorFont>
        <a:latin typeface="Book Antiqua"/>
        <a:ea typeface="AR PL UMing HK"/>
        <a:cs typeface="AR PL UMing HK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Book Antiqua"/>
        <a:ea typeface="AR PL UMing HK"/>
        <a:cs typeface="AR PL UMing HK"/>
      </a:majorFont>
      <a:minorFont>
        <a:latin typeface="Book Antiqua"/>
        <a:ea typeface="AR PL UMing HK"/>
        <a:cs typeface="AR PL UMing HK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Essential.thmx</Template>
  <TotalTime>1317</TotalTime>
  <Words>2124</Words>
  <Application>Microsoft Macintosh PowerPoint</Application>
  <PresentationFormat>On-screen Show (4:3)</PresentationFormat>
  <Paragraphs>310</Paragraphs>
  <Slides>27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27</vt:i4>
      </vt:variant>
    </vt:vector>
  </HeadingPairs>
  <TitlesOfParts>
    <vt:vector size="36" baseType="lpstr">
      <vt:lpstr>Arial</vt:lpstr>
      <vt:lpstr>Book Antiqua</vt:lpstr>
      <vt:lpstr>Calibri</vt:lpstr>
      <vt:lpstr>Symbol</vt:lpstr>
      <vt:lpstr>Times New Roman</vt:lpstr>
      <vt:lpstr>Office Theme</vt:lpstr>
      <vt:lpstr>1_Office Theme</vt:lpstr>
      <vt:lpstr>2_Office Theme</vt:lpstr>
      <vt:lpstr>3_Office Theme</vt:lpstr>
      <vt:lpstr>Intro to FreeSurfer Jargon</vt:lpstr>
      <vt:lpstr>Intro to FreeSurfer Jargon</vt:lpstr>
      <vt:lpstr>Recon</vt:lpstr>
      <vt:lpstr>What FreeSurfer Does…</vt:lpstr>
      <vt:lpstr>Recon</vt:lpstr>
      <vt:lpstr>PowerPoint Presentation</vt:lpstr>
      <vt:lpstr>Recon</vt:lpstr>
      <vt:lpstr>Recon</vt:lpstr>
      <vt:lpstr>Volumes</vt:lpstr>
      <vt:lpstr>Intro to FreeSurfer Jargon</vt:lpstr>
      <vt:lpstr>Intro to FreeSurfer Jargon</vt:lpstr>
      <vt:lpstr>Intro to FreeSurfer Jargon</vt:lpstr>
      <vt:lpstr>Intro to FreeSurfer Jargon</vt:lpstr>
      <vt:lpstr>Cortical vs. Subcortical GM</vt:lpstr>
      <vt:lpstr>Parcellation vs. Segmentation</vt:lpstr>
      <vt:lpstr>Intro to FreeSurfer Jargon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FreeSurfer Questions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Unix Tutorial for FreeSurfer Users</dc:title>
  <dc:subject/>
  <dc:creator>Allison</dc:creator>
  <cp:keywords/>
  <dc:description/>
  <cp:lastModifiedBy>Cordero, Devani Coryn</cp:lastModifiedBy>
  <cp:revision>486</cp:revision>
  <cp:lastPrinted>2016-03-28T18:51:14Z</cp:lastPrinted>
  <dcterms:created xsi:type="dcterms:W3CDTF">2009-01-19T19:54:38Z</dcterms:created>
  <dcterms:modified xsi:type="dcterms:W3CDTF">2020-03-29T23:39:17Z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Company">
    <vt:lpwstr>MGH - NMR Center</vt:lpwstr>
  </property>
  <property fmtid="{D5CDD505-2E9C-101B-9397-08002B2CF9AE}" pid="4" name="HiddenSlides">
    <vt:i4>0</vt:i4>
  </property>
  <property fmtid="{D5CDD505-2E9C-101B-9397-08002B2CF9AE}" pid="5" name="HyperlinksChanged">
    <vt:bool>false</vt:bool>
  </property>
  <property fmtid="{D5CDD505-2E9C-101B-9397-08002B2CF9AE}" pid="6" name="LinksUpToDate">
    <vt:bool>false</vt:bool>
  </property>
  <property fmtid="{D5CDD505-2E9C-101B-9397-08002B2CF9AE}" pid="7" name="MMClips">
    <vt:i4>0</vt:i4>
  </property>
  <property fmtid="{D5CDD505-2E9C-101B-9397-08002B2CF9AE}" pid="8" name="Notes">
    <vt:i4>17</vt:i4>
  </property>
  <property fmtid="{D5CDD505-2E9C-101B-9397-08002B2CF9AE}" pid="9" name="PresentationFormat">
    <vt:lpwstr>On-screen Show (4:3)</vt:lpwstr>
  </property>
  <property fmtid="{D5CDD505-2E9C-101B-9397-08002B2CF9AE}" pid="10" name="ScaleCrop">
    <vt:bool>false</vt:bool>
  </property>
  <property fmtid="{D5CDD505-2E9C-101B-9397-08002B2CF9AE}" pid="11" name="ShareDoc">
    <vt:bool>false</vt:bool>
  </property>
  <property fmtid="{D5CDD505-2E9C-101B-9397-08002B2CF9AE}" pid="12" name="Slides">
    <vt:i4>25</vt:i4>
  </property>
</Properties>
</file>